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VMAnVGKnzJw"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Uncut</a:t>
            </a:r>
          </a:p>
          <a:p>
            <a:pPr lvl="0">
              <a:spcBef>
                <a:spcPts val="0"/>
              </a:spcBef>
              <a:buNone/>
            </a:pPr>
            <a:r>
              <a:rPr lang="en" u="sng">
                <a:solidFill>
                  <a:schemeClr val="hlink"/>
                </a:solidFill>
                <a:hlinkClick r:id="rId2"/>
              </a:rPr>
              <a:t>https://youtu.be/VMAnVGKnzJw</a:t>
            </a:r>
          </a:p>
          <a:p>
            <a:pPr lvl="0">
              <a:spcBef>
                <a:spcPts val="0"/>
              </a:spcBef>
              <a:buNone/>
            </a:pPr>
            <a:r>
              <a:t/>
            </a:r>
            <a:endParaRPr/>
          </a:p>
          <a:p>
            <a:pPr lvl="0">
              <a:spcBef>
                <a:spcPts val="0"/>
              </a:spcBef>
              <a:buNone/>
            </a:pPr>
            <a:r>
              <a:rPr lang="en"/>
              <a:t>Cut</a:t>
            </a:r>
          </a:p>
          <a:p>
            <a:pPr lvl="0">
              <a:spcBef>
                <a:spcPts val="0"/>
              </a:spcBef>
              <a:buNone/>
            </a:pPr>
            <a:r>
              <a:rPr lang="en"/>
              <a:t>https://youtu.be/45yKAkmmLYU</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youtu.be/45yKAkmmLYU" TargetMode="External"/><Relationship Id="rId4" Type="http://schemas.openxmlformats.org/officeDocument/2006/relationships/hyperlink" Target="https://youtu.be/VMAnVGKnzJ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04.png"/><Relationship Id="rId4" Type="http://schemas.openxmlformats.org/officeDocument/2006/relationships/image" Target="../media/image03.png"/><Relationship Id="rId5" Type="http://schemas.openxmlformats.org/officeDocument/2006/relationships/image" Target="../media/image00.png"/><Relationship Id="rId6"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0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rive.google.com/file/d/0Bx1pX064UdHOaW1PNVB5M25KNGs/view?usp=sharing" TargetMode="External"/><Relationship Id="rId4" Type="http://schemas.openxmlformats.org/officeDocument/2006/relationships/hyperlink" Target="https://drive.google.com/file/d/0Bx1pX064UdHOOFBZc01QOFdKVUU/view?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rive.google.com/open?id=0BxdSlCPjz7KcN0x5MUNGc2t1SFU" TargetMode="External"/><Relationship Id="rId4" Type="http://schemas.openxmlformats.org/officeDocument/2006/relationships/hyperlink" Target="https://drive.google.com/open?id=0BxdSlCPjz7KcWTc3MHJJaHNvQ0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rive.google.com/open?id=0B5cIqdG4LkRUaGpuc0JJM3Y0LW8" TargetMode="External"/><Relationship Id="rId4" Type="http://schemas.openxmlformats.org/officeDocument/2006/relationships/hyperlink" Target="https://drive.google.com/open?id=0B5cIqdG4LkRUUkhleDR6NmFWaEU"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231575"/>
            <a:ext cx="8520600" cy="2052600"/>
          </a:xfrm>
          <a:prstGeom prst="rect">
            <a:avLst/>
          </a:prstGeom>
        </p:spPr>
        <p:txBody>
          <a:bodyPr anchorCtr="0" anchor="b" bIns="91425" lIns="91425" rIns="91425" tIns="91425">
            <a:noAutofit/>
          </a:bodyPr>
          <a:lstStyle/>
          <a:p>
            <a:pPr lvl="0">
              <a:spcBef>
                <a:spcPts val="0"/>
              </a:spcBef>
              <a:buNone/>
            </a:pPr>
            <a:r>
              <a:rPr lang="en"/>
              <a:t>デザインリサーチ　</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rtl="0">
              <a:spcBef>
                <a:spcPts val="0"/>
              </a:spcBef>
              <a:buNone/>
            </a:pPr>
            <a:r>
              <a:rPr lang="en"/>
              <a:t>履修選抜について</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nvSpPr>
        <p:spPr>
          <a:xfrm>
            <a:off x="513000" y="1917000"/>
            <a:ext cx="8400300" cy="2484000"/>
          </a:xfrm>
          <a:prstGeom prst="rect">
            <a:avLst/>
          </a:prstGeom>
          <a:noFill/>
          <a:ln>
            <a:noFill/>
          </a:ln>
        </p:spPr>
        <p:txBody>
          <a:bodyPr anchorCtr="0" anchor="t" bIns="91425" lIns="91425" rIns="91425" tIns="91425">
            <a:noAutofit/>
          </a:bodyPr>
          <a:lstStyle/>
          <a:p>
            <a:pPr lvl="0">
              <a:spcBef>
                <a:spcPts val="0"/>
              </a:spcBef>
              <a:buNone/>
            </a:pPr>
            <a:r>
              <a:rPr lang="en" sz="1800">
                <a:solidFill>
                  <a:srgbClr val="FFFFFF"/>
                </a:solidFill>
              </a:rPr>
              <a:t>編集後：</a:t>
            </a:r>
          </a:p>
          <a:p>
            <a:pPr lvl="0" rtl="0">
              <a:spcBef>
                <a:spcPts val="0"/>
              </a:spcBef>
              <a:buNone/>
            </a:pPr>
            <a:r>
              <a:rPr lang="en" sz="1100" u="sng">
                <a:solidFill>
                  <a:schemeClr val="hlink"/>
                </a:solidFill>
                <a:hlinkClick r:id="rId3"/>
              </a:rPr>
              <a:t>https://youtu.be/45yKAkmmLYU</a:t>
            </a:r>
          </a:p>
          <a:p>
            <a:pPr lvl="0" rtl="0">
              <a:spcBef>
                <a:spcPts val="0"/>
              </a:spcBef>
              <a:buNone/>
            </a:pPr>
            <a:r>
              <a:t/>
            </a:r>
            <a:endParaRPr sz="1800">
              <a:solidFill>
                <a:srgbClr val="FFFFFF"/>
              </a:solidFill>
            </a:endParaRPr>
          </a:p>
          <a:p>
            <a:pPr lvl="0" rtl="0">
              <a:spcBef>
                <a:spcPts val="0"/>
              </a:spcBef>
              <a:buNone/>
            </a:pPr>
            <a:r>
              <a:rPr lang="en" sz="1800">
                <a:solidFill>
                  <a:srgbClr val="FFFFFF"/>
                </a:solidFill>
              </a:rPr>
              <a:t>編集前：</a:t>
            </a:r>
          </a:p>
          <a:p>
            <a:pPr lvl="0" rtl="0">
              <a:spcBef>
                <a:spcPts val="0"/>
              </a:spcBef>
              <a:buNone/>
            </a:pPr>
            <a:r>
              <a:rPr lang="en" sz="1100" u="sng">
                <a:solidFill>
                  <a:schemeClr val="accent5"/>
                </a:solidFill>
                <a:hlinkClick r:id="rId4"/>
              </a:rPr>
              <a:t>https://youtu.be/VMAnVGKnzJw</a:t>
            </a:r>
          </a:p>
          <a:p>
            <a:pPr lvl="0" rtl="0">
              <a:spcBef>
                <a:spcPts val="0"/>
              </a:spcBef>
              <a:buNone/>
            </a:pPr>
            <a:r>
              <a:t/>
            </a:r>
            <a:endParaRPr sz="2400">
              <a:solidFill>
                <a:srgbClr val="FFFFFF"/>
              </a:solidFill>
            </a:endParaRPr>
          </a:p>
          <a:p>
            <a:pPr lvl="0" rtl="0">
              <a:spcBef>
                <a:spcPts val="0"/>
              </a:spcBef>
              <a:buNone/>
            </a:pPr>
            <a:r>
              <a:t/>
            </a:r>
            <a:endParaRPr sz="2400">
              <a:solidFill>
                <a:srgbClr val="FFFFFF"/>
              </a:solidFill>
            </a:endParaRPr>
          </a:p>
          <a:p>
            <a:pPr lvl="0" rtl="0">
              <a:spcBef>
                <a:spcPts val="0"/>
              </a:spcBef>
              <a:buNone/>
            </a:pPr>
            <a:r>
              <a:t/>
            </a:r>
            <a:endParaRPr sz="2400">
              <a:solidFill>
                <a:srgbClr val="FFFFFF"/>
              </a:solidFill>
            </a:endParaRPr>
          </a:p>
          <a:p>
            <a:pPr lvl="0" rtl="0">
              <a:spcBef>
                <a:spcPts val="0"/>
              </a:spcBef>
              <a:buNone/>
            </a:pPr>
            <a:r>
              <a:rPr lang="en" sz="2400">
                <a:solidFill>
                  <a:srgbClr val="FFFFFF"/>
                </a:solidFill>
              </a:rPr>
              <a:t>                                                              </a:t>
            </a:r>
          </a:p>
          <a:p>
            <a:pPr lvl="0" rtl="0">
              <a:spcBef>
                <a:spcPts val="0"/>
              </a:spcBef>
              <a:buNone/>
            </a:pPr>
            <a:r>
              <a:rPr lang="en" sz="2400">
                <a:solidFill>
                  <a:srgbClr val="FFFFFF"/>
                </a:solidFill>
              </a:rPr>
              <a:t>         </a:t>
            </a:r>
          </a:p>
        </p:txBody>
      </p:sp>
      <p:sp>
        <p:nvSpPr>
          <p:cNvPr id="127" name="Shape 127"/>
          <p:cNvSpPr txBox="1"/>
          <p:nvPr/>
        </p:nvSpPr>
        <p:spPr>
          <a:xfrm>
            <a:off x="4536000" y="4401000"/>
            <a:ext cx="7776000" cy="9072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rPr>
              <a:t>インタビュアー：</a:t>
            </a:r>
            <a:r>
              <a:rPr lang="en">
                <a:solidFill>
                  <a:srgbClr val="FFFFFF"/>
                </a:solidFill>
              </a:rPr>
              <a:t>清水快</a:t>
            </a:r>
            <a:r>
              <a:rPr lang="en">
                <a:solidFill>
                  <a:srgbClr val="FFFFFF"/>
                </a:solidFill>
              </a:rPr>
              <a:t>　総合政策学部</a:t>
            </a:r>
          </a:p>
        </p:txBody>
      </p:sp>
      <p:sp>
        <p:nvSpPr>
          <p:cNvPr id="128" name="Shape 128"/>
          <p:cNvSpPr txBox="1"/>
          <p:nvPr>
            <p:ph idx="4294967295" type="title"/>
          </p:nvPr>
        </p:nvSpPr>
        <p:spPr>
          <a:xfrm>
            <a:off x="513000" y="1066500"/>
            <a:ext cx="8400300" cy="680100"/>
          </a:xfrm>
          <a:prstGeom prst="rect">
            <a:avLst/>
          </a:prstGeom>
        </p:spPr>
        <p:txBody>
          <a:bodyPr anchorCtr="0" anchor="t" bIns="91425" lIns="91425" rIns="91425" tIns="91425">
            <a:noAutofit/>
          </a:bodyPr>
          <a:lstStyle/>
          <a:p>
            <a:pPr lvl="0" rtl="0">
              <a:spcBef>
                <a:spcPts val="0"/>
              </a:spcBef>
              <a:buNone/>
            </a:pPr>
            <a:r>
              <a:rPr lang="en" sz="2400"/>
              <a:t>インタビュイー：福田香子 (22)　環境情報学部４年</a:t>
            </a:r>
          </a:p>
          <a:p>
            <a:pPr lvl="0" rt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pic>
        <p:nvPicPr>
          <p:cNvPr id="133" name="Shape 133"/>
          <p:cNvPicPr preferRelativeResize="0"/>
          <p:nvPr/>
        </p:nvPicPr>
        <p:blipFill>
          <a:blip r:embed="rId3">
            <a:alphaModFix/>
          </a:blip>
          <a:stretch>
            <a:fillRect/>
          </a:stretch>
        </p:blipFill>
        <p:spPr>
          <a:xfrm>
            <a:off x="266850" y="2785099"/>
            <a:ext cx="4214149" cy="1998676"/>
          </a:xfrm>
          <a:prstGeom prst="rect">
            <a:avLst/>
          </a:prstGeom>
          <a:noFill/>
          <a:ln>
            <a:noFill/>
          </a:ln>
        </p:spPr>
      </p:pic>
      <p:pic>
        <p:nvPicPr>
          <p:cNvPr id="134" name="Shape 134"/>
          <p:cNvPicPr preferRelativeResize="0"/>
          <p:nvPr/>
        </p:nvPicPr>
        <p:blipFill rotWithShape="1">
          <a:blip r:embed="rId4">
            <a:alphaModFix/>
          </a:blip>
          <a:srcRect b="0" l="2391" r="0" t="0"/>
          <a:stretch/>
        </p:blipFill>
        <p:spPr>
          <a:xfrm>
            <a:off x="266849" y="394780"/>
            <a:ext cx="4214148" cy="2390319"/>
          </a:xfrm>
          <a:prstGeom prst="rect">
            <a:avLst/>
          </a:prstGeom>
          <a:noFill/>
          <a:ln>
            <a:noFill/>
          </a:ln>
        </p:spPr>
      </p:pic>
      <p:pic>
        <p:nvPicPr>
          <p:cNvPr id="135" name="Shape 135"/>
          <p:cNvPicPr preferRelativeResize="0"/>
          <p:nvPr/>
        </p:nvPicPr>
        <p:blipFill>
          <a:blip r:embed="rId5">
            <a:alphaModFix/>
          </a:blip>
          <a:stretch>
            <a:fillRect/>
          </a:stretch>
        </p:blipFill>
        <p:spPr>
          <a:xfrm>
            <a:off x="4481000" y="394775"/>
            <a:ext cx="4662999" cy="2132630"/>
          </a:xfrm>
          <a:prstGeom prst="rect">
            <a:avLst/>
          </a:prstGeom>
          <a:noFill/>
          <a:ln>
            <a:noFill/>
          </a:ln>
        </p:spPr>
      </p:pic>
      <p:pic>
        <p:nvPicPr>
          <p:cNvPr id="136" name="Shape 136"/>
          <p:cNvPicPr preferRelativeResize="0"/>
          <p:nvPr/>
        </p:nvPicPr>
        <p:blipFill>
          <a:blip r:embed="rId6">
            <a:alphaModFix/>
          </a:blip>
          <a:stretch>
            <a:fillRect/>
          </a:stretch>
        </p:blipFill>
        <p:spPr>
          <a:xfrm>
            <a:off x="4511199" y="3001923"/>
            <a:ext cx="4662999" cy="13339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pic>
        <p:nvPicPr>
          <p:cNvPr id="141" name="Shape 141"/>
          <p:cNvPicPr preferRelativeResize="0"/>
          <p:nvPr/>
        </p:nvPicPr>
        <p:blipFill>
          <a:blip r:embed="rId3">
            <a:alphaModFix/>
          </a:blip>
          <a:stretch>
            <a:fillRect/>
          </a:stretch>
        </p:blipFill>
        <p:spPr>
          <a:xfrm>
            <a:off x="0" y="1423624"/>
            <a:ext cx="9143999" cy="2296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nvSpPr>
        <p:spPr>
          <a:xfrm>
            <a:off x="312850" y="2213400"/>
            <a:ext cx="2916900" cy="618300"/>
          </a:xfrm>
          <a:prstGeom prst="rect">
            <a:avLst/>
          </a:prstGeom>
          <a:noFill/>
          <a:ln>
            <a:noFill/>
          </a:ln>
        </p:spPr>
        <p:txBody>
          <a:bodyPr anchorCtr="0" anchor="t" bIns="91425" lIns="91425" rIns="91425" tIns="91425">
            <a:noAutofit/>
          </a:bodyPr>
          <a:lstStyle/>
          <a:p>
            <a:pPr lvl="0">
              <a:spcBef>
                <a:spcPts val="0"/>
              </a:spcBef>
              <a:buNone/>
            </a:pPr>
            <a:r>
              <a:rPr lang="en" sz="1800">
                <a:solidFill>
                  <a:srgbClr val="FFFFFF"/>
                </a:solidFill>
              </a:rPr>
              <a:t>わかったことについて</a:t>
            </a:r>
          </a:p>
        </p:txBody>
      </p:sp>
      <p:sp>
        <p:nvSpPr>
          <p:cNvPr id="147" name="Shape 147"/>
          <p:cNvSpPr txBox="1"/>
          <p:nvPr/>
        </p:nvSpPr>
        <p:spPr>
          <a:xfrm>
            <a:off x="312850" y="2766200"/>
            <a:ext cx="4186500" cy="13323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・半構造化インタビューを通して、主観的な理論などを導き出したいところが、自分で経験していない「デーサイ留年」であったり、履修選抜などにおけるミスにあまり意見を聞けなかった。</a:t>
            </a:r>
          </a:p>
          <a:p>
            <a:pPr lvl="0">
              <a:spcBef>
                <a:spcPts val="0"/>
              </a:spcBef>
              <a:buNone/>
            </a:pPr>
            <a:r>
              <a:t/>
            </a:r>
            <a:endParaRPr>
              <a:solidFill>
                <a:srgbClr val="FFFFFF"/>
              </a:solidFill>
            </a:endParaRPr>
          </a:p>
          <a:p>
            <a:pPr lvl="0">
              <a:spcBef>
                <a:spcPts val="0"/>
              </a:spcBef>
              <a:buNone/>
            </a:pPr>
            <a:r>
              <a:rPr lang="en">
                <a:solidFill>
                  <a:srgbClr val="FF0000"/>
                </a:solidFill>
              </a:rPr>
              <a:t>反省点としては、07学則としての前提知識</a:t>
            </a:r>
          </a:p>
          <a:p>
            <a:pPr lvl="0">
              <a:spcBef>
                <a:spcPts val="0"/>
              </a:spcBef>
              <a:buNone/>
            </a:pPr>
            <a:r>
              <a:rPr lang="en">
                <a:solidFill>
                  <a:srgbClr val="FFFFFF"/>
                </a:solidFill>
              </a:rPr>
              <a:t>デザインリサーチは07では、14のデーサイのような「創造技法ナレッジスキル」になっている。</a:t>
            </a:r>
          </a:p>
        </p:txBody>
      </p:sp>
      <p:sp>
        <p:nvSpPr>
          <p:cNvPr id="148" name="Shape 148"/>
          <p:cNvSpPr txBox="1"/>
          <p:nvPr/>
        </p:nvSpPr>
        <p:spPr>
          <a:xfrm>
            <a:off x="4573025" y="2768750"/>
            <a:ext cx="4379700" cy="14796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・１秋</a:t>
            </a:r>
            <a:r>
              <a:rPr lang="en">
                <a:solidFill>
                  <a:srgbClr val="FFFFFF"/>
                </a:solidFill>
              </a:rPr>
              <a:t>から研究会に履修して研究会内に様々なプロジェクトを進めていたために、研究会内でのプロジェクトに強化するような科目選択をするという調査者の仮説と差異があり、むしろ研究会で扱わないようなトピックをあらかじめ「MY４年間プラン」で作成していた。</a:t>
            </a:r>
          </a:p>
          <a:p>
            <a:pPr lvl="0" rtl="0">
              <a:spcBef>
                <a:spcPts val="0"/>
              </a:spcBef>
              <a:buNone/>
            </a:pPr>
            <a:r>
              <a:t/>
            </a:r>
            <a:endParaRPr>
              <a:solidFill>
                <a:srgbClr val="FFFFFF"/>
              </a:solidFill>
            </a:endParaRPr>
          </a:p>
        </p:txBody>
      </p:sp>
      <p:sp>
        <p:nvSpPr>
          <p:cNvPr id="149" name="Shape 149"/>
          <p:cNvSpPr txBox="1"/>
          <p:nvPr/>
        </p:nvSpPr>
        <p:spPr>
          <a:xfrm>
            <a:off x="364050" y="379825"/>
            <a:ext cx="3730500" cy="6183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FFFFF"/>
                </a:solidFill>
              </a:rPr>
              <a:t>今回のインタビューに感じた限界</a:t>
            </a:r>
          </a:p>
        </p:txBody>
      </p:sp>
      <p:sp>
        <p:nvSpPr>
          <p:cNvPr id="150" name="Shape 150"/>
          <p:cNvSpPr txBox="1"/>
          <p:nvPr/>
        </p:nvSpPr>
        <p:spPr>
          <a:xfrm>
            <a:off x="364050" y="881100"/>
            <a:ext cx="4186500" cy="13323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rPr>
              <a:t>・</a:t>
            </a:r>
            <a:r>
              <a:rPr lang="en">
                <a:solidFill>
                  <a:srgbClr val="FFFFFF"/>
                </a:solidFill>
              </a:rPr>
              <a:t>リアルな声を聞きたい一方、プレゼンとしての時間の制限が何人のインタービューもあると難しい。</a:t>
            </a:r>
          </a:p>
        </p:txBody>
      </p:sp>
      <p:sp>
        <p:nvSpPr>
          <p:cNvPr id="151" name="Shape 151"/>
          <p:cNvSpPr txBox="1"/>
          <p:nvPr/>
        </p:nvSpPr>
        <p:spPr>
          <a:xfrm>
            <a:off x="4669625" y="881100"/>
            <a:ext cx="4186500" cy="13323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a:t>
            </a:r>
            <a:r>
              <a:rPr lang="en">
                <a:solidFill>
                  <a:srgbClr val="FFFFFF"/>
                </a:solidFill>
              </a:rPr>
              <a:t>空間、メソッド、関係性の中から、初回インタビューのほうがデータとして捉えることができた。</a:t>
            </a:r>
          </a:p>
          <a:p>
            <a:pPr lvl="0" rtl="0">
              <a:spcBef>
                <a:spcPts val="0"/>
              </a:spcBef>
              <a:buNone/>
            </a:pPr>
            <a:r>
              <a:rPr lang="en">
                <a:solidFill>
                  <a:srgbClr val="FFFFFF"/>
                </a:solidFill>
              </a:rPr>
              <a:t>反省点として、</a:t>
            </a:r>
            <a:r>
              <a:rPr lang="en" sz="1600">
                <a:solidFill>
                  <a:srgbClr val="FF0000"/>
                </a:solidFill>
              </a:rPr>
              <a:t>見えない道具（マイク）</a:t>
            </a:r>
            <a:r>
              <a:rPr lang="en">
                <a:solidFill>
                  <a:srgbClr val="FFFFFF"/>
                </a:solidFill>
              </a:rPr>
              <a:t>などを使用することができた。</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キーワード</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①デーサイ留年</a:t>
            </a:r>
          </a:p>
          <a:p>
            <a:pPr lvl="0">
              <a:spcBef>
                <a:spcPts val="0"/>
              </a:spcBef>
              <a:buNone/>
            </a:pPr>
            <a:r>
              <a:rPr lang="en"/>
              <a:t>②抽選選抜</a:t>
            </a:r>
          </a:p>
          <a:p>
            <a:pPr lvl="0">
              <a:spcBef>
                <a:spcPts val="0"/>
              </a:spcBef>
              <a:buNone/>
            </a:pPr>
            <a:r>
              <a:rPr lang="en"/>
              <a:t>③受かるコツ</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nvSpPr>
        <p:spPr>
          <a:xfrm>
            <a:off x="312850" y="2918600"/>
            <a:ext cx="4186500" cy="1332300"/>
          </a:xfrm>
          <a:prstGeom prst="rect">
            <a:avLst/>
          </a:prstGeom>
          <a:noFill/>
          <a:ln>
            <a:noFill/>
          </a:ln>
        </p:spPr>
        <p:txBody>
          <a:bodyPr anchorCtr="0" anchor="t" bIns="91425" lIns="91425" rIns="91425" tIns="91425">
            <a:noAutofit/>
          </a:bodyPr>
          <a:lstStyle/>
          <a:p>
            <a:pPr lvl="0" rtl="0">
              <a:spcBef>
                <a:spcPts val="0"/>
              </a:spcBef>
              <a:buNone/>
            </a:pPr>
            <a:r>
              <a:t/>
            </a:r>
            <a:endParaRPr>
              <a:solidFill>
                <a:srgbClr val="FFFFFF"/>
              </a:solidFill>
            </a:endParaRPr>
          </a:p>
        </p:txBody>
      </p:sp>
      <p:sp>
        <p:nvSpPr>
          <p:cNvPr id="67" name="Shape 67"/>
          <p:cNvSpPr txBox="1"/>
          <p:nvPr/>
        </p:nvSpPr>
        <p:spPr>
          <a:xfrm>
            <a:off x="131000" y="251600"/>
            <a:ext cx="8208300" cy="4796700"/>
          </a:xfrm>
          <a:prstGeom prst="rect">
            <a:avLst/>
          </a:prstGeom>
          <a:noFill/>
          <a:ln>
            <a:noFill/>
          </a:ln>
        </p:spPr>
        <p:txBody>
          <a:bodyPr anchorCtr="0" anchor="t" bIns="91425" lIns="91425" rIns="91425" tIns="91425">
            <a:noAutofit/>
          </a:bodyPr>
          <a:lstStyle/>
          <a:p>
            <a:pPr indent="0" lvl="0" marL="0" rtl="0">
              <a:lnSpc>
                <a:spcPct val="115000"/>
              </a:lnSpc>
              <a:spcBef>
                <a:spcPts val="0"/>
              </a:spcBef>
              <a:buNone/>
            </a:pPr>
            <a:r>
              <a:rPr b="1" lang="en" sz="3000">
                <a:solidFill>
                  <a:srgbClr val="FFFFFF"/>
                </a:solidFill>
              </a:rPr>
              <a:t>映像</a:t>
            </a:r>
            <a:r>
              <a:rPr lang="en" sz="3000">
                <a:solidFill>
                  <a:srgbClr val="FFFFFF"/>
                </a:solidFill>
              </a:rPr>
              <a:t>という手法を用いての....</a:t>
            </a:r>
          </a:p>
          <a:p>
            <a:pPr indent="0" lvl="0" marL="0" rtl="0">
              <a:lnSpc>
                <a:spcPct val="115000"/>
              </a:lnSpc>
              <a:spcBef>
                <a:spcPts val="0"/>
              </a:spcBef>
              <a:buNone/>
            </a:pPr>
            <a:r>
              <a:rPr lang="en">
                <a:solidFill>
                  <a:srgbClr val="FFFFFF"/>
                </a:solidFill>
              </a:rPr>
              <a:t>【デメリット】</a:t>
            </a:r>
          </a:p>
          <a:p>
            <a:pPr indent="1066800" lvl="0" rtl="0">
              <a:lnSpc>
                <a:spcPct val="115000"/>
              </a:lnSpc>
              <a:spcBef>
                <a:spcPts val="0"/>
              </a:spcBef>
              <a:buNone/>
            </a:pPr>
            <a:r>
              <a:t/>
            </a:r>
            <a:endParaRPr>
              <a:solidFill>
                <a:srgbClr val="FFFFFF"/>
              </a:solidFill>
            </a:endParaRPr>
          </a:p>
          <a:p>
            <a:pPr indent="1066800" lvl="0" rtl="0">
              <a:lnSpc>
                <a:spcPct val="115000"/>
              </a:lnSpc>
              <a:spcBef>
                <a:spcPts val="0"/>
              </a:spcBef>
              <a:buNone/>
            </a:pPr>
            <a:r>
              <a:t/>
            </a:r>
            <a:endParaRPr>
              <a:solidFill>
                <a:srgbClr val="FFFFFF"/>
              </a:solidFill>
            </a:endParaRPr>
          </a:p>
          <a:p>
            <a:pPr indent="1066800" lvl="0" rtl="0">
              <a:lnSpc>
                <a:spcPct val="115000"/>
              </a:lnSpc>
              <a:spcBef>
                <a:spcPts val="0"/>
              </a:spcBef>
              <a:buNone/>
            </a:pPr>
            <a:r>
              <a:t/>
            </a:r>
            <a:endParaRPr>
              <a:solidFill>
                <a:srgbClr val="FFFFFF"/>
              </a:solidFill>
            </a:endParaRPr>
          </a:p>
          <a:p>
            <a:pPr indent="1066800" lvl="0" rtl="0">
              <a:lnSpc>
                <a:spcPct val="115000"/>
              </a:lnSpc>
              <a:spcBef>
                <a:spcPts val="0"/>
              </a:spcBef>
              <a:buNone/>
            </a:pPr>
            <a:r>
              <a:t/>
            </a:r>
            <a:endParaRPr>
              <a:solidFill>
                <a:srgbClr val="FFFFFF"/>
              </a:solidFill>
            </a:endParaRPr>
          </a:p>
          <a:p>
            <a:pPr indent="1066800" lvl="0" rtl="0">
              <a:lnSpc>
                <a:spcPct val="115000"/>
              </a:lnSpc>
              <a:spcBef>
                <a:spcPts val="0"/>
              </a:spcBef>
              <a:buNone/>
            </a:pPr>
            <a:r>
              <a:t/>
            </a:r>
            <a:endParaRPr>
              <a:solidFill>
                <a:srgbClr val="FFFFFF"/>
              </a:solidFill>
            </a:endParaRPr>
          </a:p>
          <a:p>
            <a:pPr indent="1066800" lvl="0" rtl="0">
              <a:lnSpc>
                <a:spcPct val="115000"/>
              </a:lnSpc>
              <a:spcBef>
                <a:spcPts val="0"/>
              </a:spcBef>
              <a:buNone/>
            </a:pPr>
            <a:r>
              <a:t/>
            </a:r>
            <a:endParaRPr>
              <a:solidFill>
                <a:srgbClr val="FFFFFF"/>
              </a:solidFill>
            </a:endParaRPr>
          </a:p>
          <a:p>
            <a:pPr indent="1066800" lvl="0" rtl="0">
              <a:lnSpc>
                <a:spcPct val="115000"/>
              </a:lnSpc>
              <a:spcBef>
                <a:spcPts val="0"/>
              </a:spcBef>
              <a:buNone/>
            </a:pPr>
            <a:r>
              <a:t/>
            </a:r>
            <a:endParaRPr>
              <a:solidFill>
                <a:srgbClr val="FFFFFF"/>
              </a:solidFill>
            </a:endParaRPr>
          </a:p>
          <a:p>
            <a:pPr indent="1066800" lvl="0" rtl="0">
              <a:lnSpc>
                <a:spcPct val="115000"/>
              </a:lnSpc>
              <a:spcBef>
                <a:spcPts val="0"/>
              </a:spcBef>
              <a:buNone/>
            </a:pPr>
            <a:r>
              <a:t/>
            </a:r>
            <a:endParaRPr>
              <a:solidFill>
                <a:srgbClr val="FFFFFF"/>
              </a:solidFill>
            </a:endParaRPr>
          </a:p>
          <a:p>
            <a:pPr indent="1066800" lvl="0" rtl="0">
              <a:lnSpc>
                <a:spcPct val="115000"/>
              </a:lnSpc>
              <a:spcBef>
                <a:spcPts val="0"/>
              </a:spcBef>
              <a:buNone/>
            </a:pPr>
            <a:r>
              <a:t/>
            </a:r>
            <a:endParaRPr>
              <a:solidFill>
                <a:srgbClr val="FFFFFF"/>
              </a:solidFill>
            </a:endParaRPr>
          </a:p>
          <a:p>
            <a:pPr indent="1066800" lvl="0" rtl="0">
              <a:lnSpc>
                <a:spcPct val="115000"/>
              </a:lnSpc>
              <a:spcBef>
                <a:spcPts val="0"/>
              </a:spcBef>
              <a:buNone/>
            </a:pPr>
            <a:r>
              <a:t/>
            </a:r>
            <a:endParaRPr>
              <a:solidFill>
                <a:srgbClr val="FFFFFF"/>
              </a:solidFill>
            </a:endParaRPr>
          </a:p>
          <a:p>
            <a:pPr indent="0" lvl="0" marL="0" rtl="0">
              <a:lnSpc>
                <a:spcPct val="115000"/>
              </a:lnSpc>
              <a:spcBef>
                <a:spcPts val="0"/>
              </a:spcBef>
              <a:buNone/>
            </a:pPr>
            <a:r>
              <a:rPr lang="en">
                <a:solidFill>
                  <a:srgbClr val="FFFFFF"/>
                </a:solidFill>
              </a:rPr>
              <a:t>【メリット】</a:t>
            </a:r>
          </a:p>
          <a:p>
            <a:pPr indent="-228600" lvl="0" marL="457200" rtl="0">
              <a:lnSpc>
                <a:spcPct val="115000"/>
              </a:lnSpc>
              <a:spcBef>
                <a:spcPts val="0"/>
              </a:spcBef>
              <a:buClr>
                <a:srgbClr val="FFFFFF"/>
              </a:buClr>
              <a:buChar char="●"/>
            </a:pPr>
            <a:r>
              <a:rPr lang="en">
                <a:solidFill>
                  <a:srgbClr val="FFFFFF"/>
                </a:solidFill>
              </a:rPr>
              <a:t>言葉以外の/非言語的な情報(視覚的)</a:t>
            </a:r>
          </a:p>
          <a:p>
            <a:pPr indent="-228600" lvl="0" marL="457200" rtl="0">
              <a:lnSpc>
                <a:spcPct val="115000"/>
              </a:lnSpc>
              <a:spcBef>
                <a:spcPts val="0"/>
              </a:spcBef>
              <a:buClr>
                <a:srgbClr val="FFFFFF"/>
              </a:buClr>
              <a:buChar char="●"/>
            </a:pPr>
            <a:r>
              <a:rPr lang="en">
                <a:solidFill>
                  <a:srgbClr val="FFFFFF"/>
                </a:solidFill>
              </a:rPr>
              <a:t>口語表現がそのまま残せる(間合い、話し方)</a:t>
            </a:r>
          </a:p>
          <a:p>
            <a:pPr indent="-228600" lvl="0" marL="457200" rtl="0">
              <a:lnSpc>
                <a:spcPct val="115000"/>
              </a:lnSpc>
              <a:spcBef>
                <a:spcPts val="0"/>
              </a:spcBef>
              <a:buClr>
                <a:srgbClr val="FFFFFF"/>
              </a:buClr>
              <a:buChar char="●"/>
            </a:pPr>
            <a:r>
              <a:rPr lang="en">
                <a:solidFill>
                  <a:srgbClr val="FFFFFF"/>
                </a:solidFill>
              </a:rPr>
              <a:t>相手の性格がより伝わりやすい</a:t>
            </a:r>
          </a:p>
          <a:p>
            <a:pPr indent="-228600" lvl="0" marL="457200" rtl="0">
              <a:lnSpc>
                <a:spcPct val="115000"/>
              </a:lnSpc>
              <a:spcBef>
                <a:spcPts val="0"/>
              </a:spcBef>
              <a:buClr>
                <a:srgbClr val="FFFFFF"/>
              </a:buClr>
              <a:buChar char="●"/>
            </a:pPr>
            <a:r>
              <a:rPr lang="en">
                <a:solidFill>
                  <a:srgbClr val="FFFFFF"/>
                </a:solidFill>
              </a:rPr>
              <a:t>編集によって余分な箇所をカットできる</a:t>
            </a:r>
          </a:p>
          <a:p>
            <a:pPr lvl="0" rtl="0">
              <a:spcBef>
                <a:spcPts val="0"/>
              </a:spcBef>
              <a:buNone/>
            </a:pPr>
            <a:r>
              <a:t/>
            </a:r>
            <a:endParaRPr>
              <a:solidFill>
                <a:srgbClr val="FFFFFF"/>
              </a:solidFill>
            </a:endParaRPr>
          </a:p>
        </p:txBody>
      </p:sp>
      <p:sp>
        <p:nvSpPr>
          <p:cNvPr id="68" name="Shape 68"/>
          <p:cNvSpPr txBox="1"/>
          <p:nvPr/>
        </p:nvSpPr>
        <p:spPr>
          <a:xfrm>
            <a:off x="2996025" y="1800412"/>
            <a:ext cx="2355300" cy="8487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誰かに見られる前提で話す</a:t>
            </a:r>
          </a:p>
        </p:txBody>
      </p:sp>
      <p:cxnSp>
        <p:nvCxnSpPr>
          <p:cNvPr id="69" name="Shape 69"/>
          <p:cNvCxnSpPr/>
          <p:nvPr/>
        </p:nvCxnSpPr>
        <p:spPr>
          <a:xfrm flipH="1" rot="10800000">
            <a:off x="2909450" y="1324850"/>
            <a:ext cx="883200" cy="229800"/>
          </a:xfrm>
          <a:prstGeom prst="straightConnector1">
            <a:avLst/>
          </a:prstGeom>
          <a:noFill/>
          <a:ln cap="flat" cmpd="sng" w="9525">
            <a:solidFill>
              <a:srgbClr val="FFFFFF"/>
            </a:solidFill>
            <a:prstDash val="solid"/>
            <a:round/>
            <a:headEnd len="lg" w="lg" type="none"/>
            <a:tailEnd len="lg" w="lg" type="none"/>
          </a:ln>
        </p:spPr>
      </p:cxnSp>
      <p:sp>
        <p:nvSpPr>
          <p:cNvPr id="70" name="Shape 70"/>
          <p:cNvSpPr txBox="1"/>
          <p:nvPr/>
        </p:nvSpPr>
        <p:spPr>
          <a:xfrm>
            <a:off x="3789250" y="1117000"/>
            <a:ext cx="2355300" cy="8487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rPr>
              <a:t>定型句</a:t>
            </a:r>
          </a:p>
        </p:txBody>
      </p:sp>
      <p:cxnSp>
        <p:nvCxnSpPr>
          <p:cNvPr id="71" name="Shape 71"/>
          <p:cNvCxnSpPr/>
          <p:nvPr/>
        </p:nvCxnSpPr>
        <p:spPr>
          <a:xfrm rot="10800000">
            <a:off x="1801225" y="1835675"/>
            <a:ext cx="1688400" cy="770700"/>
          </a:xfrm>
          <a:prstGeom prst="straightConnector1">
            <a:avLst/>
          </a:prstGeom>
          <a:noFill/>
          <a:ln cap="flat" cmpd="sng" w="9525">
            <a:solidFill>
              <a:srgbClr val="FFFFFF"/>
            </a:solidFill>
            <a:prstDash val="solid"/>
            <a:round/>
            <a:headEnd len="lg" w="lg" type="none"/>
            <a:tailEnd len="lg" w="lg" type="none"/>
          </a:ln>
        </p:spPr>
      </p:cxnSp>
      <p:sp>
        <p:nvSpPr>
          <p:cNvPr id="72" name="Shape 72"/>
          <p:cNvSpPr txBox="1"/>
          <p:nvPr/>
        </p:nvSpPr>
        <p:spPr>
          <a:xfrm>
            <a:off x="3489625" y="2467975"/>
            <a:ext cx="2355300" cy="8487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rPr>
              <a:t>本音の伝え方</a:t>
            </a:r>
          </a:p>
        </p:txBody>
      </p:sp>
      <p:sp>
        <p:nvSpPr>
          <p:cNvPr id="73" name="Shape 73"/>
          <p:cNvSpPr txBox="1"/>
          <p:nvPr/>
        </p:nvSpPr>
        <p:spPr>
          <a:xfrm>
            <a:off x="765425" y="1422625"/>
            <a:ext cx="2355300" cy="8487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rPr>
              <a:t>インタビュイーの意識</a:t>
            </a:r>
          </a:p>
        </p:txBody>
      </p:sp>
      <p:cxnSp>
        <p:nvCxnSpPr>
          <p:cNvPr id="74" name="Shape 74"/>
          <p:cNvCxnSpPr/>
          <p:nvPr/>
        </p:nvCxnSpPr>
        <p:spPr>
          <a:xfrm rot="10800000">
            <a:off x="4173675" y="1480525"/>
            <a:ext cx="0" cy="355200"/>
          </a:xfrm>
          <a:prstGeom prst="straightConnector1">
            <a:avLst/>
          </a:prstGeom>
          <a:noFill/>
          <a:ln cap="flat" cmpd="sng" w="9525">
            <a:solidFill>
              <a:srgbClr val="FFFFFF"/>
            </a:solidFill>
            <a:prstDash val="solid"/>
            <a:round/>
            <a:headEnd len="lg" w="lg" type="none"/>
            <a:tailEnd len="lg" w="lg" type="none"/>
          </a:ln>
        </p:spPr>
      </p:cxnSp>
      <p:cxnSp>
        <p:nvCxnSpPr>
          <p:cNvPr id="75" name="Shape 75"/>
          <p:cNvCxnSpPr/>
          <p:nvPr/>
        </p:nvCxnSpPr>
        <p:spPr>
          <a:xfrm flipH="1" rot="10800000">
            <a:off x="4164975" y="2225250"/>
            <a:ext cx="17400" cy="285900"/>
          </a:xfrm>
          <a:prstGeom prst="straightConnector1">
            <a:avLst/>
          </a:prstGeom>
          <a:noFill/>
          <a:ln cap="flat" cmpd="sng" w="9525">
            <a:solidFill>
              <a:srgbClr val="FFFFFF"/>
            </a:solidFill>
            <a:prstDash val="solid"/>
            <a:round/>
            <a:headEnd len="lg" w="lg" type="none"/>
            <a:tailEnd len="lg" w="lg" type="none"/>
          </a:ln>
        </p:spPr>
      </p:cxnSp>
      <p:sp>
        <p:nvSpPr>
          <p:cNvPr id="76" name="Shape 76"/>
          <p:cNvSpPr txBox="1"/>
          <p:nvPr/>
        </p:nvSpPr>
        <p:spPr>
          <a:xfrm>
            <a:off x="5633625" y="1463400"/>
            <a:ext cx="2791800" cy="8487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rPr>
              <a:t>イメージの視覚化が難しい</a:t>
            </a:r>
          </a:p>
        </p:txBody>
      </p:sp>
      <p:cxnSp>
        <p:nvCxnSpPr>
          <p:cNvPr id="77" name="Shape 77"/>
          <p:cNvCxnSpPr/>
          <p:nvPr/>
        </p:nvCxnSpPr>
        <p:spPr>
          <a:xfrm flipH="1" rot="10800000">
            <a:off x="5740975" y="1861425"/>
            <a:ext cx="935100" cy="883500"/>
          </a:xfrm>
          <a:prstGeom prst="straightConnector1">
            <a:avLst/>
          </a:prstGeom>
          <a:noFill/>
          <a:ln cap="flat" cmpd="sng" w="9525">
            <a:solidFill>
              <a:srgbClr val="FFFFFF"/>
            </a:solidFill>
            <a:prstDash val="solid"/>
            <a:round/>
            <a:headEnd len="lg" w="lg" type="none"/>
            <a:tailEnd len="lg" w="lg" type="none"/>
          </a:ln>
        </p:spPr>
      </p:cxnSp>
      <p:sp>
        <p:nvSpPr>
          <p:cNvPr id="78" name="Shape 78"/>
          <p:cNvSpPr txBox="1"/>
          <p:nvPr/>
        </p:nvSpPr>
        <p:spPr>
          <a:xfrm>
            <a:off x="5027500" y="2736250"/>
            <a:ext cx="2355300" cy="8487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rPr>
              <a:t>伝わりにくい</a:t>
            </a:r>
          </a:p>
        </p:txBody>
      </p:sp>
      <p:cxnSp>
        <p:nvCxnSpPr>
          <p:cNvPr id="79" name="Shape 79"/>
          <p:cNvCxnSpPr/>
          <p:nvPr/>
        </p:nvCxnSpPr>
        <p:spPr>
          <a:xfrm flipH="1" rot="10800000">
            <a:off x="5261350" y="1835675"/>
            <a:ext cx="883200" cy="229800"/>
          </a:xfrm>
          <a:prstGeom prst="straightConnector1">
            <a:avLst/>
          </a:prstGeom>
          <a:noFill/>
          <a:ln cap="flat" cmpd="sng" w="9525">
            <a:solidFill>
              <a:srgbClr val="FFFFFF"/>
            </a:solidFill>
            <a:prstDash val="solid"/>
            <a:round/>
            <a:headEnd len="lg" w="lg" type="none"/>
            <a:tailEnd len="lg" w="lg" type="none"/>
          </a:ln>
        </p:spPr>
      </p:cxnSp>
      <p:cxnSp>
        <p:nvCxnSpPr>
          <p:cNvPr id="80" name="Shape 80"/>
          <p:cNvCxnSpPr/>
          <p:nvPr/>
        </p:nvCxnSpPr>
        <p:spPr>
          <a:xfrm rot="10800000">
            <a:off x="4623800" y="2814125"/>
            <a:ext cx="415800" cy="78000"/>
          </a:xfrm>
          <a:prstGeom prst="straightConnector1">
            <a:avLst/>
          </a:prstGeom>
          <a:noFill/>
          <a:ln cap="flat" cmpd="sng" w="9525">
            <a:solidFill>
              <a:srgbClr val="FFFFFF"/>
            </a:solidFill>
            <a:prstDash val="solid"/>
            <a:round/>
            <a:headEnd len="lg" w="lg" type="none"/>
            <a:tailEnd len="lg" w="lg" type="none"/>
          </a:ln>
        </p:spPr>
      </p:cxnSp>
      <p:cxnSp>
        <p:nvCxnSpPr>
          <p:cNvPr id="81" name="Shape 81"/>
          <p:cNvCxnSpPr/>
          <p:nvPr/>
        </p:nvCxnSpPr>
        <p:spPr>
          <a:xfrm rot="10800000">
            <a:off x="2654225" y="1744700"/>
            <a:ext cx="367800" cy="246900"/>
          </a:xfrm>
          <a:prstGeom prst="straightConnector1">
            <a:avLst/>
          </a:prstGeom>
          <a:noFill/>
          <a:ln cap="flat" cmpd="sng" w="9525">
            <a:solidFill>
              <a:srgbClr val="FFFFFF"/>
            </a:solidFill>
            <a:prstDash val="solid"/>
            <a:round/>
            <a:headEnd len="lg" w="lg" type="none"/>
            <a:tailEnd len="lg" w="lg"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6132925" y="4491425"/>
            <a:ext cx="2850300" cy="342900"/>
          </a:xfrm>
          <a:prstGeom prst="rect">
            <a:avLst/>
          </a:prstGeom>
        </p:spPr>
        <p:txBody>
          <a:bodyPr anchorCtr="0" anchor="t" bIns="91425" lIns="91425" rIns="91425" tIns="91425">
            <a:noAutofit/>
          </a:bodyPr>
          <a:lstStyle/>
          <a:p>
            <a:pPr lvl="0">
              <a:spcBef>
                <a:spcPts val="0"/>
              </a:spcBef>
              <a:buNone/>
            </a:pPr>
            <a:r>
              <a:rPr lang="en" sz="900"/>
              <a:t>インタビュアー：谷屋美佑　環境情報学部</a:t>
            </a:r>
          </a:p>
        </p:txBody>
      </p:sp>
      <p:sp>
        <p:nvSpPr>
          <p:cNvPr id="87" name="Shape 8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solidFill>
                  <a:schemeClr val="dk1"/>
                </a:solidFill>
                <a:latin typeface="Trebuchet MS"/>
                <a:ea typeface="Trebuchet MS"/>
                <a:cs typeface="Trebuchet MS"/>
                <a:sym typeface="Trebuchet MS"/>
              </a:rPr>
              <a:t>インタビュイー：加藤有紀 </a:t>
            </a:r>
            <a:r>
              <a:rPr lang="en"/>
              <a:t>(20)　環境情報学部</a:t>
            </a:r>
          </a:p>
          <a:p>
            <a:pPr lvl="0" rtl="0">
              <a:lnSpc>
                <a:spcPct val="100000"/>
              </a:lnSpc>
              <a:spcBef>
                <a:spcPts val="0"/>
              </a:spcBef>
              <a:spcAft>
                <a:spcPts val="0"/>
              </a:spcAft>
              <a:buNone/>
            </a:pPr>
            <a:r>
              <a:t/>
            </a:r>
            <a:endParaRPr sz="2800">
              <a:solidFill>
                <a:schemeClr val="dk1"/>
              </a:solidFill>
            </a:endParaRPr>
          </a:p>
          <a:p>
            <a:pPr lvl="0" rtl="0">
              <a:lnSpc>
                <a:spcPct val="100000"/>
              </a:lnSpc>
              <a:spcBef>
                <a:spcPts val="0"/>
              </a:spcBef>
              <a:spcAft>
                <a:spcPts val="0"/>
              </a:spcAft>
              <a:buNone/>
            </a:pPr>
            <a:r>
              <a:rPr lang="en">
                <a:solidFill>
                  <a:schemeClr val="dk1"/>
                </a:solidFill>
              </a:rPr>
              <a:t>編集後：</a:t>
            </a:r>
            <a:r>
              <a:rPr lang="en" u="sng">
                <a:solidFill>
                  <a:schemeClr val="hlink"/>
                </a:solidFill>
                <a:hlinkClick r:id="rId3"/>
              </a:rPr>
              <a:t>https://drive.google.com/file/d/0Bx1pX064UdHOaW1PNVB5M25KNGs/view?usp=sharing</a:t>
            </a:r>
          </a:p>
          <a:p>
            <a:pPr lvl="0" rtl="0">
              <a:lnSpc>
                <a:spcPct val="100000"/>
              </a:lnSpc>
              <a:spcBef>
                <a:spcPts val="0"/>
              </a:spcBef>
              <a:spcAft>
                <a:spcPts val="0"/>
              </a:spcAft>
              <a:buNone/>
            </a:pPr>
            <a:r>
              <a:rPr lang="en">
                <a:solidFill>
                  <a:schemeClr val="dk1"/>
                </a:solidFill>
              </a:rPr>
              <a:t>編集前：</a:t>
            </a:r>
            <a:r>
              <a:rPr lang="en" u="sng">
                <a:solidFill>
                  <a:schemeClr val="hlink"/>
                </a:solidFill>
                <a:hlinkClick r:id="rId4"/>
              </a:rPr>
              <a:t>https://drive.google.com/file/d/0Bx1pX064UdHOOFBZc01QOFdKVUU/view?usp=sharing</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サブジェクト：岡 聡煕</a:t>
            </a:r>
          </a:p>
        </p:txBody>
      </p:sp>
      <p:sp>
        <p:nvSpPr>
          <p:cNvPr id="93" name="Shape 9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・総合4年</a:t>
            </a:r>
          </a:p>
          <a:p>
            <a:pPr lvl="0">
              <a:spcBef>
                <a:spcPts val="0"/>
              </a:spcBef>
              <a:buNone/>
            </a:pPr>
            <a:r>
              <a:rPr lang="en"/>
              <a:t>・脇田玲研究会</a:t>
            </a:r>
          </a:p>
          <a:p>
            <a:pPr lvl="0">
              <a:spcBef>
                <a:spcPts val="0"/>
              </a:spcBef>
              <a:buNone/>
            </a:pPr>
            <a:r>
              <a:rPr lang="en"/>
              <a:t>・大学院進学予定</a:t>
            </a:r>
          </a:p>
          <a:p>
            <a:pPr lvl="0">
              <a:spcBef>
                <a:spcPts val="0"/>
              </a:spcBef>
              <a:buNone/>
            </a:pPr>
            <a:r>
              <a:rPr lang="en"/>
              <a:t>・カーデザインを始め、デザイン系を学ぶ</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513000" y="1066500"/>
            <a:ext cx="8400300" cy="680100"/>
          </a:xfrm>
          <a:prstGeom prst="rect">
            <a:avLst/>
          </a:prstGeom>
        </p:spPr>
        <p:txBody>
          <a:bodyPr anchorCtr="0" anchor="t" bIns="91425" lIns="91425" rIns="91425" tIns="91425">
            <a:noAutofit/>
          </a:bodyPr>
          <a:lstStyle/>
          <a:p>
            <a:pPr lvl="0">
              <a:spcBef>
                <a:spcPts val="0"/>
              </a:spcBef>
              <a:buNone/>
            </a:pPr>
            <a:r>
              <a:rPr lang="en" sz="2400"/>
              <a:t>インタビュイー：岡 聡煕 (24)　総合政策学部</a:t>
            </a:r>
          </a:p>
          <a:p>
            <a:pPr lvl="0">
              <a:spcBef>
                <a:spcPts val="0"/>
              </a:spcBef>
              <a:buNone/>
            </a:pPr>
            <a:r>
              <a:t/>
            </a:r>
            <a:endParaRPr/>
          </a:p>
        </p:txBody>
      </p:sp>
      <p:sp>
        <p:nvSpPr>
          <p:cNvPr id="99" name="Shape 99"/>
          <p:cNvSpPr txBox="1"/>
          <p:nvPr/>
        </p:nvSpPr>
        <p:spPr>
          <a:xfrm>
            <a:off x="513000" y="1917000"/>
            <a:ext cx="8400300" cy="2484000"/>
          </a:xfrm>
          <a:prstGeom prst="rect">
            <a:avLst/>
          </a:prstGeom>
          <a:noFill/>
          <a:ln>
            <a:noFill/>
          </a:ln>
        </p:spPr>
        <p:txBody>
          <a:bodyPr anchorCtr="0" anchor="t" bIns="91425" lIns="91425" rIns="91425" tIns="91425">
            <a:noAutofit/>
          </a:bodyPr>
          <a:lstStyle/>
          <a:p>
            <a:pPr lvl="0">
              <a:spcBef>
                <a:spcPts val="0"/>
              </a:spcBef>
              <a:buNone/>
            </a:pPr>
            <a:r>
              <a:rPr lang="en" sz="1800">
                <a:solidFill>
                  <a:srgbClr val="FFFFFF"/>
                </a:solidFill>
              </a:rPr>
              <a:t>編集後：</a:t>
            </a:r>
          </a:p>
          <a:p>
            <a:pPr lvl="0">
              <a:spcBef>
                <a:spcPts val="0"/>
              </a:spcBef>
              <a:buNone/>
            </a:pPr>
            <a:r>
              <a:rPr lang="en" sz="1800" u="sng">
                <a:solidFill>
                  <a:schemeClr val="hlink"/>
                </a:solidFill>
                <a:hlinkClick r:id="rId3"/>
              </a:rPr>
              <a:t>https://drive.google.com/open?id=0BxdSlCPjz7KcN0x5MUNGc2t1SFU</a:t>
            </a:r>
          </a:p>
          <a:p>
            <a:pPr lvl="0">
              <a:spcBef>
                <a:spcPts val="0"/>
              </a:spcBef>
              <a:buNone/>
            </a:pPr>
            <a:r>
              <a:t/>
            </a:r>
            <a:endParaRPr sz="1800">
              <a:solidFill>
                <a:srgbClr val="FFFFFF"/>
              </a:solidFill>
            </a:endParaRPr>
          </a:p>
          <a:p>
            <a:pPr lvl="0">
              <a:spcBef>
                <a:spcPts val="0"/>
              </a:spcBef>
              <a:buNone/>
            </a:pPr>
            <a:r>
              <a:rPr lang="en" sz="1800">
                <a:solidFill>
                  <a:srgbClr val="FFFFFF"/>
                </a:solidFill>
              </a:rPr>
              <a:t>編集前：</a:t>
            </a:r>
          </a:p>
          <a:p>
            <a:pPr lvl="0">
              <a:spcBef>
                <a:spcPts val="0"/>
              </a:spcBef>
              <a:buNone/>
            </a:pPr>
            <a:r>
              <a:rPr lang="en" sz="1800" u="sng">
                <a:solidFill>
                  <a:schemeClr val="hlink"/>
                </a:solidFill>
                <a:hlinkClick r:id="rId4"/>
              </a:rPr>
              <a:t>https://drive.google.com/open?id=0BxdSlCPjz7KcWTc3MHJJaHNvQ0k</a:t>
            </a:r>
          </a:p>
          <a:p>
            <a:pPr lvl="0">
              <a:spcBef>
                <a:spcPts val="0"/>
              </a:spcBef>
              <a:buNone/>
            </a:pPr>
            <a:r>
              <a:t/>
            </a:r>
            <a:endParaRPr sz="2400">
              <a:solidFill>
                <a:srgbClr val="FFFFFF"/>
              </a:solidFill>
            </a:endParaRPr>
          </a:p>
          <a:p>
            <a:pPr lvl="0">
              <a:spcBef>
                <a:spcPts val="0"/>
              </a:spcBef>
              <a:buNone/>
            </a:pPr>
            <a:r>
              <a:t/>
            </a:r>
            <a:endParaRPr sz="2400">
              <a:solidFill>
                <a:srgbClr val="FFFFFF"/>
              </a:solidFill>
            </a:endParaRPr>
          </a:p>
          <a:p>
            <a:pPr lvl="0">
              <a:spcBef>
                <a:spcPts val="0"/>
              </a:spcBef>
              <a:buNone/>
            </a:pPr>
            <a:r>
              <a:t/>
            </a:r>
            <a:endParaRPr sz="2400">
              <a:solidFill>
                <a:srgbClr val="FFFFFF"/>
              </a:solidFill>
            </a:endParaRPr>
          </a:p>
          <a:p>
            <a:pPr lvl="0">
              <a:spcBef>
                <a:spcPts val="0"/>
              </a:spcBef>
              <a:buNone/>
            </a:pPr>
            <a:r>
              <a:rPr lang="en" sz="2400">
                <a:solidFill>
                  <a:srgbClr val="FFFFFF"/>
                </a:solidFill>
              </a:rPr>
              <a:t>                                                              </a:t>
            </a:r>
          </a:p>
          <a:p>
            <a:pPr lvl="0">
              <a:spcBef>
                <a:spcPts val="0"/>
              </a:spcBef>
              <a:buNone/>
            </a:pPr>
            <a:r>
              <a:rPr lang="en" sz="2400">
                <a:solidFill>
                  <a:srgbClr val="FFFFFF"/>
                </a:solidFill>
              </a:rPr>
              <a:t>         </a:t>
            </a:r>
          </a:p>
        </p:txBody>
      </p:sp>
      <p:sp>
        <p:nvSpPr>
          <p:cNvPr id="100" name="Shape 100"/>
          <p:cNvSpPr txBox="1"/>
          <p:nvPr/>
        </p:nvSpPr>
        <p:spPr>
          <a:xfrm>
            <a:off x="4536000" y="4401000"/>
            <a:ext cx="7776000" cy="9072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インタビュアー：竹村知真　総合政策学部</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サブジェクト：松村和　（１９）</a:t>
            </a:r>
          </a:p>
        </p:txBody>
      </p:sp>
      <p:sp>
        <p:nvSpPr>
          <p:cNvPr id="106" name="Shape 10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・総合1年</a:t>
            </a:r>
          </a:p>
          <a:p>
            <a:pPr lvl="0" rtl="0">
              <a:spcBef>
                <a:spcPts val="0"/>
              </a:spcBef>
              <a:buNone/>
            </a:pPr>
            <a:r>
              <a:rPr lang="en"/>
              <a:t>・帰国子女</a:t>
            </a:r>
          </a:p>
          <a:p>
            <a:pPr lvl="0" rtl="0">
              <a:spcBef>
                <a:spcPts val="0"/>
              </a:spcBef>
              <a:buNone/>
            </a:pPr>
            <a:r>
              <a:rPr lang="en"/>
              <a:t>・数学は得意</a:t>
            </a:r>
          </a:p>
          <a:p>
            <a:pPr lvl="0">
              <a:spcBef>
                <a:spcPts val="0"/>
              </a:spcBef>
              <a:buNone/>
            </a:pPr>
            <a:r>
              <a:rPr lang="en"/>
              <a:t>・日吉でも授業を受けている</a:t>
            </a:r>
          </a:p>
          <a:p>
            <a:pPr lvl="0">
              <a:spcBef>
                <a:spcPts val="0"/>
              </a:spcBef>
              <a:buNone/>
            </a:pPr>
            <a:r>
              <a:rPr lang="en"/>
              <a:t>・デザインとコミュニケーション</a:t>
            </a:r>
          </a:p>
          <a:p>
            <a:pPr lvl="0">
              <a:spcBef>
                <a:spcPts val="0"/>
              </a:spcBef>
              <a:buNone/>
            </a:pPr>
            <a:r>
              <a:t/>
            </a:r>
            <a:endParaRPr/>
          </a:p>
          <a:p>
            <a:pPr lv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5990025" y="4622400"/>
            <a:ext cx="3090600" cy="572700"/>
          </a:xfrm>
          <a:prstGeom prst="rect">
            <a:avLst/>
          </a:prstGeom>
        </p:spPr>
        <p:txBody>
          <a:bodyPr anchorCtr="0" anchor="t" bIns="91425" lIns="91425" rIns="91425" tIns="91425">
            <a:noAutofit/>
          </a:bodyPr>
          <a:lstStyle/>
          <a:p>
            <a:pPr lvl="0" rtl="0">
              <a:spcBef>
                <a:spcPts val="0"/>
              </a:spcBef>
              <a:buNone/>
            </a:pPr>
            <a:r>
              <a:rPr lang="en" sz="1100">
                <a:latin typeface="Trebuchet MS"/>
                <a:ea typeface="Trebuchet MS"/>
                <a:cs typeface="Trebuchet MS"/>
                <a:sym typeface="Trebuchet MS"/>
              </a:rPr>
              <a:t>インタビュアー：矢澤咲子　環境情報学部　</a:t>
            </a:r>
            <a:r>
              <a:rPr lang="en"/>
              <a:t>　</a:t>
            </a:r>
          </a:p>
        </p:txBody>
      </p:sp>
      <p:sp>
        <p:nvSpPr>
          <p:cNvPr id="112" name="Shape 112"/>
          <p:cNvSpPr txBox="1"/>
          <p:nvPr/>
        </p:nvSpPr>
        <p:spPr>
          <a:xfrm>
            <a:off x="450875" y="1071750"/>
            <a:ext cx="7213800" cy="3000000"/>
          </a:xfrm>
          <a:prstGeom prst="rect">
            <a:avLst/>
          </a:prstGeom>
          <a:noFill/>
          <a:ln>
            <a:noFill/>
          </a:ln>
        </p:spPr>
        <p:txBody>
          <a:bodyPr anchorCtr="0" anchor="ctr" bIns="91425" lIns="91425" rIns="91425" tIns="91425">
            <a:noAutofit/>
          </a:bodyPr>
          <a:lstStyle/>
          <a:p>
            <a:pPr lvl="0">
              <a:spcBef>
                <a:spcPts val="0"/>
              </a:spcBef>
              <a:buNone/>
            </a:pPr>
            <a:r>
              <a:rPr lang="en">
                <a:solidFill>
                  <a:srgbClr val="FFFFFF"/>
                </a:solidFill>
              </a:rPr>
              <a:t>編集後</a:t>
            </a:r>
          </a:p>
          <a:p>
            <a:pPr lvl="0">
              <a:spcBef>
                <a:spcPts val="0"/>
              </a:spcBef>
              <a:buNone/>
            </a:pPr>
            <a:r>
              <a:rPr i="1" lang="en" u="sng">
                <a:solidFill>
                  <a:schemeClr val="hlink"/>
                </a:solidFill>
                <a:latin typeface="Trebuchet MS"/>
                <a:ea typeface="Trebuchet MS"/>
                <a:cs typeface="Trebuchet MS"/>
                <a:sym typeface="Trebuchet MS"/>
                <a:hlinkClick r:id="rId3"/>
              </a:rPr>
              <a:t>https://drive.google.com/open?id=0B5cIqdG4LkRUaGpuc0JJM3Y0LW8</a:t>
            </a:r>
          </a:p>
          <a:p>
            <a:pPr lvl="0">
              <a:spcBef>
                <a:spcPts val="0"/>
              </a:spcBef>
              <a:buNone/>
            </a:pPr>
            <a:r>
              <a:t/>
            </a:r>
            <a:endParaRPr i="1">
              <a:solidFill>
                <a:srgbClr val="FFFFFF"/>
              </a:solidFill>
              <a:latin typeface="Trebuchet MS"/>
              <a:ea typeface="Trebuchet MS"/>
              <a:cs typeface="Trebuchet MS"/>
              <a:sym typeface="Trebuchet MS"/>
            </a:endParaRPr>
          </a:p>
          <a:p>
            <a:pPr lvl="0">
              <a:spcBef>
                <a:spcPts val="0"/>
              </a:spcBef>
              <a:buNone/>
            </a:pPr>
            <a:r>
              <a:rPr i="1" lang="en">
                <a:solidFill>
                  <a:srgbClr val="FFFFFF"/>
                </a:solidFill>
                <a:latin typeface="Trebuchet MS"/>
                <a:ea typeface="Trebuchet MS"/>
                <a:cs typeface="Trebuchet MS"/>
                <a:sym typeface="Trebuchet MS"/>
              </a:rPr>
              <a:t>編集前</a:t>
            </a:r>
          </a:p>
          <a:p>
            <a:pPr lvl="0">
              <a:spcBef>
                <a:spcPts val="0"/>
              </a:spcBef>
              <a:buNone/>
            </a:pPr>
            <a:r>
              <a:rPr i="1" lang="en" u="sng">
                <a:solidFill>
                  <a:schemeClr val="hlink"/>
                </a:solidFill>
                <a:latin typeface="Trebuchet MS"/>
                <a:ea typeface="Trebuchet MS"/>
                <a:cs typeface="Trebuchet MS"/>
                <a:sym typeface="Trebuchet MS"/>
                <a:hlinkClick r:id="rId4"/>
              </a:rPr>
              <a:t>https://drive.google.com/open?id=0B5cIqdG4LkRUUkhleDR6NmFWaEU</a:t>
            </a:r>
          </a:p>
          <a:p>
            <a:pPr lvl="0" rtl="0">
              <a:spcBef>
                <a:spcPts val="0"/>
              </a:spcBef>
              <a:buNone/>
            </a:pPr>
            <a:r>
              <a:t/>
            </a:r>
            <a:endParaRPr i="1">
              <a:solidFill>
                <a:srgbClr val="FFFFFF"/>
              </a:solidFill>
              <a:latin typeface="Trebuchet MS"/>
              <a:ea typeface="Trebuchet MS"/>
              <a:cs typeface="Trebuchet MS"/>
              <a:sym typeface="Trebuchet MS"/>
            </a:endParaRPr>
          </a:p>
        </p:txBody>
      </p:sp>
      <p:sp>
        <p:nvSpPr>
          <p:cNvPr id="113" name="Shape 113"/>
          <p:cNvSpPr txBox="1"/>
          <p:nvPr>
            <p:ph type="title"/>
          </p:nvPr>
        </p:nvSpPr>
        <p:spPr>
          <a:xfrm>
            <a:off x="450875" y="1315125"/>
            <a:ext cx="8520600" cy="572700"/>
          </a:xfrm>
          <a:prstGeom prst="rect">
            <a:avLst/>
          </a:prstGeom>
        </p:spPr>
        <p:txBody>
          <a:bodyPr anchorCtr="0" anchor="t" bIns="91425" lIns="91425" rIns="91425" tIns="91425">
            <a:noAutofit/>
          </a:bodyPr>
          <a:lstStyle/>
          <a:p>
            <a:pPr lvl="0" rtl="0">
              <a:spcBef>
                <a:spcPts val="0"/>
              </a:spcBef>
              <a:buNone/>
            </a:pPr>
            <a:r>
              <a:rPr lang="en" sz="1800">
                <a:latin typeface="Trebuchet MS"/>
                <a:ea typeface="Trebuchet MS"/>
                <a:cs typeface="Trebuchet MS"/>
                <a:sym typeface="Trebuchet MS"/>
              </a:rPr>
              <a:t>インタビュイー</a:t>
            </a:r>
            <a:r>
              <a:rPr lang="en" sz="1800">
                <a:latin typeface="Trebuchet MS"/>
                <a:ea typeface="Trebuchet MS"/>
                <a:cs typeface="Trebuchet MS"/>
                <a:sym typeface="Trebuchet MS"/>
              </a:rPr>
              <a:t>：</a:t>
            </a:r>
            <a:r>
              <a:rPr lang="en" sz="1800">
                <a:latin typeface="Trebuchet MS"/>
                <a:ea typeface="Trebuchet MS"/>
                <a:cs typeface="Trebuchet MS"/>
                <a:sym typeface="Trebuchet MS"/>
              </a:rPr>
              <a:t>松村和　(19)　総合政策学部</a:t>
            </a:r>
          </a:p>
          <a:p>
            <a:pPr lvl="0" rtl="0">
              <a:spcBef>
                <a:spcPts val="0"/>
              </a:spcBef>
              <a:buNone/>
            </a:pPr>
            <a:r>
              <a:rPr lang="en"/>
              <a:t>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nvSpPr>
        <p:spPr>
          <a:xfrm>
            <a:off x="4250975" y="381600"/>
            <a:ext cx="4030200" cy="2213400"/>
          </a:xfrm>
          <a:prstGeom prst="rect">
            <a:avLst/>
          </a:prstGeom>
          <a:noFill/>
          <a:ln>
            <a:noFill/>
          </a:ln>
        </p:spPr>
        <p:txBody>
          <a:bodyPr anchorCtr="0" anchor="t" bIns="91425" lIns="91425" rIns="91425" tIns="91425">
            <a:noAutofit/>
          </a:bodyPr>
          <a:lstStyle/>
          <a:p>
            <a:pPr lvl="0">
              <a:spcBef>
                <a:spcPts val="0"/>
              </a:spcBef>
              <a:buNone/>
            </a:pPr>
            <a:r>
              <a:rPr lang="en" sz="1800" u="sng">
                <a:solidFill>
                  <a:srgbClr val="FFFFFF"/>
                </a:solidFill>
              </a:rPr>
              <a:t>サブジェクト</a:t>
            </a:r>
          </a:p>
          <a:p>
            <a:pPr lvl="0">
              <a:spcBef>
                <a:spcPts val="0"/>
              </a:spcBef>
              <a:buNone/>
            </a:pPr>
            <a:r>
              <a:t/>
            </a:r>
            <a:endParaRPr sz="1800" u="sng">
              <a:solidFill>
                <a:srgbClr val="FFFFFF"/>
              </a:solidFill>
            </a:endParaRPr>
          </a:p>
          <a:p>
            <a:pPr lvl="0">
              <a:spcBef>
                <a:spcPts val="0"/>
              </a:spcBef>
              <a:buNone/>
            </a:pPr>
            <a:r>
              <a:rPr lang="en">
                <a:solidFill>
                  <a:srgbClr val="FFFFFF"/>
                </a:solidFill>
              </a:rPr>
              <a:t>福田香子(22)</a:t>
            </a:r>
          </a:p>
          <a:p>
            <a:pPr lvl="0">
              <a:spcBef>
                <a:spcPts val="0"/>
              </a:spcBef>
              <a:buNone/>
            </a:pPr>
            <a:r>
              <a:t/>
            </a:r>
            <a:endParaRPr>
              <a:solidFill>
                <a:srgbClr val="FFFFFF"/>
              </a:solidFill>
            </a:endParaRPr>
          </a:p>
          <a:p>
            <a:pPr indent="-228600" lvl="0" marL="457200" rtl="0">
              <a:spcBef>
                <a:spcPts val="0"/>
              </a:spcBef>
              <a:buClr>
                <a:srgbClr val="FFFFFF"/>
              </a:buClr>
              <a:buChar char="●"/>
            </a:pPr>
            <a:r>
              <a:rPr lang="en">
                <a:solidFill>
                  <a:srgbClr val="FFFFFF"/>
                </a:solidFill>
              </a:rPr>
              <a:t>環境情報学部４年</a:t>
            </a:r>
          </a:p>
          <a:p>
            <a:pPr indent="-228600" lvl="0" marL="457200">
              <a:spcBef>
                <a:spcPts val="0"/>
              </a:spcBef>
              <a:buClr>
                <a:srgbClr val="FFFFFF"/>
              </a:buClr>
              <a:buChar char="●"/>
            </a:pPr>
            <a:r>
              <a:rPr lang="en">
                <a:solidFill>
                  <a:srgbClr val="FFFFFF"/>
                </a:solidFill>
              </a:rPr>
              <a:t>田中研究会</a:t>
            </a:r>
          </a:p>
          <a:p>
            <a:pPr indent="-228600" lvl="0" marL="457200" rtl="0">
              <a:spcBef>
                <a:spcPts val="0"/>
              </a:spcBef>
              <a:buClr>
                <a:srgbClr val="FFFFFF"/>
              </a:buClr>
              <a:buChar char="●"/>
            </a:pPr>
            <a:r>
              <a:rPr lang="en">
                <a:solidFill>
                  <a:srgbClr val="FFFFFF"/>
                </a:solidFill>
              </a:rPr>
              <a:t>研究会は１秋から履修</a:t>
            </a:r>
          </a:p>
          <a:p>
            <a:pPr indent="-228600" lvl="0" marL="457200" rtl="0">
              <a:spcBef>
                <a:spcPts val="0"/>
              </a:spcBef>
              <a:buClr>
                <a:srgbClr val="FFFFFF"/>
              </a:buClr>
              <a:buChar char="●"/>
            </a:pPr>
            <a:r>
              <a:rPr lang="en">
                <a:solidFill>
                  <a:srgbClr val="FFFFFF"/>
                </a:solidFill>
              </a:rPr>
              <a:t>今年から都内在住</a:t>
            </a:r>
          </a:p>
          <a:p>
            <a:pPr indent="-228600" lvl="0" marL="457200">
              <a:spcBef>
                <a:spcPts val="0"/>
              </a:spcBef>
              <a:buClr>
                <a:srgbClr val="FFFFFF"/>
              </a:buClr>
              <a:buChar char="●"/>
            </a:pPr>
            <a:r>
              <a:rPr lang="en">
                <a:solidFill>
                  <a:srgbClr val="FFFFFF"/>
                </a:solidFill>
              </a:rPr>
              <a:t>内定は夏前から決定</a:t>
            </a:r>
          </a:p>
          <a:p>
            <a:pPr lvl="0">
              <a:spcBef>
                <a:spcPts val="0"/>
              </a:spcBef>
              <a:buNone/>
            </a:pPr>
            <a:r>
              <a:t/>
            </a:r>
            <a:endParaRPr>
              <a:solidFill>
                <a:srgbClr val="FFFFFF"/>
              </a:solidFill>
            </a:endParaRPr>
          </a:p>
        </p:txBody>
      </p:sp>
      <p:sp>
        <p:nvSpPr>
          <p:cNvPr id="119" name="Shape 119"/>
          <p:cNvSpPr txBox="1"/>
          <p:nvPr/>
        </p:nvSpPr>
        <p:spPr>
          <a:xfrm>
            <a:off x="5040850" y="3047675"/>
            <a:ext cx="2922000" cy="1807500"/>
          </a:xfrm>
          <a:prstGeom prst="rect">
            <a:avLst/>
          </a:prstGeom>
          <a:noFill/>
          <a:ln>
            <a:noFill/>
          </a:ln>
        </p:spPr>
        <p:txBody>
          <a:bodyPr anchorCtr="0" anchor="t" bIns="91425" lIns="91425" rIns="91425" tIns="91425">
            <a:noAutofit/>
          </a:bodyPr>
          <a:lstStyle/>
          <a:p>
            <a:pPr lvl="0">
              <a:spcBef>
                <a:spcPts val="0"/>
              </a:spcBef>
              <a:buNone/>
            </a:pPr>
            <a:r>
              <a:rPr lang="en" sz="1800" u="sng">
                <a:solidFill>
                  <a:srgbClr val="FFFFFF"/>
                </a:solidFill>
              </a:rPr>
              <a:t>メソッド</a:t>
            </a:r>
          </a:p>
          <a:p>
            <a:pPr lvl="0">
              <a:spcBef>
                <a:spcPts val="0"/>
              </a:spcBef>
              <a:buNone/>
            </a:pPr>
            <a:r>
              <a:t/>
            </a:r>
            <a:endParaRPr>
              <a:solidFill>
                <a:srgbClr val="FFFFFF"/>
              </a:solidFill>
            </a:endParaRPr>
          </a:p>
          <a:p>
            <a:pPr lvl="0">
              <a:spcBef>
                <a:spcPts val="0"/>
              </a:spcBef>
              <a:buNone/>
            </a:pPr>
            <a:r>
              <a:rPr lang="en">
                <a:solidFill>
                  <a:srgbClr val="FFFFFF"/>
                </a:solidFill>
              </a:rPr>
              <a:t>初回インタビューのあとに「キーワード」を提示して、自分の主観的な理論を捉える。</a:t>
            </a:r>
          </a:p>
          <a:p>
            <a:pPr lvl="0">
              <a:spcBef>
                <a:spcPts val="0"/>
              </a:spcBef>
              <a:buNone/>
            </a:pPr>
            <a:r>
              <a:t/>
            </a:r>
            <a:endParaRPr>
              <a:solidFill>
                <a:srgbClr val="FFFFFF"/>
              </a:solidFill>
            </a:endParaRPr>
          </a:p>
          <a:p>
            <a:pPr lvl="0">
              <a:spcBef>
                <a:spcPts val="0"/>
              </a:spcBef>
              <a:buNone/>
            </a:pPr>
            <a:r>
              <a:rPr lang="en">
                <a:solidFill>
                  <a:srgbClr val="FFFFFF"/>
                </a:solidFill>
              </a:rPr>
              <a:t>非構造化インタビュー</a:t>
            </a:r>
          </a:p>
          <a:p>
            <a:pPr lvl="0">
              <a:spcBef>
                <a:spcPts val="0"/>
              </a:spcBef>
              <a:buNone/>
            </a:pPr>
            <a:r>
              <a:t/>
            </a:r>
            <a:endParaRPr>
              <a:solidFill>
                <a:srgbClr val="FFFFFF"/>
              </a:solidFill>
            </a:endParaRPr>
          </a:p>
          <a:p>
            <a:pPr lvl="0" rtl="0">
              <a:spcBef>
                <a:spcPts val="0"/>
              </a:spcBef>
              <a:buNone/>
            </a:pPr>
            <a:r>
              <a:t/>
            </a:r>
            <a:endParaRPr>
              <a:solidFill>
                <a:srgbClr val="FFFFFF"/>
              </a:solidFill>
            </a:endParaRPr>
          </a:p>
        </p:txBody>
      </p:sp>
      <p:sp>
        <p:nvSpPr>
          <p:cNvPr id="120" name="Shape 120"/>
          <p:cNvSpPr txBox="1"/>
          <p:nvPr/>
        </p:nvSpPr>
        <p:spPr>
          <a:xfrm>
            <a:off x="357425" y="3043025"/>
            <a:ext cx="3893700" cy="1807500"/>
          </a:xfrm>
          <a:prstGeom prst="rect">
            <a:avLst/>
          </a:prstGeom>
          <a:noFill/>
          <a:ln>
            <a:noFill/>
          </a:ln>
        </p:spPr>
        <p:txBody>
          <a:bodyPr anchorCtr="0" anchor="t" bIns="91425" lIns="91425" rIns="91425" tIns="91425">
            <a:noAutofit/>
          </a:bodyPr>
          <a:lstStyle/>
          <a:p>
            <a:pPr lvl="0" rtl="0">
              <a:spcBef>
                <a:spcPts val="0"/>
              </a:spcBef>
              <a:buNone/>
            </a:pPr>
            <a:r>
              <a:rPr lang="en" sz="1800" u="sng">
                <a:solidFill>
                  <a:srgbClr val="FFFFFF"/>
                </a:solidFill>
              </a:rPr>
              <a:t>ツール</a:t>
            </a:r>
          </a:p>
          <a:p>
            <a:pPr lvl="0" rtl="0">
              <a:spcBef>
                <a:spcPts val="0"/>
              </a:spcBef>
              <a:buNone/>
            </a:pPr>
            <a:r>
              <a:t/>
            </a:r>
            <a:endParaRPr>
              <a:solidFill>
                <a:srgbClr val="FFFFFF"/>
              </a:solidFill>
            </a:endParaRPr>
          </a:p>
          <a:p>
            <a:pPr lvl="0">
              <a:spcBef>
                <a:spcPts val="0"/>
              </a:spcBef>
              <a:buNone/>
            </a:pPr>
            <a:r>
              <a:rPr lang="en">
                <a:solidFill>
                  <a:srgbClr val="FFFFFF"/>
                </a:solidFill>
              </a:rPr>
              <a:t>１対１のインタビューの中でのビデオ撮影</a:t>
            </a:r>
          </a:p>
          <a:p>
            <a:pPr lvl="0">
              <a:spcBef>
                <a:spcPts val="0"/>
              </a:spcBef>
              <a:buNone/>
            </a:pPr>
            <a:r>
              <a:t/>
            </a:r>
            <a:endParaRPr>
              <a:solidFill>
                <a:srgbClr val="FFFFFF"/>
              </a:solidFill>
            </a:endParaRPr>
          </a:p>
          <a:p>
            <a:pPr lvl="0">
              <a:spcBef>
                <a:spcPts val="0"/>
              </a:spcBef>
              <a:buNone/>
            </a:pPr>
            <a:r>
              <a:rPr lang="en" sz="1800" u="sng">
                <a:solidFill>
                  <a:srgbClr val="FFFFFF"/>
                </a:solidFill>
              </a:rPr>
              <a:t>長さ</a:t>
            </a:r>
          </a:p>
          <a:p>
            <a:pPr lvl="0">
              <a:spcBef>
                <a:spcPts val="0"/>
              </a:spcBef>
              <a:buNone/>
            </a:pPr>
            <a:r>
              <a:t/>
            </a:r>
            <a:endParaRPr>
              <a:solidFill>
                <a:srgbClr val="FFFFFF"/>
              </a:solidFill>
            </a:endParaRPr>
          </a:p>
          <a:p>
            <a:pPr lvl="0">
              <a:spcBef>
                <a:spcPts val="0"/>
              </a:spcBef>
              <a:buNone/>
            </a:pPr>
            <a:r>
              <a:rPr lang="en">
                <a:solidFill>
                  <a:srgbClr val="FFFFFF"/>
                </a:solidFill>
              </a:rPr>
              <a:t>初回インタビュー２０分</a:t>
            </a:r>
          </a:p>
          <a:p>
            <a:pPr lvl="0" rtl="0">
              <a:spcBef>
                <a:spcPts val="0"/>
              </a:spcBef>
              <a:buNone/>
            </a:pPr>
            <a:r>
              <a:rPr lang="en">
                <a:solidFill>
                  <a:srgbClr val="FFFFFF"/>
                </a:solidFill>
              </a:rPr>
              <a:t>非構造化インタビュー５分程度</a:t>
            </a:r>
          </a:p>
          <a:p>
            <a:pPr lvl="0" rtl="0">
              <a:spcBef>
                <a:spcPts val="0"/>
              </a:spcBef>
              <a:buNone/>
            </a:pPr>
            <a:r>
              <a:t/>
            </a:r>
            <a:endParaRPr>
              <a:solidFill>
                <a:srgbClr val="FFFFFF"/>
              </a:solidFill>
            </a:endParaRPr>
          </a:p>
        </p:txBody>
      </p:sp>
      <p:pic>
        <p:nvPicPr>
          <p:cNvPr id="121" name="Shape 121"/>
          <p:cNvPicPr preferRelativeResize="0"/>
          <p:nvPr/>
        </p:nvPicPr>
        <p:blipFill>
          <a:blip r:embed="rId3">
            <a:alphaModFix/>
          </a:blip>
          <a:stretch>
            <a:fillRect/>
          </a:stretch>
        </p:blipFill>
        <p:spPr>
          <a:xfrm>
            <a:off x="500075" y="381599"/>
            <a:ext cx="3051600" cy="228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