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242" autoAdjust="0"/>
    <p:restoredTop sz="94660"/>
  </p:normalViewPr>
  <p:slideViewPr>
    <p:cSldViewPr snapToGrid="0">
      <p:cViewPr>
        <p:scale>
          <a:sx n="100" d="100"/>
          <a:sy n="100" d="100"/>
        </p:scale>
        <p:origin x="504" y="-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DD5E-3F9C-4E4B-8B61-742855D919E7}" type="datetimeFigureOut">
              <a:rPr lang="ko-KR" altLang="en-US" smtClean="0"/>
              <a:t>2019-04-30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F285-1F3F-4814-A3F3-E2D1297422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95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DD5E-3F9C-4E4B-8B61-742855D919E7}" type="datetimeFigureOut">
              <a:rPr lang="ko-KR" altLang="en-US" smtClean="0"/>
              <a:t>2019-04-30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F285-1F3F-4814-A3F3-E2D1297422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959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DD5E-3F9C-4E4B-8B61-742855D919E7}" type="datetimeFigureOut">
              <a:rPr lang="ko-KR" altLang="en-US" smtClean="0"/>
              <a:t>2019-04-30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F285-1F3F-4814-A3F3-E2D1297422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503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DD5E-3F9C-4E4B-8B61-742855D919E7}" type="datetimeFigureOut">
              <a:rPr lang="ko-KR" altLang="en-US" smtClean="0"/>
              <a:t>2019-04-30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F285-1F3F-4814-A3F3-E2D1297422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092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DD5E-3F9C-4E4B-8B61-742855D919E7}" type="datetimeFigureOut">
              <a:rPr lang="ko-KR" altLang="en-US" smtClean="0"/>
              <a:t>2019-04-30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F285-1F3F-4814-A3F3-E2D1297422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475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DD5E-3F9C-4E4B-8B61-742855D919E7}" type="datetimeFigureOut">
              <a:rPr lang="ko-KR" altLang="en-US" smtClean="0"/>
              <a:t>2019-04-30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F285-1F3F-4814-A3F3-E2D1297422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8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DD5E-3F9C-4E4B-8B61-742855D919E7}" type="datetimeFigureOut">
              <a:rPr lang="ko-KR" altLang="en-US" smtClean="0"/>
              <a:t>2019-04-30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F285-1F3F-4814-A3F3-E2D1297422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62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DD5E-3F9C-4E4B-8B61-742855D919E7}" type="datetimeFigureOut">
              <a:rPr lang="ko-KR" altLang="en-US" smtClean="0"/>
              <a:t>2019-04-30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F285-1F3F-4814-A3F3-E2D1297422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209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DD5E-3F9C-4E4B-8B61-742855D919E7}" type="datetimeFigureOut">
              <a:rPr lang="ko-KR" altLang="en-US" smtClean="0"/>
              <a:t>2019-04-30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F285-1F3F-4814-A3F3-E2D1297422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76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DD5E-3F9C-4E4B-8B61-742855D919E7}" type="datetimeFigureOut">
              <a:rPr lang="ko-KR" altLang="en-US" smtClean="0"/>
              <a:t>2019-04-30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F285-1F3F-4814-A3F3-E2D1297422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37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DD5E-3F9C-4E4B-8B61-742855D919E7}" type="datetimeFigureOut">
              <a:rPr lang="ko-KR" altLang="en-US" smtClean="0"/>
              <a:t>2019-04-30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F285-1F3F-4814-A3F3-E2D1297422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58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5DD5E-3F9C-4E4B-8B61-742855D919E7}" type="datetimeFigureOut">
              <a:rPr lang="ko-KR" altLang="en-US" smtClean="0"/>
              <a:t>2019-04-30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BF285-1F3F-4814-A3F3-E2D1297422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652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437463" y="3801541"/>
            <a:ext cx="2727434" cy="2340408"/>
            <a:chOff x="3562678" y="1327719"/>
            <a:chExt cx="2727434" cy="2340408"/>
          </a:xfrm>
        </p:grpSpPr>
        <p:sp>
          <p:nvSpPr>
            <p:cNvPr id="5" name="직사각형 4"/>
            <p:cNvSpPr/>
            <p:nvPr/>
          </p:nvSpPr>
          <p:spPr>
            <a:xfrm>
              <a:off x="3562678" y="1327719"/>
              <a:ext cx="2727434" cy="5675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1훈떡볶이 R" pitchFamily="18" charset="-127"/>
                  <a:ea typeface="1훈떡볶이 R" pitchFamily="18" charset="-127"/>
                </a:rPr>
                <a:t>Member</a:t>
              </a:r>
              <a:endParaRPr lang="ko-KR" altLang="en-US" dirty="0">
                <a:latin typeface="1훈떡볶이 R" pitchFamily="18" charset="-127"/>
                <a:ea typeface="1훈떡볶이 R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562678" y="1885645"/>
              <a:ext cx="2727434" cy="17824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latin typeface="1훈떡볶이 R" pitchFamily="18" charset="-127"/>
                  <a:ea typeface="1훈떡볶이 R" pitchFamily="18" charset="-127"/>
                </a:rPr>
                <a:t>+name : String</a:t>
              </a:r>
            </a:p>
            <a:p>
              <a:r>
                <a:rPr lang="en-US" altLang="ko-KR" dirty="0" smtClean="0">
                  <a:latin typeface="1훈떡볶이 R" pitchFamily="18" charset="-127"/>
                  <a:ea typeface="1훈떡볶이 R" pitchFamily="18" charset="-127"/>
                </a:rPr>
                <a:t>+account : String</a:t>
              </a:r>
            </a:p>
            <a:p>
              <a:r>
                <a:rPr lang="en-US" altLang="ko-KR" dirty="0" smtClean="0">
                  <a:latin typeface="1훈떡볶이 R" pitchFamily="18" charset="-127"/>
                  <a:ea typeface="1훈떡볶이 R" pitchFamily="18" charset="-127"/>
                </a:rPr>
                <a:t>+</a:t>
              </a:r>
              <a:r>
                <a:rPr lang="en-US" altLang="ko-KR" dirty="0" err="1" smtClean="0">
                  <a:latin typeface="1훈떡볶이 R" pitchFamily="18" charset="-127"/>
                  <a:ea typeface="1훈떡볶이 R" pitchFamily="18" charset="-127"/>
                </a:rPr>
                <a:t>passwd</a:t>
              </a:r>
              <a:r>
                <a:rPr lang="ko-KR" altLang="en-US" dirty="0" smtClean="0">
                  <a:latin typeface="1훈떡볶이 R" pitchFamily="18" charset="-127"/>
                  <a:ea typeface="1훈떡볶이 R" pitchFamily="18" charset="-127"/>
                </a:rPr>
                <a:t> </a:t>
              </a:r>
              <a:r>
                <a:rPr lang="en-US" altLang="ko-KR" dirty="0" smtClean="0">
                  <a:latin typeface="1훈떡볶이 R" pitchFamily="18" charset="-127"/>
                  <a:ea typeface="1훈떡볶이 R" pitchFamily="18" charset="-127"/>
                </a:rPr>
                <a:t>: String</a:t>
              </a:r>
            </a:p>
            <a:p>
              <a:r>
                <a:rPr lang="en-US" altLang="ko-KR" dirty="0" smtClean="0">
                  <a:latin typeface="1훈떡볶이 R" pitchFamily="18" charset="-127"/>
                  <a:ea typeface="1훈떡볶이 R" pitchFamily="18" charset="-127"/>
                </a:rPr>
                <a:t>+</a:t>
              </a:r>
              <a:r>
                <a:rPr lang="en-US" altLang="ko-KR" dirty="0" err="1" smtClean="0">
                  <a:latin typeface="1훈떡볶이 R" pitchFamily="18" charset="-127"/>
                  <a:ea typeface="1훈떡볶이 R" pitchFamily="18" charset="-127"/>
                </a:rPr>
                <a:t>birthyear</a:t>
              </a:r>
              <a:r>
                <a:rPr lang="en-US" altLang="ko-KR" dirty="0" smtClean="0">
                  <a:latin typeface="1훈떡볶이 R" pitchFamily="18" charset="-127"/>
                  <a:ea typeface="1훈떡볶이 R" pitchFamily="18" charset="-127"/>
                </a:rPr>
                <a:t> : int</a:t>
              </a:r>
              <a:endParaRPr lang="ko-KR" altLang="en-US" dirty="0">
                <a:latin typeface="1훈떡볶이 R" pitchFamily="18" charset="-127"/>
                <a:ea typeface="1훈떡볶이 R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848428" y="3960300"/>
            <a:ext cx="2380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1훈떡볶이 R" pitchFamily="18" charset="-127"/>
                <a:ea typeface="1훈떡볶이 R" pitchFamily="18" charset="-127"/>
              </a:rPr>
              <a:t>회원객체</a:t>
            </a:r>
            <a:endParaRPr lang="ko-KR" altLang="en-US" sz="2400" dirty="0">
              <a:latin typeface="1훈떡볶이 R" pitchFamily="18" charset="-127"/>
              <a:ea typeface="1훈떡볶이 R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6128" y="4627968"/>
            <a:ext cx="142809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회원 이름</a:t>
            </a:r>
            <a:endParaRPr lang="en-US" altLang="ko-KR" dirty="0" smtClean="0">
              <a:latin typeface="1훈떡볶이 R" pitchFamily="18" charset="-127"/>
              <a:ea typeface="1훈떡볶이 R" pitchFamily="18" charset="-127"/>
            </a:endParaRPr>
          </a:p>
          <a:p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회원 계정</a:t>
            </a:r>
            <a:endParaRPr lang="en-US" altLang="ko-KR" dirty="0" smtClean="0">
              <a:latin typeface="1훈떡볶이 R" pitchFamily="18" charset="-127"/>
              <a:ea typeface="1훈떡볶이 R" pitchFamily="18" charset="-127"/>
            </a:endParaRPr>
          </a:p>
          <a:p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회원 암호</a:t>
            </a:r>
            <a:endParaRPr lang="en-US" altLang="ko-KR" dirty="0" smtClean="0">
              <a:latin typeface="1훈떡볶이 R" pitchFamily="18" charset="-127"/>
              <a:ea typeface="1훈떡볶이 R" pitchFamily="18" charset="-127"/>
            </a:endParaRPr>
          </a:p>
          <a:p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회원 생년</a:t>
            </a:r>
            <a:endParaRPr lang="ko-KR" altLang="en-US" dirty="0">
              <a:latin typeface="1훈떡볶이 R" pitchFamily="18" charset="-127"/>
              <a:ea typeface="1훈떡볶이 R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6945" y="1159537"/>
            <a:ext cx="89909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Member </a:t>
            </a:r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객체</a:t>
            </a:r>
            <a:r>
              <a:rPr lang="en-US" altLang="ko-KR" dirty="0">
                <a:latin typeface="1훈떡볶이 R" pitchFamily="18" charset="-127"/>
                <a:ea typeface="1훈떡볶이 R" pitchFamily="18" charset="-127"/>
              </a:rPr>
              <a:t> (</a:t>
            </a:r>
            <a:r>
              <a:rPr lang="ko-KR" altLang="en-US" dirty="0" err="1" smtClean="0">
                <a:latin typeface="1훈떡볶이 R" pitchFamily="18" charset="-127"/>
                <a:ea typeface="1훈떡볶이 R" pitchFamily="18" charset="-127"/>
              </a:rPr>
              <a:t>인스턴스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)</a:t>
            </a:r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를 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3</a:t>
            </a:r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개 생성하고 </a:t>
            </a:r>
            <a:endParaRPr lang="en-US" altLang="ko-KR" dirty="0" smtClean="0">
              <a:latin typeface="1훈떡볶이 R" pitchFamily="18" charset="-127"/>
              <a:ea typeface="1훈떡볶이 R" pitchFamily="18" charset="-127"/>
            </a:endParaRPr>
          </a:p>
          <a:p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각각의 멤버 변수에 정보를 저장한 후에 </a:t>
            </a:r>
            <a:endParaRPr lang="en-US" altLang="ko-KR" dirty="0" smtClean="0">
              <a:latin typeface="1훈떡볶이 R" pitchFamily="18" charset="-127"/>
              <a:ea typeface="1훈떡볶이 R" pitchFamily="18" charset="-127"/>
            </a:endParaRPr>
          </a:p>
          <a:p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각각 정보를 추출하여 다음 형식으로 출력하는 </a:t>
            </a:r>
            <a:r>
              <a:rPr lang="en-US" altLang="ko-KR" dirty="0" err="1" smtClean="0">
                <a:latin typeface="1훈떡볶이 R" pitchFamily="18" charset="-127"/>
                <a:ea typeface="1훈떡볶이 R" pitchFamily="18" charset="-127"/>
              </a:rPr>
              <a:t>MemberTest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 </a:t>
            </a:r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클래스를 구현한다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.</a:t>
            </a:r>
          </a:p>
          <a:p>
            <a:endParaRPr lang="en-US" altLang="ko-KR" dirty="0">
              <a:latin typeface="1훈떡볶이 R" pitchFamily="18" charset="-127"/>
              <a:ea typeface="1훈떡볶이 R" pitchFamily="18" charset="-127"/>
            </a:endParaRPr>
          </a:p>
          <a:p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	</a:t>
            </a:r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회원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1 : </a:t>
            </a:r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이름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(</a:t>
            </a:r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계정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,</a:t>
            </a:r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패스워드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,</a:t>
            </a:r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생년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)</a:t>
            </a:r>
          </a:p>
          <a:p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	</a:t>
            </a:r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회원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2 </a:t>
            </a:r>
            <a:r>
              <a:rPr lang="en-US" altLang="ko-KR" dirty="0">
                <a:latin typeface="1훈떡볶이 R" pitchFamily="18" charset="-127"/>
                <a:ea typeface="1훈떡볶이 R" pitchFamily="18" charset="-127"/>
              </a:rPr>
              <a:t>: </a:t>
            </a:r>
            <a:r>
              <a:rPr lang="ko-KR" altLang="en-US" dirty="0">
                <a:latin typeface="1훈떡볶이 R" pitchFamily="18" charset="-127"/>
                <a:ea typeface="1훈떡볶이 R" pitchFamily="18" charset="-127"/>
              </a:rPr>
              <a:t>이름</a:t>
            </a:r>
            <a:r>
              <a:rPr lang="en-US" altLang="ko-KR" dirty="0">
                <a:latin typeface="1훈떡볶이 R" pitchFamily="18" charset="-127"/>
                <a:ea typeface="1훈떡볶이 R" pitchFamily="18" charset="-127"/>
              </a:rPr>
              <a:t>(</a:t>
            </a:r>
            <a:r>
              <a:rPr lang="ko-KR" altLang="en-US" dirty="0">
                <a:latin typeface="1훈떡볶이 R" pitchFamily="18" charset="-127"/>
                <a:ea typeface="1훈떡볶이 R" pitchFamily="18" charset="-127"/>
              </a:rPr>
              <a:t>계정</a:t>
            </a:r>
            <a:r>
              <a:rPr lang="en-US" altLang="ko-KR" dirty="0">
                <a:latin typeface="1훈떡볶이 R" pitchFamily="18" charset="-127"/>
                <a:ea typeface="1훈떡볶이 R" pitchFamily="18" charset="-127"/>
              </a:rPr>
              <a:t>,</a:t>
            </a:r>
            <a:r>
              <a:rPr lang="ko-KR" altLang="en-US" dirty="0">
                <a:latin typeface="1훈떡볶이 R" pitchFamily="18" charset="-127"/>
                <a:ea typeface="1훈떡볶이 R" pitchFamily="18" charset="-127"/>
              </a:rPr>
              <a:t>패스워드</a:t>
            </a:r>
            <a:r>
              <a:rPr lang="en-US" altLang="ko-KR" dirty="0">
                <a:latin typeface="1훈떡볶이 R" pitchFamily="18" charset="-127"/>
                <a:ea typeface="1훈떡볶이 R" pitchFamily="18" charset="-127"/>
              </a:rPr>
              <a:t>,</a:t>
            </a:r>
            <a:r>
              <a:rPr lang="ko-KR" altLang="en-US" dirty="0">
                <a:latin typeface="1훈떡볶이 R" pitchFamily="18" charset="-127"/>
                <a:ea typeface="1훈떡볶이 R" pitchFamily="18" charset="-127"/>
              </a:rPr>
              <a:t>생년</a:t>
            </a:r>
            <a:r>
              <a:rPr lang="en-US" altLang="ko-KR" dirty="0">
                <a:latin typeface="1훈떡볶이 R" pitchFamily="18" charset="-127"/>
                <a:ea typeface="1훈떡볶이 R" pitchFamily="18" charset="-127"/>
              </a:rPr>
              <a:t>)</a:t>
            </a:r>
            <a:endParaRPr lang="ko-KR" altLang="ko-KR" dirty="0">
              <a:latin typeface="1훈떡볶이 R" pitchFamily="18" charset="-127"/>
              <a:ea typeface="1훈떡볶이 R" pitchFamily="18" charset="-127"/>
            </a:endParaRPr>
          </a:p>
          <a:p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	</a:t>
            </a:r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회원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3 </a:t>
            </a:r>
            <a:r>
              <a:rPr lang="en-US" altLang="ko-KR" dirty="0">
                <a:latin typeface="1훈떡볶이 R" pitchFamily="18" charset="-127"/>
                <a:ea typeface="1훈떡볶이 R" pitchFamily="18" charset="-127"/>
              </a:rPr>
              <a:t>: </a:t>
            </a:r>
            <a:r>
              <a:rPr lang="ko-KR" altLang="en-US" dirty="0">
                <a:latin typeface="1훈떡볶이 R" pitchFamily="18" charset="-127"/>
                <a:ea typeface="1훈떡볶이 R" pitchFamily="18" charset="-127"/>
              </a:rPr>
              <a:t>이름</a:t>
            </a:r>
            <a:r>
              <a:rPr lang="en-US" altLang="ko-KR" dirty="0">
                <a:latin typeface="1훈떡볶이 R" pitchFamily="18" charset="-127"/>
                <a:ea typeface="1훈떡볶이 R" pitchFamily="18" charset="-127"/>
              </a:rPr>
              <a:t>(</a:t>
            </a:r>
            <a:r>
              <a:rPr lang="ko-KR" altLang="en-US" dirty="0">
                <a:latin typeface="1훈떡볶이 R" pitchFamily="18" charset="-127"/>
                <a:ea typeface="1훈떡볶이 R" pitchFamily="18" charset="-127"/>
              </a:rPr>
              <a:t>계정</a:t>
            </a:r>
            <a:r>
              <a:rPr lang="en-US" altLang="ko-KR" dirty="0">
                <a:latin typeface="1훈떡볶이 R" pitchFamily="18" charset="-127"/>
                <a:ea typeface="1훈떡볶이 R" pitchFamily="18" charset="-127"/>
              </a:rPr>
              <a:t>,</a:t>
            </a:r>
            <a:r>
              <a:rPr lang="ko-KR" altLang="en-US" dirty="0">
                <a:latin typeface="1훈떡볶이 R" pitchFamily="18" charset="-127"/>
                <a:ea typeface="1훈떡볶이 R" pitchFamily="18" charset="-127"/>
              </a:rPr>
              <a:t>패스워드</a:t>
            </a:r>
            <a:r>
              <a:rPr lang="en-US" altLang="ko-KR" dirty="0">
                <a:latin typeface="1훈떡볶이 R" pitchFamily="18" charset="-127"/>
                <a:ea typeface="1훈떡볶이 R" pitchFamily="18" charset="-127"/>
              </a:rPr>
              <a:t>,</a:t>
            </a:r>
            <a:r>
              <a:rPr lang="ko-KR" altLang="en-US" dirty="0">
                <a:latin typeface="1훈떡볶이 R" pitchFamily="18" charset="-127"/>
                <a:ea typeface="1훈떡볶이 R" pitchFamily="18" charset="-127"/>
              </a:rPr>
              <a:t>생년</a:t>
            </a:r>
            <a:r>
              <a:rPr lang="en-US" altLang="ko-KR" dirty="0">
                <a:latin typeface="1훈떡볶이 R" pitchFamily="18" charset="-127"/>
                <a:ea typeface="1훈떡볶이 R" pitchFamily="18" charset="-127"/>
              </a:rPr>
              <a:t>)</a:t>
            </a:r>
            <a:endParaRPr lang="ko-KR" altLang="ko-KR" dirty="0">
              <a:latin typeface="1훈떡볶이 R" pitchFamily="18" charset="-127"/>
              <a:ea typeface="1훈떡볶이 R" pitchFamily="18" charset="-127"/>
            </a:endParaRPr>
          </a:p>
          <a:p>
            <a:endParaRPr lang="ko-KR" altLang="ko-KR" dirty="0">
              <a:latin typeface="1훈떡볶이 R" pitchFamily="18" charset="-127"/>
              <a:ea typeface="1훈떡볶이 R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0550" y="447675"/>
            <a:ext cx="406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클래스 정의와 객체 생성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(</a:t>
            </a:r>
            <a:r>
              <a:rPr lang="ko-KR" altLang="en-US" dirty="0" err="1" smtClean="0">
                <a:latin typeface="1훈떡볶이 R" pitchFamily="18" charset="-127"/>
                <a:ea typeface="1훈떡볶이 R" pitchFamily="18" charset="-127"/>
              </a:rPr>
              <a:t>인스턴스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)</a:t>
            </a:r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 실습 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1</a:t>
            </a:r>
            <a:endParaRPr lang="ko-KR" altLang="en-US" dirty="0">
              <a:latin typeface="1훈떡볶이 R" pitchFamily="18" charset="-127"/>
              <a:ea typeface="1훈떡볶이 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930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182270" y="3636037"/>
            <a:ext cx="52323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Book </a:t>
            </a:r>
            <a:r>
              <a:rPr lang="ko-KR" altLang="ko-KR" dirty="0">
                <a:latin typeface="1훈떡볶이 R" pitchFamily="18" charset="-127"/>
                <a:ea typeface="1훈떡볶이 R" pitchFamily="18" charset="-127"/>
              </a:rPr>
              <a:t>클래스의 </a:t>
            </a:r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객체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(</a:t>
            </a:r>
            <a:r>
              <a:rPr lang="ko-KR" altLang="ko-KR" dirty="0" err="1" smtClean="0">
                <a:latin typeface="1훈떡볶이 R" pitchFamily="18" charset="-127"/>
                <a:ea typeface="1훈떡볶이 R" pitchFamily="18" charset="-127"/>
              </a:rPr>
              <a:t>인스턴스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)</a:t>
            </a:r>
            <a:r>
              <a:rPr lang="ko-KR" altLang="ko-KR" dirty="0" smtClean="0">
                <a:latin typeface="1훈떡볶이 R" pitchFamily="18" charset="-127"/>
                <a:ea typeface="1훈떡볶이 R" pitchFamily="18" charset="-127"/>
              </a:rPr>
              <a:t>를 </a:t>
            </a:r>
            <a:r>
              <a:rPr lang="en-US" altLang="ko-KR" dirty="0">
                <a:latin typeface="1훈떡볶이 R" pitchFamily="18" charset="-127"/>
                <a:ea typeface="1훈떡볶이 R" pitchFamily="18" charset="-127"/>
              </a:rPr>
              <a:t>5</a:t>
            </a:r>
            <a:r>
              <a:rPr lang="ko-KR" altLang="ko-KR" dirty="0">
                <a:latin typeface="1훈떡볶이 R" pitchFamily="18" charset="-127"/>
                <a:ea typeface="1훈떡볶이 R" pitchFamily="18" charset="-127"/>
              </a:rPr>
              <a:t>개 생성하고 각각 변수에 저장한 후 각각의 책 정보를 행 단위로 출력하는 </a:t>
            </a:r>
            <a:r>
              <a:rPr lang="en-US" altLang="ko-KR" dirty="0">
                <a:latin typeface="1훈떡볶이 R" pitchFamily="18" charset="-127"/>
                <a:ea typeface="1훈떡볶이 R" pitchFamily="18" charset="-127"/>
              </a:rPr>
              <a:t>BookTest </a:t>
            </a:r>
            <a:r>
              <a:rPr lang="ko-KR" altLang="ko-KR" dirty="0">
                <a:latin typeface="1훈떡볶이 R" pitchFamily="18" charset="-127"/>
                <a:ea typeface="1훈떡볶이 R" pitchFamily="18" charset="-127"/>
              </a:rPr>
              <a:t>클래스를 만든다</a:t>
            </a:r>
            <a:r>
              <a:rPr lang="en-US" altLang="ko-KR" dirty="0">
                <a:latin typeface="1훈떡볶이 R" pitchFamily="18" charset="-127"/>
                <a:ea typeface="1훈떡볶이 R" pitchFamily="18" charset="-127"/>
              </a:rPr>
              <a:t>. 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(</a:t>
            </a:r>
            <a:r>
              <a:rPr lang="ko-KR" altLang="en-US" dirty="0" err="1" smtClean="0">
                <a:latin typeface="1훈떡볶이 R" pitchFamily="18" charset="-127"/>
                <a:ea typeface="1훈떡볶이 R" pitchFamily="18" charset="-127"/>
              </a:rPr>
              <a:t>아규먼트를</a:t>
            </a:r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 </a:t>
            </a:r>
            <a:r>
              <a:rPr lang="ko-KR" altLang="en-US" dirty="0" err="1" smtClean="0">
                <a:latin typeface="1훈떡볶이 R" pitchFamily="18" charset="-127"/>
                <a:ea typeface="1훈떡볶이 R" pitchFamily="18" charset="-127"/>
              </a:rPr>
              <a:t>받지않는</a:t>
            </a:r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 생성자가 호출될 땐</a:t>
            </a:r>
            <a:r>
              <a:rPr lang="ko-KR" altLang="ko-KR" dirty="0" smtClean="0">
                <a:latin typeface="1훈떡볶이 R" pitchFamily="18" charset="-127"/>
                <a:ea typeface="1훈떡볶이 R" pitchFamily="18" charset="-127"/>
              </a:rPr>
              <a:t> 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“</a:t>
            </a:r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자바의 정석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”</a:t>
            </a:r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 정보로 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Book </a:t>
            </a:r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객체의 정보를 초기화 하며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, </a:t>
            </a:r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다른 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Book </a:t>
            </a:r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객체들은 호출되는 </a:t>
            </a:r>
            <a:r>
              <a:rPr lang="ko-KR" altLang="en-US" dirty="0" err="1" smtClean="0">
                <a:latin typeface="1훈떡볶이 R" pitchFamily="18" charset="-127"/>
                <a:ea typeface="1훈떡볶이 R" pitchFamily="18" charset="-127"/>
              </a:rPr>
              <a:t>생성자를</a:t>
            </a:r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 통해서 책 정보를 전달하면서 객체를 생성한다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. </a:t>
            </a:r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책 </a:t>
            </a:r>
            <a:r>
              <a:rPr lang="ko-KR" altLang="en-US" smtClean="0">
                <a:latin typeface="1훈떡볶이 R" pitchFamily="18" charset="-127"/>
                <a:ea typeface="1훈떡볶이 R" pitchFamily="18" charset="-127"/>
              </a:rPr>
              <a:t>정보는</a:t>
            </a:r>
            <a:r>
              <a:rPr lang="ko-KR" altLang="ko-KR" smtClean="0">
                <a:latin typeface="1훈떡볶이 R" pitchFamily="18" charset="-127"/>
                <a:ea typeface="1훈떡볶이 R" pitchFamily="18" charset="-127"/>
              </a:rPr>
              <a:t> </a:t>
            </a:r>
            <a:r>
              <a:rPr lang="ko-KR" altLang="en-US" smtClean="0">
                <a:latin typeface="1훈떡볶이 R" pitchFamily="18" charset="-127"/>
                <a:ea typeface="1훈떡볶이 R" pitchFamily="18" charset="-127"/>
              </a:rPr>
              <a:t>임의로 </a:t>
            </a:r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정</a:t>
            </a:r>
            <a:r>
              <a:rPr lang="ko-KR" altLang="ko-KR" dirty="0" smtClean="0">
                <a:latin typeface="1훈떡볶이 R" pitchFamily="18" charset="-127"/>
                <a:ea typeface="1훈떡볶이 R" pitchFamily="18" charset="-127"/>
              </a:rPr>
              <a:t>한다</a:t>
            </a:r>
            <a:r>
              <a:rPr lang="en-US" altLang="ko-KR" dirty="0">
                <a:latin typeface="1훈떡볶이 R" pitchFamily="18" charset="-127"/>
                <a:ea typeface="1훈떡볶이 R" pitchFamily="18" charset="-127"/>
              </a:rPr>
              <a:t>.)</a:t>
            </a:r>
            <a:endParaRPr lang="ko-KR" altLang="ko-KR" dirty="0">
              <a:latin typeface="1훈떡볶이 R" pitchFamily="18" charset="-127"/>
              <a:ea typeface="1훈떡볶이 R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773620" y="996025"/>
            <a:ext cx="2727435" cy="4055283"/>
            <a:chOff x="4524702" y="1728951"/>
            <a:chExt cx="2727435" cy="4055283"/>
          </a:xfrm>
        </p:grpSpPr>
        <p:sp>
          <p:nvSpPr>
            <p:cNvPr id="5" name="직사각형 4"/>
            <p:cNvSpPr/>
            <p:nvPr/>
          </p:nvSpPr>
          <p:spPr>
            <a:xfrm>
              <a:off x="4524703" y="1728951"/>
              <a:ext cx="2727434" cy="5675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1훈떡볶이 R" pitchFamily="18" charset="-127"/>
                  <a:ea typeface="1훈떡볶이 R" pitchFamily="18" charset="-127"/>
                </a:rPr>
                <a:t>Book</a:t>
              </a:r>
              <a:endParaRPr lang="ko-KR" altLang="en-US" dirty="0">
                <a:latin typeface="1훈떡볶이 R" pitchFamily="18" charset="-127"/>
                <a:ea typeface="1훈떡볶이 R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524703" y="2296510"/>
              <a:ext cx="2727434" cy="126539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latin typeface="1훈떡볶이 R" pitchFamily="18" charset="-127"/>
                  <a:ea typeface="1훈떡볶이 R" pitchFamily="18" charset="-127"/>
                </a:rPr>
                <a:t>-title : String</a:t>
              </a:r>
            </a:p>
            <a:p>
              <a:r>
                <a:rPr lang="en-US" altLang="ko-KR" dirty="0" smtClean="0">
                  <a:latin typeface="1훈떡볶이 R" pitchFamily="18" charset="-127"/>
                  <a:ea typeface="1훈떡볶이 R" pitchFamily="18" charset="-127"/>
                </a:rPr>
                <a:t>-author : String</a:t>
              </a:r>
            </a:p>
            <a:p>
              <a:r>
                <a:rPr lang="en-US" altLang="ko-KR" dirty="0" smtClean="0">
                  <a:latin typeface="1훈떡볶이 R" pitchFamily="18" charset="-127"/>
                  <a:ea typeface="1훈떡볶이 R" pitchFamily="18" charset="-127"/>
                </a:rPr>
                <a:t>-price</a:t>
              </a:r>
              <a:r>
                <a:rPr lang="ko-KR" altLang="en-US" dirty="0" smtClean="0">
                  <a:latin typeface="1훈떡볶이 R" pitchFamily="18" charset="-127"/>
                  <a:ea typeface="1훈떡볶이 R" pitchFamily="18" charset="-127"/>
                </a:rPr>
                <a:t> </a:t>
              </a:r>
              <a:r>
                <a:rPr lang="en-US" altLang="ko-KR" dirty="0" smtClean="0">
                  <a:latin typeface="1훈떡볶이 R" pitchFamily="18" charset="-127"/>
                  <a:ea typeface="1훈떡볶이 R" pitchFamily="18" charset="-127"/>
                </a:rPr>
                <a:t>: int</a:t>
              </a:r>
            </a:p>
            <a:p>
              <a:endParaRPr lang="ko-KR" altLang="en-US" dirty="0">
                <a:latin typeface="1훈떡볶이 R" pitchFamily="18" charset="-127"/>
                <a:ea typeface="1훈떡볶이 R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24702" y="4827304"/>
              <a:ext cx="2727435" cy="9569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latin typeface="1훈떡볶이 R" pitchFamily="18" charset="-127"/>
                  <a:ea typeface="1훈떡볶이 R" pitchFamily="18" charset="-127"/>
                </a:rPr>
                <a:t>getBookInfo(): String</a:t>
              </a:r>
              <a:endParaRPr lang="ko-KR" altLang="en-US" dirty="0">
                <a:latin typeface="1훈떡볶이 R" pitchFamily="18" charset="-127"/>
                <a:ea typeface="1훈떡볶이 R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524703" y="3561907"/>
              <a:ext cx="2727434" cy="126539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latin typeface="1훈떡볶이 R" pitchFamily="18" charset="-127"/>
                  <a:ea typeface="1훈떡볶이 R" pitchFamily="18" charset="-127"/>
                </a:rPr>
                <a:t>Book()</a:t>
              </a:r>
            </a:p>
            <a:p>
              <a:r>
                <a:rPr lang="en-US" altLang="ko-KR" dirty="0" smtClean="0">
                  <a:latin typeface="1훈떡볶이 R" pitchFamily="18" charset="-127"/>
                  <a:ea typeface="1훈떡볶이 R" pitchFamily="18" charset="-127"/>
                </a:rPr>
                <a:t>Book(title:String,</a:t>
              </a:r>
            </a:p>
            <a:p>
              <a:r>
                <a:rPr lang="en-US" altLang="ko-KR" dirty="0">
                  <a:latin typeface="1훈떡볶이 R" pitchFamily="18" charset="-127"/>
                  <a:ea typeface="1훈떡볶이 R" pitchFamily="18" charset="-127"/>
                </a:rPr>
                <a:t> </a:t>
              </a:r>
              <a:r>
                <a:rPr lang="en-US" altLang="ko-KR" dirty="0" smtClean="0">
                  <a:latin typeface="1훈떡볶이 R" pitchFamily="18" charset="-127"/>
                  <a:ea typeface="1훈떡볶이 R" pitchFamily="18" charset="-127"/>
                </a:rPr>
                <a:t>      author:String,</a:t>
              </a:r>
            </a:p>
            <a:p>
              <a:r>
                <a:rPr lang="en-US" altLang="ko-KR" dirty="0">
                  <a:latin typeface="1훈떡볶이 R" pitchFamily="18" charset="-127"/>
                  <a:ea typeface="1훈떡볶이 R" pitchFamily="18" charset="-127"/>
                </a:rPr>
                <a:t> </a:t>
              </a:r>
              <a:r>
                <a:rPr lang="en-US" altLang="ko-KR" dirty="0" smtClean="0">
                  <a:latin typeface="1훈떡볶이 R" pitchFamily="18" charset="-127"/>
                  <a:ea typeface="1훈떡볶이 R" pitchFamily="18" charset="-127"/>
                </a:rPr>
                <a:t>      price:int)</a:t>
              </a:r>
              <a:endParaRPr lang="ko-KR" altLang="en-US" dirty="0">
                <a:latin typeface="1훈떡볶이 R" pitchFamily="18" charset="-127"/>
                <a:ea typeface="1훈떡볶이 R" pitchFamily="18" charset="-127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5534796" y="1698282"/>
            <a:ext cx="2727434" cy="5675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BookTest</a:t>
            </a:r>
            <a:endParaRPr lang="ko-KR" altLang="en-US" dirty="0">
              <a:latin typeface="1훈떡볶이 R" pitchFamily="18" charset="-127"/>
              <a:ea typeface="1훈떡볶이 R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34796" y="2265841"/>
            <a:ext cx="2727434" cy="11403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u="sng" dirty="0" smtClean="0">
                <a:latin typeface="1훈떡볶이 R" pitchFamily="18" charset="-127"/>
                <a:ea typeface="1훈떡볶이 R" pitchFamily="18" charset="-127"/>
              </a:rPr>
              <a:t>main(args:String[]):void</a:t>
            </a:r>
          </a:p>
          <a:p>
            <a:endParaRPr lang="ko-KR" altLang="en-US" dirty="0">
              <a:latin typeface="1훈떡볶이 R" pitchFamily="18" charset="-127"/>
              <a:ea typeface="1훈떡볶이 R" pitchFamily="18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4501055" y="2493696"/>
            <a:ext cx="974071" cy="1442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형 설명선 14"/>
          <p:cNvSpPr/>
          <p:nvPr/>
        </p:nvSpPr>
        <p:spPr>
          <a:xfrm>
            <a:off x="1594884" y="5359775"/>
            <a:ext cx="3297750" cy="1030392"/>
          </a:xfrm>
          <a:prstGeom prst="wedgeEllipseCallout">
            <a:avLst>
              <a:gd name="adj1" fmla="val -9089"/>
              <a:gd name="adj2" fmla="val -105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1훈떡볶이 R" pitchFamily="18" charset="-127"/>
                <a:ea typeface="1훈떡볶이 R" pitchFamily="18" charset="-127"/>
              </a:rPr>
              <a:t>“</a:t>
            </a:r>
            <a:r>
              <a:rPr lang="ko-KR" altLang="en-US" sz="1600" dirty="0" smtClean="0">
                <a:solidFill>
                  <a:schemeClr val="tx1"/>
                </a:solidFill>
                <a:latin typeface="1훈떡볶이 R" pitchFamily="18" charset="-127"/>
                <a:ea typeface="1훈떡볶이 R" pitchFamily="18" charset="-127"/>
              </a:rPr>
              <a:t>책이름  저자  가격</a:t>
            </a:r>
            <a:r>
              <a:rPr lang="en-US" altLang="ko-KR" sz="1600" dirty="0" smtClean="0">
                <a:solidFill>
                  <a:schemeClr val="tx1"/>
                </a:solidFill>
                <a:latin typeface="1훈떡볶이 R" pitchFamily="18" charset="-127"/>
                <a:ea typeface="1훈떡볶이 R" pitchFamily="18" charset="-127"/>
              </a:rPr>
              <a:t>”</a:t>
            </a:r>
            <a:r>
              <a:rPr lang="ko-KR" altLang="en-US" sz="1600" dirty="0" smtClean="0">
                <a:solidFill>
                  <a:schemeClr val="tx1"/>
                </a:solidFill>
                <a:latin typeface="1훈떡볶이 R" pitchFamily="18" charset="-127"/>
                <a:ea typeface="1훈떡볶이 R" pitchFamily="18" charset="-127"/>
              </a:rPr>
              <a:t>순으로 적당한 간격으로 </a:t>
            </a:r>
            <a:r>
              <a:rPr lang="ko-KR" altLang="en-US" sz="1600" dirty="0" err="1" smtClean="0">
                <a:solidFill>
                  <a:schemeClr val="tx1"/>
                </a:solidFill>
                <a:latin typeface="1훈떡볶이 R" pitchFamily="18" charset="-127"/>
                <a:ea typeface="1훈떡볶이 R" pitchFamily="18" charset="-127"/>
              </a:rPr>
              <a:t>리</a:t>
            </a:r>
            <a:r>
              <a:rPr lang="ko-KR" altLang="en-US" sz="1600" dirty="0" err="1">
                <a:solidFill>
                  <a:schemeClr val="tx1"/>
                </a:solidFill>
                <a:latin typeface="1훈떡볶이 R" pitchFamily="18" charset="-127"/>
                <a:ea typeface="1훈떡볶이 R" pitchFamily="18" charset="-127"/>
              </a:rPr>
              <a:t>턴</a:t>
            </a:r>
            <a:r>
              <a:rPr lang="ko-KR" altLang="en-US" sz="1600" dirty="0" err="1" smtClean="0">
                <a:solidFill>
                  <a:schemeClr val="tx1"/>
                </a:solidFill>
                <a:latin typeface="1훈떡볶이 R" pitchFamily="18" charset="-127"/>
                <a:ea typeface="1훈떡볶이 R" pitchFamily="18" charset="-127"/>
              </a:rPr>
              <a:t>한다</a:t>
            </a:r>
            <a:r>
              <a:rPr lang="en-US" altLang="ko-KR" sz="1600" dirty="0" smtClean="0">
                <a:solidFill>
                  <a:schemeClr val="tx1"/>
                </a:solidFill>
                <a:latin typeface="1훈떡볶이 R" pitchFamily="18" charset="-127"/>
                <a:ea typeface="1훈떡볶이 R" pitchFamily="18" charset="-127"/>
              </a:rPr>
              <a:t>.</a:t>
            </a:r>
            <a:endParaRPr lang="ko-KR" altLang="en-US" dirty="0">
              <a:latin typeface="1훈떡볶이 R" pitchFamily="18" charset="-127"/>
              <a:ea typeface="1훈떡볶이 R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0550" y="447675"/>
            <a:ext cx="404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클래스 정의와 객체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(</a:t>
            </a:r>
            <a:r>
              <a:rPr lang="ko-KR" altLang="en-US" dirty="0" err="1" smtClean="0">
                <a:latin typeface="1훈떡볶이 R" pitchFamily="18" charset="-127"/>
                <a:ea typeface="1훈떡볶이 R" pitchFamily="18" charset="-127"/>
              </a:rPr>
              <a:t>인스턴스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)</a:t>
            </a:r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 생성 실습 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2</a:t>
            </a:r>
            <a:endParaRPr lang="ko-KR" altLang="en-US" dirty="0">
              <a:latin typeface="1훈떡볶이 R" pitchFamily="18" charset="-127"/>
              <a:ea typeface="1훈떡볶이 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202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947041" y="1184148"/>
            <a:ext cx="4553977" cy="2069415"/>
            <a:chOff x="0" y="0"/>
            <a:chExt cx="4760927" cy="2934857"/>
          </a:xfrm>
        </p:grpSpPr>
        <p:grpSp>
          <p:nvGrpSpPr>
            <p:cNvPr id="14" name="그룹 13"/>
            <p:cNvGrpSpPr/>
            <p:nvPr/>
          </p:nvGrpSpPr>
          <p:grpSpPr>
            <a:xfrm>
              <a:off x="0" y="0"/>
              <a:ext cx="4760927" cy="2934857"/>
              <a:chOff x="0" y="0"/>
              <a:chExt cx="4760927" cy="2934857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0" y="0"/>
                <a:ext cx="2041148" cy="1366624"/>
                <a:chOff x="0" y="0"/>
                <a:chExt cx="2041148" cy="1366624"/>
              </a:xfrm>
            </p:grpSpPr>
            <p:sp>
              <p:nvSpPr>
                <p:cNvPr id="21" name="Text Box 1"/>
                <p:cNvSpPr txBox="1"/>
                <p:nvPr/>
              </p:nvSpPr>
              <p:spPr>
                <a:xfrm>
                  <a:off x="0" y="0"/>
                  <a:ext cx="2041148" cy="37655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200" kern="100" dirty="0">
                      <a:effectLst/>
                      <a:latin typeface="1훈떡볶이 R" pitchFamily="18" charset="-127"/>
                      <a:ea typeface="1훈떡볶이 R" pitchFamily="18" charset="-127"/>
                      <a:cs typeface="Times New Roman" panose="02020603050405020304" pitchFamily="18" charset="0"/>
                    </a:rPr>
                    <a:t>Product</a:t>
                  </a:r>
                  <a:endParaRPr lang="ko-KR" sz="1200" kern="100" dirty="0">
                    <a:effectLst/>
                    <a:latin typeface="1훈떡볶이 R" pitchFamily="18" charset="-127"/>
                    <a:ea typeface="1훈떡볶이 R" pitchFamily="18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Text Box 2"/>
                <p:cNvSpPr txBox="1"/>
                <p:nvPr/>
              </p:nvSpPr>
              <p:spPr>
                <a:xfrm>
                  <a:off x="0" y="377027"/>
                  <a:ext cx="2040890" cy="989597"/>
                </a:xfrm>
                <a:prstGeom prst="rect">
                  <a:avLst/>
                </a:prstGeom>
                <a:solidFill>
                  <a:sysClr val="window" lastClr="FFFFFF"/>
                </a:solidFill>
                <a:ln w="6350">
                  <a:solidFill>
                    <a:prstClr val="black"/>
                  </a:solidFill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latinLnBrk="1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1200" kern="100" dirty="0" smtClean="0">
                      <a:effectLst/>
                      <a:latin typeface="1훈떡볶이 R" pitchFamily="18" charset="-127"/>
                      <a:ea typeface="1훈떡볶이 R" pitchFamily="18" charset="-127"/>
                      <a:cs typeface="Times New Roman" panose="02020603050405020304" pitchFamily="18" charset="0"/>
                    </a:rPr>
                    <a:t>-name </a:t>
                  </a:r>
                  <a:r>
                    <a:rPr lang="en-US" sz="1200" kern="100" dirty="0">
                      <a:effectLst/>
                      <a:latin typeface="1훈떡볶이 R" pitchFamily="18" charset="-127"/>
                      <a:ea typeface="1훈떡볶이 R" pitchFamily="18" charset="-127"/>
                      <a:cs typeface="Times New Roman" panose="02020603050405020304" pitchFamily="18" charset="0"/>
                    </a:rPr>
                    <a:t>: String</a:t>
                  </a:r>
                  <a:endParaRPr lang="ko-KR" sz="1200" kern="100" dirty="0">
                    <a:effectLst/>
                    <a:latin typeface="1훈떡볶이 R" pitchFamily="18" charset="-127"/>
                    <a:ea typeface="1훈떡볶이 R" pitchFamily="18" charset="-127"/>
                    <a:cs typeface="Times New Roman" panose="02020603050405020304" pitchFamily="18" charset="0"/>
                  </a:endParaRPr>
                </a:p>
                <a:p>
                  <a:pPr algn="l" latinLnBrk="1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1200" kern="100" dirty="0" smtClean="0">
                      <a:effectLst/>
                      <a:latin typeface="1훈떡볶이 R" pitchFamily="18" charset="-127"/>
                      <a:ea typeface="1훈떡볶이 R" pitchFamily="18" charset="-127"/>
                      <a:cs typeface="Times New Roman" panose="02020603050405020304" pitchFamily="18" charset="0"/>
                    </a:rPr>
                    <a:t>-balance </a:t>
                  </a:r>
                  <a:r>
                    <a:rPr lang="en-US" sz="1200" kern="100" dirty="0">
                      <a:effectLst/>
                      <a:latin typeface="1훈떡볶이 R" pitchFamily="18" charset="-127"/>
                      <a:ea typeface="1훈떡볶이 R" pitchFamily="18" charset="-127"/>
                      <a:cs typeface="Times New Roman" panose="02020603050405020304" pitchFamily="18" charset="0"/>
                    </a:rPr>
                    <a:t>: int</a:t>
                  </a:r>
                  <a:endParaRPr lang="ko-KR" sz="1200" kern="100" dirty="0">
                    <a:effectLst/>
                    <a:latin typeface="1훈떡볶이 R" pitchFamily="18" charset="-127"/>
                    <a:ea typeface="1훈떡볶이 R" pitchFamily="18" charset="-127"/>
                    <a:cs typeface="Times New Roman" panose="02020603050405020304" pitchFamily="18" charset="0"/>
                  </a:endParaRPr>
                </a:p>
                <a:p>
                  <a:pPr algn="l" latinLnBrk="1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1200" kern="100" dirty="0" smtClean="0">
                      <a:effectLst/>
                      <a:latin typeface="1훈떡볶이 R" pitchFamily="18" charset="-127"/>
                      <a:ea typeface="1훈떡볶이 R" pitchFamily="18" charset="-127"/>
                      <a:cs typeface="Times New Roman" panose="02020603050405020304" pitchFamily="18" charset="0"/>
                    </a:rPr>
                    <a:t>-price </a:t>
                  </a:r>
                  <a:r>
                    <a:rPr lang="en-US" sz="1200" kern="100" dirty="0">
                      <a:effectLst/>
                      <a:latin typeface="1훈떡볶이 R" pitchFamily="18" charset="-127"/>
                      <a:ea typeface="1훈떡볶이 R" pitchFamily="18" charset="-127"/>
                      <a:cs typeface="Times New Roman" panose="02020603050405020304" pitchFamily="18" charset="0"/>
                    </a:rPr>
                    <a:t>: int </a:t>
                  </a:r>
                  <a:endParaRPr lang="ko-KR" sz="1200" kern="100" dirty="0">
                    <a:effectLst/>
                    <a:latin typeface="1훈떡볶이 R" pitchFamily="18" charset="-127"/>
                    <a:ea typeface="1훈떡볶이 R" pitchFamily="18" charset="-127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8" name="Text Box 3"/>
              <p:cNvSpPr txBox="1"/>
              <p:nvPr/>
            </p:nvSpPr>
            <p:spPr>
              <a:xfrm>
                <a:off x="0" y="1366625"/>
                <a:ext cx="2040890" cy="1568232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latinLnBrk="1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1200" kern="100" dirty="0">
                    <a:effectLst/>
                    <a:latin typeface="1훈떡볶이 R" pitchFamily="18" charset="-127"/>
                    <a:ea typeface="1훈떡볶이 R" pitchFamily="18" charset="-127"/>
                    <a:cs typeface="Times New Roman" panose="02020603050405020304" pitchFamily="18" charset="0"/>
                  </a:rPr>
                  <a:t>Product()</a:t>
                </a:r>
                <a:endParaRPr lang="ko-KR" sz="1200" kern="100" dirty="0">
                  <a:effectLst/>
                  <a:latin typeface="1훈떡볶이 R" pitchFamily="18" charset="-127"/>
                  <a:ea typeface="1훈떡볶이 R" pitchFamily="18" charset="-127"/>
                  <a:cs typeface="Times New Roman" panose="02020603050405020304" pitchFamily="18" charset="0"/>
                </a:endParaRPr>
              </a:p>
              <a:p>
                <a:pPr algn="l" latinLnBrk="1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1200" kern="100" dirty="0">
                    <a:effectLst/>
                    <a:latin typeface="1훈떡볶이 R" pitchFamily="18" charset="-127"/>
                    <a:ea typeface="1훈떡볶이 R" pitchFamily="18" charset="-127"/>
                    <a:cs typeface="Times New Roman" panose="02020603050405020304" pitchFamily="18" charset="0"/>
                  </a:rPr>
                  <a:t>Product(String, int, int)</a:t>
                </a:r>
                <a:endParaRPr lang="ko-KR" sz="1200" kern="100" dirty="0">
                  <a:effectLst/>
                  <a:latin typeface="1훈떡볶이 R" pitchFamily="18" charset="-127"/>
                  <a:ea typeface="1훈떡볶이 R" pitchFamily="18" charset="-127"/>
                  <a:cs typeface="Times New Roman" panose="02020603050405020304" pitchFamily="18" charset="0"/>
                </a:endParaRPr>
              </a:p>
              <a:p>
                <a:pPr algn="l" latinLnBrk="1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1200" kern="100" dirty="0">
                    <a:effectLst/>
                    <a:latin typeface="1훈떡볶이 R" pitchFamily="18" charset="-127"/>
                    <a:ea typeface="1훈떡볶이 R" pitchFamily="18" charset="-127"/>
                    <a:cs typeface="Times New Roman" panose="02020603050405020304" pitchFamily="18" charset="0"/>
                  </a:rPr>
                  <a:t>getName() : String</a:t>
                </a:r>
                <a:endParaRPr lang="ko-KR" sz="1200" kern="100" dirty="0">
                  <a:effectLst/>
                  <a:latin typeface="1훈떡볶이 R" pitchFamily="18" charset="-127"/>
                  <a:ea typeface="1훈떡볶이 R" pitchFamily="18" charset="-127"/>
                  <a:cs typeface="Times New Roman" panose="02020603050405020304" pitchFamily="18" charset="0"/>
                </a:endParaRPr>
              </a:p>
              <a:p>
                <a:pPr algn="l" latinLnBrk="1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1200" kern="100" dirty="0">
                    <a:effectLst/>
                    <a:latin typeface="1훈떡볶이 R" pitchFamily="18" charset="-127"/>
                    <a:ea typeface="1훈떡볶이 R" pitchFamily="18" charset="-127"/>
                    <a:cs typeface="Times New Roman" panose="02020603050405020304" pitchFamily="18" charset="0"/>
                  </a:rPr>
                  <a:t>getBalance() : int</a:t>
                </a:r>
                <a:endParaRPr lang="ko-KR" sz="1200" kern="100" dirty="0">
                  <a:effectLst/>
                  <a:latin typeface="1훈떡볶이 R" pitchFamily="18" charset="-127"/>
                  <a:ea typeface="1훈떡볶이 R" pitchFamily="18" charset="-127"/>
                  <a:cs typeface="Times New Roman" panose="02020603050405020304" pitchFamily="18" charset="0"/>
                </a:endParaRPr>
              </a:p>
              <a:p>
                <a:pPr algn="l" latinLnBrk="1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1200" kern="100" dirty="0">
                    <a:effectLst/>
                    <a:latin typeface="1훈떡볶이 R" pitchFamily="18" charset="-127"/>
                    <a:ea typeface="1훈떡볶이 R" pitchFamily="18" charset="-127"/>
                    <a:cs typeface="Times New Roman" panose="02020603050405020304" pitchFamily="18" charset="0"/>
                  </a:rPr>
                  <a:t>getPrice() : int</a:t>
                </a:r>
                <a:endParaRPr lang="ko-KR" sz="1200" kern="100" dirty="0">
                  <a:effectLst/>
                  <a:latin typeface="1훈떡볶이 R" pitchFamily="18" charset="-127"/>
                  <a:ea typeface="1훈떡볶이 R" pitchFamily="18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직선 화살표 연결선 18"/>
              <p:cNvCxnSpPr/>
              <p:nvPr/>
            </p:nvCxnSpPr>
            <p:spPr>
              <a:xfrm flipH="1">
                <a:off x="2156504" y="1231533"/>
                <a:ext cx="819060" cy="173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 Box 7"/>
              <p:cNvSpPr txBox="1"/>
              <p:nvPr/>
            </p:nvSpPr>
            <p:spPr>
              <a:xfrm>
                <a:off x="3118474" y="713549"/>
                <a:ext cx="1642453" cy="376555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200" kern="100" dirty="0">
                    <a:effectLst/>
                    <a:latin typeface="1훈떡볶이 R" pitchFamily="18" charset="-127"/>
                    <a:ea typeface="1훈떡볶이 R" pitchFamily="18" charset="-127"/>
                    <a:cs typeface="Times New Roman" panose="02020603050405020304" pitchFamily="18" charset="0"/>
                  </a:rPr>
                  <a:t>ProductTest</a:t>
                </a:r>
                <a:endParaRPr lang="ko-KR" sz="1200" kern="100" dirty="0">
                  <a:effectLst/>
                  <a:latin typeface="1훈떡볶이 R" pitchFamily="18" charset="-127"/>
                  <a:ea typeface="1훈떡볶이 R" pitchFamily="18" charset="-127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Text Box 8"/>
            <p:cNvSpPr txBox="1"/>
            <p:nvPr/>
          </p:nvSpPr>
          <p:spPr>
            <a:xfrm>
              <a:off x="3118474" y="1094109"/>
              <a:ext cx="1642110" cy="770890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prstClr val="black"/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latinLnBrk="1">
                <a:lnSpc>
                  <a:spcPct val="107000"/>
                </a:lnSpc>
                <a:spcAft>
                  <a:spcPts val="0"/>
                </a:spcAft>
              </a:pPr>
              <a:r>
                <a:rPr lang="en-US" sz="1200" u="sng" kern="100" dirty="0">
                  <a:effectLst/>
                  <a:latin typeface="1훈떡볶이 R" pitchFamily="18" charset="-127"/>
                  <a:ea typeface="1훈떡볶이 R" pitchFamily="18" charset="-127"/>
                  <a:cs typeface="Times New Roman" panose="02020603050405020304" pitchFamily="18" charset="0"/>
                </a:rPr>
                <a:t>main(String[]) : void</a:t>
              </a:r>
              <a:endParaRPr lang="ko-KR" sz="1200" kern="100" dirty="0">
                <a:effectLst/>
                <a:latin typeface="1훈떡볶이 R" pitchFamily="18" charset="-127"/>
                <a:ea typeface="1훈떡볶이 R" pitchFamily="18" charset="-127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130089"/>
              </p:ext>
            </p:extLst>
          </p:nvPr>
        </p:nvGraphicFramePr>
        <p:xfrm>
          <a:off x="2381250" y="3625702"/>
          <a:ext cx="7153275" cy="1958045"/>
        </p:xfrm>
        <a:graphic>
          <a:graphicData uri="http://schemas.openxmlformats.org/drawingml/2006/table">
            <a:tbl>
              <a:tblPr firstRow="1" firstCol="1" bandRow="1"/>
              <a:tblGrid>
                <a:gridCol w="2058930"/>
                <a:gridCol w="5094345"/>
              </a:tblGrid>
              <a:tr h="228283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Product(String, int, int)</a:t>
                      </a:r>
                      <a:endParaRPr lang="ko-KR" sz="14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파라미터로 전달된 값들로 각각의 멤버변수를 초기화한다</a:t>
                      </a:r>
                      <a:r>
                        <a:rPr lang="en-US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283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+mn-cs"/>
                        </a:rPr>
                        <a:t>Product()</a:t>
                      </a:r>
                      <a:endParaRPr lang="ko-KR" sz="14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400" b="1" kern="1200" dirty="0" smtClean="0">
                          <a:solidFill>
                            <a:srgbClr val="FF0000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+mn-cs"/>
                        </a:rPr>
                        <a:t>상품이름에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+mn-cs"/>
                        </a:rPr>
                        <a:t>“</a:t>
                      </a:r>
                      <a:r>
                        <a:rPr lang="ko-KR" altLang="en-US" sz="1400" b="1" kern="1200" dirty="0" err="1" smtClean="0">
                          <a:solidFill>
                            <a:srgbClr val="FF0000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+mn-cs"/>
                        </a:rPr>
                        <a:t>듀크인형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+mn-cs"/>
                        </a:rPr>
                        <a:t>”, </a:t>
                      </a:r>
                      <a:r>
                        <a:rPr lang="ko-KR" altLang="ko-KR" sz="1400" b="1" kern="1200" dirty="0" smtClean="0">
                          <a:solidFill>
                            <a:srgbClr val="FF0000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+mn-cs"/>
                        </a:rPr>
                        <a:t>재고량에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+mn-cs"/>
                        </a:rPr>
                        <a:t>5, </a:t>
                      </a:r>
                      <a:r>
                        <a:rPr lang="ko-KR" altLang="ko-KR" sz="1400" b="1" kern="1200" dirty="0" smtClean="0">
                          <a:solidFill>
                            <a:srgbClr val="FF0000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+mn-cs"/>
                        </a:rPr>
                        <a:t>금액에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+mn-cs"/>
                        </a:rPr>
                        <a:t>10000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+mn-cs"/>
                        </a:rPr>
                        <a:t>원</a:t>
                      </a:r>
                      <a:r>
                        <a:rPr lang="ko-KR" altLang="ko-KR" sz="1400" b="1" kern="1200" dirty="0" smtClean="0">
                          <a:solidFill>
                            <a:srgbClr val="FF0000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+mn-cs"/>
                        </a:rPr>
                        <a:t>을 초기화 한다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+mn-cs"/>
                        </a:rPr>
                        <a:t>.</a:t>
                      </a:r>
                      <a:endParaRPr lang="ko-KR" sz="1400" b="1" kern="100" dirty="0">
                        <a:solidFill>
                          <a:srgbClr val="FF0000"/>
                        </a:solidFill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711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getName() : String</a:t>
                      </a:r>
                      <a:endParaRPr lang="ko-KR" sz="14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상품명을 리턴한다</a:t>
                      </a:r>
                      <a:r>
                        <a:rPr lang="en-US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493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getBalance() : int</a:t>
                      </a:r>
                      <a:endParaRPr lang="ko-KR" sz="14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재고량을 리턴한다</a:t>
                      </a:r>
                      <a:r>
                        <a:rPr lang="en-US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711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getPrice() : int</a:t>
                      </a:r>
                      <a:endParaRPr lang="ko-KR" sz="14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가격을 리턴한다</a:t>
                      </a:r>
                      <a:r>
                        <a:rPr lang="en-US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487805"/>
              </p:ext>
            </p:extLst>
          </p:nvPr>
        </p:nvGraphicFramePr>
        <p:xfrm>
          <a:off x="2377440" y="5705475"/>
          <a:ext cx="7166610" cy="1114552"/>
        </p:xfrm>
        <a:graphic>
          <a:graphicData uri="http://schemas.openxmlformats.org/drawingml/2006/table">
            <a:tbl>
              <a:tblPr firstRow="1" firstCol="1" bandRow="1"/>
              <a:tblGrid>
                <a:gridCol w="2051685"/>
                <a:gridCol w="5114925"/>
              </a:tblGrid>
              <a:tr h="80358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main()</a:t>
                      </a:r>
                      <a:endParaRPr lang="ko-KR" sz="14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ko-KR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개의 원소를 갖는 </a:t>
                      </a:r>
                      <a:r>
                        <a:rPr lang="en-US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Product </a:t>
                      </a:r>
                      <a:r>
                        <a:rPr lang="ko-KR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타입의 배열을 생성한 후에</a:t>
                      </a:r>
                      <a:r>
                        <a:rPr lang="en-US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Product </a:t>
                      </a:r>
                      <a:r>
                        <a:rPr lang="ko-KR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객체를 </a:t>
                      </a:r>
                      <a:r>
                        <a:rPr lang="en-US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ko-KR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개 생성하여 각각의 원소로 대입하고 </a:t>
                      </a:r>
                      <a:r>
                        <a:rPr lang="en-US" sz="14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Product </a:t>
                      </a:r>
                      <a:r>
                        <a:rPr lang="ko-KR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객체들의 </a:t>
                      </a:r>
                      <a:r>
                        <a:rPr lang="ko-KR" altLang="en-US" sz="14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각 </a:t>
                      </a:r>
                      <a:r>
                        <a:rPr lang="ko-KR" sz="14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정보</a:t>
                      </a:r>
                      <a:r>
                        <a:rPr lang="ko-KR" altLang="en-US" sz="14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들을</a:t>
                      </a:r>
                      <a:r>
                        <a:rPr lang="ko-KR" sz="14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행 단위로 출력한다</a:t>
                      </a:r>
                      <a:r>
                        <a:rPr lang="en-US" sz="14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.(</a:t>
                      </a:r>
                      <a:r>
                        <a:rPr lang="ko-KR" altLang="en-US" sz="14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상품명   재고량   가격</a:t>
                      </a:r>
                      <a:r>
                        <a:rPr lang="en-US" altLang="ko-KR" sz="14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) –</a:t>
                      </a:r>
                      <a:r>
                        <a:rPr lang="en-US" altLang="ko-KR" sz="1400" kern="100" baseline="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400" b="1" kern="100" baseline="0" dirty="0" smtClean="0">
                          <a:solidFill>
                            <a:srgbClr val="0000CC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가격은 </a:t>
                      </a:r>
                      <a:r>
                        <a:rPr lang="ko-KR" altLang="en-US" sz="1400" b="1" kern="100" baseline="0" dirty="0" err="1" smtClean="0">
                          <a:solidFill>
                            <a:srgbClr val="0000CC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천단위로</a:t>
                      </a:r>
                      <a:r>
                        <a:rPr lang="ko-KR" altLang="en-US" sz="1400" b="1" kern="100" baseline="0" dirty="0" smtClean="0">
                          <a:solidFill>
                            <a:srgbClr val="0000CC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400" b="1" kern="100" baseline="0" dirty="0" smtClean="0">
                          <a:solidFill>
                            <a:srgbClr val="0000CC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400" b="1" kern="100" baseline="0" dirty="0" smtClean="0">
                          <a:solidFill>
                            <a:srgbClr val="0000CC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를 붙이고 금액 끝에 </a:t>
                      </a:r>
                      <a:r>
                        <a:rPr lang="en-US" altLang="ko-KR" sz="1400" b="1" kern="100" baseline="0" dirty="0" smtClean="0">
                          <a:solidFill>
                            <a:srgbClr val="0000CC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‘</a:t>
                      </a:r>
                      <a:r>
                        <a:rPr lang="ko-KR" altLang="en-US" sz="1400" b="1" kern="100" baseline="0" dirty="0" smtClean="0">
                          <a:solidFill>
                            <a:srgbClr val="0000CC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원</a:t>
                      </a:r>
                      <a:r>
                        <a:rPr lang="en-US" altLang="ko-KR" sz="1400" b="1" kern="100" baseline="0" dirty="0" smtClean="0">
                          <a:solidFill>
                            <a:srgbClr val="0000CC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’</a:t>
                      </a:r>
                      <a:r>
                        <a:rPr lang="ko-KR" altLang="en-US" sz="1400" b="1" kern="100" baseline="0" dirty="0" smtClean="0">
                          <a:solidFill>
                            <a:srgbClr val="0000CC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도 붙여서 출력한다</a:t>
                      </a:r>
                      <a:r>
                        <a:rPr lang="en-US" altLang="ko-KR" sz="1400" b="1" kern="100" baseline="0" dirty="0" smtClean="0">
                          <a:solidFill>
                            <a:srgbClr val="0000CC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b="1" kern="100" dirty="0">
                        <a:solidFill>
                          <a:srgbClr val="0000CC"/>
                        </a:solidFill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90550" y="447675"/>
            <a:ext cx="364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클래스 정의와 객체 생성 실습 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3</a:t>
            </a:r>
            <a:endParaRPr lang="ko-KR" altLang="en-US" dirty="0">
              <a:latin typeface="1훈떡볶이 R" pitchFamily="18" charset="-127"/>
              <a:ea typeface="1훈떡볶이 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803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327124"/>
              </p:ext>
            </p:extLst>
          </p:nvPr>
        </p:nvGraphicFramePr>
        <p:xfrm>
          <a:off x="304800" y="3176429"/>
          <a:ext cx="5086350" cy="2194560"/>
        </p:xfrm>
        <a:graphic>
          <a:graphicData uri="http://schemas.openxmlformats.org/drawingml/2006/table">
            <a:tbl>
              <a:tblPr firstRow="1" firstCol="1" bandRow="1"/>
              <a:tblGrid>
                <a:gridCol w="1767601"/>
                <a:gridCol w="3318749"/>
              </a:tblGrid>
              <a:tr h="13612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SalaryExpr() </a:t>
                      </a:r>
                      <a:endParaRPr lang="ko-KR" sz="12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멤버변수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bonus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에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0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을 할당한다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12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SalaryExpr(int bonus) </a:t>
                      </a:r>
                      <a:endParaRPr lang="ko-KR" sz="12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멤버변수에 매개변수 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bonus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값을 할당한다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40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rgbClr val="FF0000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getSalary(int </a:t>
                      </a:r>
                      <a:r>
                        <a:rPr lang="en-US" sz="1200" b="0" kern="100" dirty="0">
                          <a:solidFill>
                            <a:srgbClr val="FF0000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grade) : int</a:t>
                      </a:r>
                      <a:endParaRPr lang="ko-KR" sz="1200" b="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grade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의 값이 </a:t>
                      </a:r>
                      <a:r>
                        <a:rPr lang="en-US" sz="12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이면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멤버 변수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bonus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에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100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더한 후 이 값을 리턴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ko-KR" sz="12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grade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의 값이 </a:t>
                      </a:r>
                      <a:r>
                        <a:rPr lang="en-US" sz="12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이면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멤버 변수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bonus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에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90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더한 후 이 값을 리턴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grade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의 값이 </a:t>
                      </a:r>
                      <a:r>
                        <a:rPr lang="en-US" sz="12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이면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멤버 변수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bonus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에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80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더한 후 이 값을 리턴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grade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의 값이 </a:t>
                      </a:r>
                      <a:r>
                        <a:rPr lang="en-US" sz="12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이면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멤버 변수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bonus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에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70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더한 후 이 값을 리턴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610134"/>
              </p:ext>
            </p:extLst>
          </p:nvPr>
        </p:nvGraphicFramePr>
        <p:xfrm>
          <a:off x="5495924" y="3171825"/>
          <a:ext cx="4886326" cy="2765742"/>
        </p:xfrm>
        <a:graphic>
          <a:graphicData uri="http://schemas.openxmlformats.org/drawingml/2006/table">
            <a:tbl>
              <a:tblPr firstRow="1" firstCol="1" bandRow="1"/>
              <a:tblGrid>
                <a:gridCol w="667370"/>
                <a:gridCol w="4218956"/>
              </a:tblGrid>
              <a:tr h="276574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main()</a:t>
                      </a:r>
                      <a:endParaRPr lang="ko-KR" sz="12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1~12</a:t>
                      </a:r>
                      <a:r>
                        <a:rPr lang="ko-KR" altLang="en-US" sz="12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의 난수</a:t>
                      </a:r>
                      <a:r>
                        <a:rPr lang="en-US" altLang="ko-KR" sz="12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ko-KR" sz="1200" kern="100" baseline="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1~4</a:t>
                      </a:r>
                      <a:r>
                        <a:rPr lang="ko-KR" altLang="en-US" sz="1200" kern="100" baseline="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의 난수를 추출하여 각각</a:t>
                      </a:r>
                      <a:endParaRPr lang="en-US" altLang="ko-KR" sz="1200" kern="100" baseline="0" dirty="0" smtClean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kern="100" baseline="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month </a:t>
                      </a:r>
                      <a:r>
                        <a:rPr lang="ko-KR" altLang="en-US" sz="1200" kern="100" baseline="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변수와 </a:t>
                      </a:r>
                      <a:r>
                        <a:rPr lang="en-US" altLang="ko-KR" sz="1200" kern="100" baseline="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grade </a:t>
                      </a:r>
                      <a:r>
                        <a:rPr lang="ko-KR" altLang="en-US" sz="1200" kern="100" baseline="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변수에 저장한다</a:t>
                      </a:r>
                      <a:r>
                        <a:rPr lang="en-US" altLang="ko-KR" sz="1200" kern="100" baseline="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month 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altLang="en-US" sz="12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월</a:t>
                      </a:r>
                      <a:r>
                        <a:rPr lang="en-US" sz="12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정보</a:t>
                      </a:r>
                      <a:endParaRPr lang="en-US" sz="1200" kern="100" dirty="0" smtClean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짝수달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보너스 달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홀수달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보너스달이 아님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grade 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sz="12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등급</a:t>
                      </a:r>
                      <a:r>
                        <a:rPr lang="en-US" sz="12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(1-4)</a:t>
                      </a:r>
                      <a:endParaRPr lang="ko-KR" sz="12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보너스 달이면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endParaRPr lang="en-US" sz="1200" kern="100" dirty="0" smtClean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b="1" kern="100" dirty="0" smtClean="0">
                          <a:solidFill>
                            <a:srgbClr val="C00000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SalaryExpr(100</a:t>
                      </a:r>
                      <a:r>
                        <a:rPr lang="en-US" sz="1200" b="1" kern="100" dirty="0">
                          <a:solidFill>
                            <a:srgbClr val="C00000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를 가지고 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SalaryExpr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의 인스턴스를 생성하여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grade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값을 전달하면서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getSalary()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를 호출한 결과 값을 화면에 표준 출력한다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. (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등급 관계없이 보너스 금액은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100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으로 설정한다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.) </a:t>
                      </a:r>
                      <a:endParaRPr lang="ko-KR" sz="12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보너스 달이 아니면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endParaRPr lang="en-US" sz="1200" kern="100" dirty="0" smtClean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b="1" kern="100" dirty="0" smtClean="0">
                          <a:solidFill>
                            <a:srgbClr val="C00000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SalaryExpr</a:t>
                      </a:r>
                      <a:r>
                        <a:rPr lang="en-US" sz="1200" b="1" kern="100" dirty="0">
                          <a:solidFill>
                            <a:srgbClr val="C00000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()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를 가지고 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SalaryExpr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의 인스턴스를 생성하여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grade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값을 전달하면서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getSalary()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를 호출한 결과를 화면에 표준 출력한다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ko-KR" sz="12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출력 형식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ko-KR" sz="1200" b="1" kern="100" dirty="0">
                          <a:solidFill>
                            <a:srgbClr val="0000CC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sz="1200" b="1" kern="100" dirty="0">
                          <a:solidFill>
                            <a:srgbClr val="0000CC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..... </a:t>
                      </a:r>
                      <a:r>
                        <a:rPr lang="ko-KR" sz="1200" b="1" kern="100" dirty="0">
                          <a:solidFill>
                            <a:srgbClr val="0000CC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월</a:t>
                      </a:r>
                      <a:r>
                        <a:rPr lang="en-US" sz="1200" b="1" kern="100" dirty="0">
                          <a:solidFill>
                            <a:srgbClr val="0000CC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..... </a:t>
                      </a:r>
                      <a:r>
                        <a:rPr lang="ko-KR" sz="1200" b="1" kern="100" dirty="0">
                          <a:solidFill>
                            <a:srgbClr val="0000CC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등급의 월급은</a:t>
                      </a:r>
                      <a:r>
                        <a:rPr lang="en-US" sz="1200" b="1" kern="100" dirty="0">
                          <a:solidFill>
                            <a:srgbClr val="0000CC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..... </a:t>
                      </a:r>
                      <a:r>
                        <a:rPr lang="ko-KR" sz="1200" b="1" kern="100" dirty="0">
                          <a:solidFill>
                            <a:srgbClr val="0000CC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입니다</a:t>
                      </a:r>
                      <a:r>
                        <a:rPr lang="en-US" sz="1200" b="1" kern="100" dirty="0">
                          <a:solidFill>
                            <a:srgbClr val="0000CC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ko-KR" sz="1200" b="1" kern="100" dirty="0" smtClean="0">
                          <a:solidFill>
                            <a:srgbClr val="0000CC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en-US" sz="1200" b="1" kern="100" dirty="0">
                          <a:solidFill>
                            <a:srgbClr val="0000CC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b="1" kern="100" dirty="0">
                        <a:solidFill>
                          <a:srgbClr val="0000CC"/>
                        </a:solidFill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3217863" y="2963089"/>
            <a:ext cx="27443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1훈떡볶이 R" pitchFamily="18" charset="-127"/>
                <a:ea typeface="1훈떡볶이 R" pitchFamily="18" charset="-127"/>
                <a:cs typeface="Times New Roman" panose="02020603050405020304" pitchFamily="18" charset="0"/>
              </a:rPr>
              <a:t>  </a:t>
            </a:r>
            <a:endParaRPr kumimoji="0" lang="en-US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1훈떡볶이 R" pitchFamily="18" charset="-127"/>
              <a:ea typeface="1훈떡볶이 R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1훈떡볶이 R" pitchFamily="18" charset="-127"/>
              <a:ea typeface="1훈떡볶이 R" pitchFamily="18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270891" y="942073"/>
            <a:ext cx="4553977" cy="2069415"/>
            <a:chOff x="0" y="0"/>
            <a:chExt cx="4760927" cy="2934857"/>
          </a:xfrm>
        </p:grpSpPr>
        <p:grpSp>
          <p:nvGrpSpPr>
            <p:cNvPr id="35" name="그룹 34"/>
            <p:cNvGrpSpPr/>
            <p:nvPr/>
          </p:nvGrpSpPr>
          <p:grpSpPr>
            <a:xfrm>
              <a:off x="0" y="0"/>
              <a:ext cx="4760927" cy="2934857"/>
              <a:chOff x="0" y="0"/>
              <a:chExt cx="4760927" cy="2934857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0" y="0"/>
                <a:ext cx="2041148" cy="1366624"/>
                <a:chOff x="0" y="0"/>
                <a:chExt cx="2041148" cy="1366624"/>
              </a:xfrm>
            </p:grpSpPr>
            <p:sp>
              <p:nvSpPr>
                <p:cNvPr id="41" name="Text Box 1"/>
                <p:cNvSpPr txBox="1"/>
                <p:nvPr/>
              </p:nvSpPr>
              <p:spPr>
                <a:xfrm>
                  <a:off x="0" y="0"/>
                  <a:ext cx="2041148" cy="37655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200" kern="100" dirty="0" smtClean="0">
                      <a:effectLst/>
                      <a:latin typeface="1훈떡볶이 R" pitchFamily="18" charset="-127"/>
                      <a:ea typeface="1훈떡볶이 R" pitchFamily="18" charset="-127"/>
                      <a:cs typeface="Times New Roman" panose="02020603050405020304" pitchFamily="18" charset="0"/>
                    </a:rPr>
                    <a:t>SalaryExpr</a:t>
                  </a:r>
                  <a:endParaRPr lang="ko-KR" sz="1200" kern="100" dirty="0">
                    <a:effectLst/>
                    <a:latin typeface="1훈떡볶이 R" pitchFamily="18" charset="-127"/>
                    <a:ea typeface="1훈떡볶이 R" pitchFamily="18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Text Box 2"/>
                <p:cNvSpPr txBox="1"/>
                <p:nvPr/>
              </p:nvSpPr>
              <p:spPr>
                <a:xfrm>
                  <a:off x="0" y="377027"/>
                  <a:ext cx="2040890" cy="989597"/>
                </a:xfrm>
                <a:prstGeom prst="rect">
                  <a:avLst/>
                </a:prstGeom>
                <a:solidFill>
                  <a:sysClr val="window" lastClr="FFFFFF"/>
                </a:solidFill>
                <a:ln w="6350">
                  <a:solidFill>
                    <a:prstClr val="black"/>
                  </a:solidFill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latinLnBrk="1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1200" kern="100" dirty="0" smtClean="0">
                      <a:effectLst/>
                      <a:latin typeface="1훈떡볶이 R" pitchFamily="18" charset="-127"/>
                      <a:ea typeface="1훈떡볶이 R" pitchFamily="18" charset="-127"/>
                      <a:cs typeface="Times New Roman" panose="02020603050405020304" pitchFamily="18" charset="0"/>
                    </a:rPr>
                    <a:t>-</a:t>
                  </a:r>
                  <a:r>
                    <a:rPr lang="ko-KR" altLang="en-US" sz="1200" kern="100" dirty="0">
                      <a:latin typeface="1훈떡볶이 R" pitchFamily="18" charset="-127"/>
                      <a:ea typeface="1훈떡볶이 R" pitchFamily="18" charset="-127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ko-KR" sz="1200" kern="100" dirty="0" smtClean="0">
                      <a:latin typeface="1훈떡볶이 R" pitchFamily="18" charset="-127"/>
                      <a:ea typeface="1훈떡볶이 R" pitchFamily="18" charset="-127"/>
                      <a:cs typeface="Times New Roman" panose="02020603050405020304" pitchFamily="18" charset="0"/>
                    </a:rPr>
                    <a:t>bonus</a:t>
                  </a:r>
                  <a:r>
                    <a:rPr lang="en-US" sz="1200" kern="100" dirty="0" smtClean="0">
                      <a:effectLst/>
                      <a:latin typeface="1훈떡볶이 R" pitchFamily="18" charset="-127"/>
                      <a:ea typeface="1훈떡볶이 R" pitchFamily="18" charset="-127"/>
                      <a:cs typeface="Times New Roman" panose="02020603050405020304" pitchFamily="18" charset="0"/>
                    </a:rPr>
                    <a:t> </a:t>
                  </a:r>
                  <a:r>
                    <a:rPr lang="en-US" sz="1200" kern="100" dirty="0">
                      <a:effectLst/>
                      <a:latin typeface="1훈떡볶이 R" pitchFamily="18" charset="-127"/>
                      <a:ea typeface="1훈떡볶이 R" pitchFamily="18" charset="-127"/>
                      <a:cs typeface="Times New Roman" panose="02020603050405020304" pitchFamily="18" charset="0"/>
                    </a:rPr>
                    <a:t>: int </a:t>
                  </a:r>
                  <a:endParaRPr lang="ko-KR" sz="1200" kern="100" dirty="0">
                    <a:effectLst/>
                    <a:latin typeface="1훈떡볶이 R" pitchFamily="18" charset="-127"/>
                    <a:ea typeface="1훈떡볶이 R" pitchFamily="18" charset="-127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8" name="Text Box 3"/>
              <p:cNvSpPr txBox="1"/>
              <p:nvPr/>
            </p:nvSpPr>
            <p:spPr>
              <a:xfrm>
                <a:off x="0" y="1366625"/>
                <a:ext cx="2040890" cy="1568232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latinLnBrk="1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1200" kern="100" dirty="0" smtClean="0">
                    <a:effectLst/>
                    <a:latin typeface="1훈떡볶이 R" pitchFamily="18" charset="-127"/>
                    <a:ea typeface="1훈떡볶이 R" pitchFamily="18" charset="-127"/>
                    <a:cs typeface="Times New Roman" panose="02020603050405020304" pitchFamily="18" charset="0"/>
                  </a:rPr>
                  <a:t>SalaryExpr()</a:t>
                </a:r>
                <a:endParaRPr lang="ko-KR" sz="1200" kern="100" dirty="0">
                  <a:effectLst/>
                  <a:latin typeface="1훈떡볶이 R" pitchFamily="18" charset="-127"/>
                  <a:ea typeface="1훈떡볶이 R" pitchFamily="18" charset="-127"/>
                  <a:cs typeface="Times New Roman" panose="02020603050405020304" pitchFamily="18" charset="0"/>
                </a:endParaRPr>
              </a:p>
              <a:p>
                <a:pPr algn="l" latinLnBrk="1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1200" kern="100" dirty="0" smtClean="0">
                    <a:effectLst/>
                    <a:latin typeface="1훈떡볶이 R" pitchFamily="18" charset="-127"/>
                    <a:ea typeface="1훈떡볶이 R" pitchFamily="18" charset="-127"/>
                    <a:cs typeface="Times New Roman" panose="02020603050405020304" pitchFamily="18" charset="0"/>
                  </a:rPr>
                  <a:t>SalaryExpr(bonus : int)</a:t>
                </a:r>
                <a:endParaRPr lang="ko-KR" sz="1200" kern="100" dirty="0">
                  <a:effectLst/>
                  <a:latin typeface="1훈떡볶이 R" pitchFamily="18" charset="-127"/>
                  <a:ea typeface="1훈떡볶이 R" pitchFamily="18" charset="-127"/>
                  <a:cs typeface="Times New Roman" panose="02020603050405020304" pitchFamily="18" charset="0"/>
                </a:endParaRPr>
              </a:p>
              <a:p>
                <a:pPr algn="l" latinLnBrk="1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1200" kern="100" dirty="0" smtClean="0">
                    <a:effectLst/>
                    <a:latin typeface="1훈떡볶이 R" pitchFamily="18" charset="-127"/>
                    <a:ea typeface="1훈떡볶이 R" pitchFamily="18" charset="-127"/>
                    <a:cs typeface="Times New Roman" panose="02020603050405020304" pitchFamily="18" charset="0"/>
                  </a:rPr>
                  <a:t>getSalary(grade : int): </a:t>
                </a:r>
                <a:r>
                  <a:rPr lang="en-US" sz="1200" kern="100" dirty="0">
                    <a:effectLst/>
                    <a:latin typeface="1훈떡볶이 R" pitchFamily="18" charset="-127"/>
                    <a:ea typeface="1훈떡볶이 R" pitchFamily="18" charset="-127"/>
                    <a:cs typeface="Times New Roman" panose="02020603050405020304" pitchFamily="18" charset="0"/>
                  </a:rPr>
                  <a:t>int</a:t>
                </a:r>
                <a:endParaRPr lang="ko-KR" sz="1200" kern="100" dirty="0">
                  <a:effectLst/>
                  <a:latin typeface="1훈떡볶이 R" pitchFamily="18" charset="-127"/>
                  <a:ea typeface="1훈떡볶이 R" pitchFamily="18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" name="직선 화살표 연결선 38"/>
              <p:cNvCxnSpPr/>
              <p:nvPr/>
            </p:nvCxnSpPr>
            <p:spPr>
              <a:xfrm flipH="1">
                <a:off x="2156504" y="1231533"/>
                <a:ext cx="819060" cy="173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 Box 7"/>
              <p:cNvSpPr txBox="1"/>
              <p:nvPr/>
            </p:nvSpPr>
            <p:spPr>
              <a:xfrm>
                <a:off x="3118474" y="713549"/>
                <a:ext cx="1642453" cy="376555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200" kern="100" dirty="0" smtClean="0">
                    <a:effectLst/>
                    <a:latin typeface="1훈떡볶이 R" pitchFamily="18" charset="-127"/>
                    <a:ea typeface="1훈떡볶이 R" pitchFamily="18" charset="-127"/>
                    <a:cs typeface="Times New Roman" panose="02020603050405020304" pitchFamily="18" charset="0"/>
                  </a:rPr>
                  <a:t>SaleryExam</a:t>
                </a:r>
                <a:endParaRPr lang="ko-KR" sz="1200" kern="100" dirty="0">
                  <a:effectLst/>
                  <a:latin typeface="1훈떡볶이 R" pitchFamily="18" charset="-127"/>
                  <a:ea typeface="1훈떡볶이 R" pitchFamily="18" charset="-127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6" name="Text Box 8"/>
            <p:cNvSpPr txBox="1"/>
            <p:nvPr/>
          </p:nvSpPr>
          <p:spPr>
            <a:xfrm>
              <a:off x="3118474" y="1094109"/>
              <a:ext cx="1642110" cy="770890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prstClr val="black"/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latinLnBrk="1">
                <a:lnSpc>
                  <a:spcPct val="107000"/>
                </a:lnSpc>
                <a:spcAft>
                  <a:spcPts val="0"/>
                </a:spcAft>
              </a:pPr>
              <a:r>
                <a:rPr lang="en-US" sz="1200" u="sng" kern="100" dirty="0">
                  <a:effectLst/>
                  <a:latin typeface="1훈떡볶이 R" pitchFamily="18" charset="-127"/>
                  <a:ea typeface="1훈떡볶이 R" pitchFamily="18" charset="-127"/>
                  <a:cs typeface="Times New Roman" panose="02020603050405020304" pitchFamily="18" charset="0"/>
                </a:rPr>
                <a:t>main(String[]) : void</a:t>
              </a:r>
              <a:endParaRPr lang="ko-KR" sz="1200" kern="100" dirty="0">
                <a:effectLst/>
                <a:latin typeface="1훈떡볶이 R" pitchFamily="18" charset="-127"/>
                <a:ea typeface="1훈떡볶이 R" pitchFamily="18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90550" y="447675"/>
            <a:ext cx="364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클래스 정의와 객체 생성 실습 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4</a:t>
            </a:r>
            <a:endParaRPr lang="ko-KR" altLang="en-US" dirty="0">
              <a:latin typeface="1훈떡볶이 R" pitchFamily="18" charset="-127"/>
              <a:ea typeface="1훈떡볶이 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091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528</Words>
  <Application>Microsoft Office PowerPoint</Application>
  <PresentationFormat>사용자 지정</PresentationFormat>
  <Paragraphs>90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Edu_1</dc:creator>
  <cp:lastModifiedBy>student</cp:lastModifiedBy>
  <cp:revision>39</cp:revision>
  <dcterms:created xsi:type="dcterms:W3CDTF">2015-07-09T23:55:46Z</dcterms:created>
  <dcterms:modified xsi:type="dcterms:W3CDTF">2019-04-30T07:35:38Z</dcterms:modified>
</cp:coreProperties>
</file>