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0" r:id="rId3"/>
    <p:sldId id="298" r:id="rId4"/>
    <p:sldId id="262" r:id="rId5"/>
    <p:sldId id="281" r:id="rId6"/>
    <p:sldId id="304" r:id="rId7"/>
    <p:sldId id="305" r:id="rId8"/>
    <p:sldId id="284" r:id="rId9"/>
    <p:sldId id="287" r:id="rId10"/>
    <p:sldId id="300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9E89A-FF26-41AC-A274-4404C9AFF25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0BB06-4518-4776-BC71-9D0CAAF272E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B9E6-3B7B-429C-AC2E-E7BD6ED2142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AA50-E7F5-4ECF-BFBD-F3582F9E118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GI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]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Machine Learning. Hand of Robot Touching on Binary Data. Futuristic  Artificial Intelligence AI. Deep Learning Stock Photo - Image of cyber,  decision: 15474198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3371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73715" y="1690688"/>
            <a:ext cx="72281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6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CLASSIFIER</a:t>
            </a:r>
            <a:endParaRPr lang="en-IN" sz="6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-118533" y="0"/>
            <a:ext cx="1246293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Funny Gifs : thank you GIF - VSGIF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1" y="0"/>
            <a:ext cx="12496801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2" descr="7 Types of Artificial Intelligence That You Should Know in 202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9658"/>
            <a:ext cx="12475835" cy="701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16834" y="3723861"/>
            <a:ext cx="55791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MEMBERS:</a:t>
            </a:r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B45-SHAH MOKSHA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B47-SHAH PRITESH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B61-TANNA KHUSHI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Condensed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Condensed" panose="020B0502040204020203" pitchFamily="34" charset="0"/>
              </a:rPr>
              <a:t>B67-THANKI HIMANI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3355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62608" y="1391478"/>
            <a:ext cx="4426226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Franklin Gothic Medium" panose="020B0603020102020204" pitchFamily="34" charset="0"/>
              </a:rPr>
              <a:t>Automated Machine learning</a:t>
            </a:r>
            <a:endParaRPr lang="en-IN" sz="4000" dirty="0">
              <a:latin typeface="Franklin Gothic Medium" panose="020B06030201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264426" y="3429000"/>
            <a:ext cx="99060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11645" y="2152015"/>
            <a:ext cx="4995545" cy="2749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33450">
              <a:lnSpc>
                <a:spcPct val="90000"/>
              </a:lnSpc>
              <a:spcAft>
                <a:spcPct val="35000"/>
              </a:spcAft>
              <a:buClrTx/>
              <a:buSzTx/>
              <a:buFontTx/>
            </a:pPr>
            <a:r>
              <a:rPr lang="en-US" sz="3200" b="1" dirty="0">
                <a:solidFill>
                  <a:schemeClr val="bg1"/>
                </a:solidFill>
                <a:latin typeface="Arial Narrow" panose="020B0606020202030204" pitchFamily="34" charset="0"/>
              </a:rPr>
              <a:t>Automated machine learning (AutoML) find the right algorithm and hyperparameters in a data driven way without any human intervention.</a:t>
            </a:r>
            <a:endParaRPr lang="en-US" sz="32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536257" y="207682"/>
            <a:ext cx="5119486" cy="1617943"/>
            <a:chOff x="2731737" y="46653"/>
            <a:chExt cx="5119486" cy="1617943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731737" y="46653"/>
              <a:ext cx="5119486" cy="161794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/>
            <p:cNvSpPr txBox="1"/>
            <p:nvPr/>
          </p:nvSpPr>
          <p:spPr>
            <a:xfrm>
              <a:off x="2779125" y="94041"/>
              <a:ext cx="5024710" cy="15231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45720" rIns="68580" bIns="45720" numCol="1" spcCol="1270" anchor="ctr" anchorCtr="0">
              <a:noAutofit/>
            </a:bodyPr>
            <a:lstStyle/>
            <a:p>
              <a:pPr marL="0" lvl="0" algn="ctr" defTabSz="91440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4000" kern="1200" dirty="0">
                  <a:latin typeface="Franklin Gothic Medium" panose="020B0603020102020204" pitchFamily="34" charset="0"/>
                </a:rPr>
                <a:t>Auto ML Benefits</a:t>
              </a:r>
              <a:endParaRPr lang="en-US" sz="4000" kern="1200" dirty="0">
                <a:latin typeface="Franklin Gothic Medium" panose="020B06030201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240695" y="2491409"/>
            <a:ext cx="4214192" cy="1391330"/>
            <a:chOff x="1550586" y="3280"/>
            <a:chExt cx="3912222" cy="907478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550586" y="3280"/>
              <a:ext cx="3912222" cy="90747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/>
            <p:cNvSpPr txBox="1"/>
            <p:nvPr/>
          </p:nvSpPr>
          <p:spPr>
            <a:xfrm>
              <a:off x="1577165" y="29859"/>
              <a:ext cx="3859064" cy="8543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195" tIns="24130" rIns="36195" bIns="24130" numCol="1" spcCol="1270" anchor="ctr" anchorCtr="0">
              <a:noAutofit/>
            </a:bodyPr>
            <a:lstStyle/>
            <a:p>
              <a:pPr marL="0" lvl="0" algn="ctr" defTabSz="933450">
                <a:lnSpc>
                  <a:spcPct val="90000"/>
                </a:lnSpc>
                <a:spcAft>
                  <a:spcPct val="35000"/>
                </a:spcAft>
                <a:buClrTx/>
                <a:buSzTx/>
                <a:buFontTx/>
                <a:buNone/>
              </a:pPr>
              <a:r>
                <a:rPr lang="en-US" sz="2100" kern="12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Auto ml allows the data scientist to extend his productivity without adding more members to the data science team.</a:t>
              </a:r>
              <a:endParaRPr lang="en-US" sz="2100" kern="120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59468" y="4041915"/>
            <a:ext cx="4295420" cy="1391330"/>
            <a:chOff x="405842" y="2343708"/>
            <a:chExt cx="3662575" cy="1196071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437322" y="2464905"/>
              <a:ext cx="3631095" cy="107487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/>
            <p:cNvSpPr txBox="1"/>
            <p:nvPr/>
          </p:nvSpPr>
          <p:spPr>
            <a:xfrm>
              <a:off x="405842" y="2343708"/>
              <a:ext cx="3631094" cy="11645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0005" tIns="26670" rIns="40005" bIns="2667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1"/>
                  </a:solidFill>
                  <a:latin typeface="Arial Narrow" panose="020B0606020202030204" pitchFamily="34" charset="0"/>
                  <a:ea typeface="+mn-ea"/>
                  <a:cs typeface="+mn-cs"/>
                </a:rPr>
                <a:t>Auto ml addresses the skills gap between the demand for data science talent and the availability of this talent</a:t>
              </a:r>
              <a:r>
                <a:rPr lang="en-US" sz="2100" kern="1200" dirty="0"/>
                <a:t>.</a:t>
              </a:r>
              <a:endParaRPr lang="en-IN" sz="2100" kern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3949148" y="1825625"/>
            <a:ext cx="0" cy="310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62400" y="3187073"/>
            <a:ext cx="234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49148" y="4678017"/>
            <a:ext cx="24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122730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Auto ML aims to automate the entire ML workflow</a:t>
            </a:r>
            <a:endParaRPr lang="en-US" sz="40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6" y="706856"/>
            <a:ext cx="11366707" cy="32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3001"/>
            <a:ext cx="10737574" cy="2485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4191"/>
            <a:ext cx="12192000" cy="685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diagram depicting the AutoML proces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2" y="1027906"/>
            <a:ext cx="9501808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83891"/>
            <a:ext cx="10853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AUTOML PROCESS</a:t>
            </a:r>
            <a:endParaRPr lang="en-US" sz="40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ic Data Cleaning With pandas and NumPy – Real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9" y="1144588"/>
            <a:ext cx="4184374" cy="423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Cleaning Using Python Pandas - Complete Beginners'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1027906"/>
            <a:ext cx="60960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780" y="112991"/>
            <a:ext cx="10385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Benefits of Data Cleaning</a:t>
            </a:r>
            <a:endParaRPr lang="en-US" sz="40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" y="0"/>
            <a:ext cx="10551886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8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Types of AutoML</a:t>
            </a:r>
            <a:endParaRPr lang="en-US" sz="48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  <a:p>
            <a:endParaRPr lang="en-US" sz="48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990" y="1567815"/>
            <a:ext cx="11887200" cy="3459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Automated feature engineering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Automated model selection and hyperparameter tuning</a:t>
            </a: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endParaRPr lang="en-US" sz="36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marL="342900" indent="-342900" algn="l" defTabSz="933450">
              <a:lnSpc>
                <a:spcPct val="90000"/>
              </a:lnSpc>
              <a:spcAft>
                <a:spcPct val="3500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Automated neural network architecture selection</a:t>
            </a:r>
            <a:endParaRPr lang="en-US" sz="36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7 Types of Artificial Intelligence That You Should Know in 202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13"/>
          <a:stretch>
            <a:fillRect/>
          </a:stretch>
        </p:blipFill>
        <p:spPr bwMode="auto">
          <a:xfrm>
            <a:off x="-152400" y="0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810" y="-215900"/>
            <a:ext cx="1206119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en-US" sz="40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AUTOMATED ML TOOLS</a:t>
            </a:r>
            <a:r>
              <a:rPr lang="en-US" sz="4800" b="1" i="1" u="sng" dirty="0">
                <a:solidFill>
                  <a:schemeClr val="lt1"/>
                </a:solidFill>
                <a:latin typeface="Franklin Gothic Medium" panose="020B0603020102020204" pitchFamily="34" charset="0"/>
              </a:rPr>
              <a:t> </a:t>
            </a:r>
            <a:endParaRPr lang="en-US" sz="4800" b="1" i="1" u="sng" dirty="0">
              <a:solidFill>
                <a:schemeClr val="lt1"/>
              </a:solidFill>
              <a:latin typeface="Franklin Gothic Medium" panose="020B0603020102020204" pitchFamily="34" charset="0"/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59" y="2862338"/>
            <a:ext cx="1379280" cy="1543901"/>
          </a:xfrm>
          <a:prstGeom prst="rect">
            <a:avLst/>
          </a:prstGeom>
          <a:noFill/>
          <a:scene3d>
            <a:camera prst="orthographicFront"/>
            <a:lightRig rig="flat" dir="t">
              <a:rot lat="0" lon="0" rev="0"/>
            </a:lightRig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40" y="1099661"/>
            <a:ext cx="2002621" cy="41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32" y="981662"/>
            <a:ext cx="2002621" cy="1790805"/>
          </a:xfrm>
          <a:prstGeom prst="rect">
            <a:avLst/>
          </a:prstGeom>
          <a:noFill/>
          <a:scene3d>
            <a:camera prst="orthographicFront"/>
            <a:lightRig rig="balanced" dir="t">
              <a:rot lat="0" lon="0" rev="0"/>
            </a:lightRig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012" y="982283"/>
            <a:ext cx="2417202" cy="7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80" y="1443990"/>
            <a:ext cx="1973580" cy="17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/>
          <a:srcRect l="8480" t="20211" r="8999" b="14924"/>
          <a:stretch>
            <a:fillRect/>
          </a:stretch>
        </p:blipFill>
        <p:spPr>
          <a:xfrm>
            <a:off x="8077835" y="3170555"/>
            <a:ext cx="2044700" cy="522605"/>
          </a:xfrm>
          <a:prstGeom prst="rect">
            <a:avLst/>
          </a:prstGeom>
        </p:spPr>
      </p:pic>
      <p:pic>
        <p:nvPicPr>
          <p:cNvPr id="1038" name="Picture 14" descr="List of AutoML Tools&#10;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3" t="25953" r="12128" b="50952"/>
          <a:stretch>
            <a:fillRect/>
          </a:stretch>
        </p:blipFill>
        <p:spPr bwMode="auto">
          <a:xfrm>
            <a:off x="8401050" y="4258310"/>
            <a:ext cx="1429385" cy="6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2 MACHINE LEARNING TOOLS FOR SKILL DEVELOPMENT FOR ML ENTHUSIASTS – Skill  Mon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3" t="38654" r="33812" b="51315"/>
          <a:stretch>
            <a:fillRect/>
          </a:stretch>
        </p:blipFill>
        <p:spPr bwMode="auto">
          <a:xfrm>
            <a:off x="6804259" y="5080268"/>
            <a:ext cx="1568741" cy="68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12 MACHINE LEARNING TOOLS FOR SKILL DEVELOPMENT FOR ML ENTHUSIASTS – Skill  Mon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5" t="15376" r="43476" b="78786"/>
          <a:stretch>
            <a:fillRect/>
          </a:stretch>
        </p:blipFill>
        <p:spPr bwMode="auto">
          <a:xfrm>
            <a:off x="4117714" y="5419688"/>
            <a:ext cx="1837189" cy="32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517" y="4272764"/>
            <a:ext cx="2441721" cy="14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4568825" y="2685415"/>
            <a:ext cx="2692400" cy="1434465"/>
          </a:xfrm>
          <a:prstGeom prst="roundRect">
            <a:avLst/>
          </a:prstGeom>
          <a:effectLst>
            <a:glow rad="228600">
              <a:schemeClr val="bg2">
                <a:alpha val="40000"/>
              </a:schemeClr>
            </a:glow>
          </a:effectLst>
          <a:scene3d>
            <a:camera prst="obliqueTopLeft"/>
            <a:lightRig rig="flat" dir="t">
              <a:rot lat="0" lon="0" rev="0"/>
            </a:lightRig>
          </a:scene3d>
          <a:sp3d prstMaterial="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800"/>
              <a:t>Tools</a:t>
            </a:r>
            <a:endParaRPr lang="en-US"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Presentation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Bahnschrift SemiCondensed</vt:lpstr>
      <vt:lpstr>Franklin Gothic Medium</vt:lpstr>
      <vt:lpstr>Arial Narrow</vt:lpstr>
      <vt:lpstr>Wingdings</vt:lpstr>
      <vt:lpstr>Comic Sans MS</vt:lpstr>
      <vt:lpstr>Calibri Light</vt:lpstr>
      <vt:lpstr>Calibri</vt:lpstr>
      <vt:lpstr>Microsoft YaHei</vt:lpstr>
      <vt:lpstr>Arial Unicode MS</vt:lpstr>
      <vt:lpstr>Office Theme</vt:lpstr>
      <vt:lpstr>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11123_SHAH MALAY</dc:creator>
  <cp:lastModifiedBy>Malay</cp:lastModifiedBy>
  <cp:revision>50</cp:revision>
  <dcterms:created xsi:type="dcterms:W3CDTF">2023-03-09T15:00:00Z</dcterms:created>
  <dcterms:modified xsi:type="dcterms:W3CDTF">2023-03-26T13:23:13Z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129847AC89114F4B9321CF27228FACDA</vt:lpwstr>
  </property>
  <property fmtid="{D5CDD505-2E9C-101B-9397-08002B2CF9AE}" pid="3" name="KSOProductBuildVer">
    <vt:lpwstr>1033-11.2.0.11516</vt:lpwstr>
  </property>
</Properties>
</file>