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JP8T4evU6XGgISWn8c4+OkT+i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78DD90-DBB1-4FAD-9897-0444E3400B7D}">
  <a:tblStyle styleId="{0178DD90-DBB1-4FAD-9897-0444E3400B7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EB"/>
          </a:solidFill>
        </a:fill>
      </a:tcStyle>
    </a:wholeTbl>
    <a:band1H>
      <a:tcTxStyle/>
      <a:tcStyle>
        <a:tcBdr/>
        <a:fill>
          <a:solidFill>
            <a:srgbClr val="CBDD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D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936336-B3E4-46B1-AEB2-BCFAF40D59C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F36138-D771-4749-8CBD-BDAA74F654B8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b693744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b693744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2109354" y="-405101"/>
            <a:ext cx="4851400" cy="831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378691" y="1325563"/>
            <a:ext cx="8312727" cy="4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78691" y="1325563"/>
            <a:ext cx="8312727" cy="4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en-US" b="1">
                <a:solidFill>
                  <a:srgbClr val="002060"/>
                </a:solidFill>
              </a:rPr>
              <a:t>CG1112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Week </a:t>
            </a:r>
            <a:r>
              <a:rPr lang="en-US" b="1">
                <a:solidFill>
                  <a:srgbClr val="C00000"/>
                </a:solidFill>
              </a:rPr>
              <a:t>5</a:t>
            </a:r>
            <a:r>
              <a:rPr lang="en-US" b="1"/>
              <a:t> – Studio </a:t>
            </a:r>
            <a:r>
              <a:rPr lang="en-US" b="1">
                <a:solidFill>
                  <a:srgbClr val="C00000"/>
                </a:solidFill>
              </a:rPr>
              <a:t>1</a:t>
            </a:r>
            <a:endParaRPr b="1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Timer (tick tock tick tock)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6937449b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ERRATA</a:t>
            </a:r>
            <a:endParaRPr/>
          </a:p>
        </p:txBody>
      </p:sp>
      <p:sp>
        <p:nvSpPr>
          <p:cNvPr id="143" name="Google Shape;143;gbb6937449b_0_0"/>
          <p:cNvSpPr txBox="1">
            <a:spLocks noGrp="1"/>
          </p:cNvSpPr>
          <p:nvPr>
            <p:ph type="body" idx="1"/>
          </p:nvPr>
        </p:nvSpPr>
        <p:spPr>
          <a:xfrm>
            <a:off x="378691" y="1325563"/>
            <a:ext cx="8312700" cy="485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Page 4 Question 5 Step 3: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“Locate the following segment of code in the </a:t>
            </a:r>
            <a:r>
              <a:rPr lang="en-US" strike="sngStrike">
                <a:solidFill>
                  <a:srgbClr val="FF0000"/>
                </a:solidFill>
              </a:rPr>
              <a:t>w6s2p1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w5s1p1</a:t>
            </a:r>
            <a:r>
              <a:rPr lang="en-US"/>
              <a:t>  sketch”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Page 5 Activity 2: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“</a:t>
            </a:r>
            <a:r>
              <a:rPr lang="en-US" strike="sngStrike">
                <a:solidFill>
                  <a:srgbClr val="FF0000"/>
                </a:solidFill>
              </a:rPr>
              <a:t>Create a new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accent1"/>
                </a:solidFill>
              </a:rPr>
              <a:t>Load the</a:t>
            </a:r>
            <a:r>
              <a:rPr lang="en-US"/>
              <a:t> Arduino sketch called w5s1p2”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9760-B1FE-FC4C-9AF2-B5F05597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take 5 minutes to register for your project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8B426-28FA-E64D-B7F5-67A25AACF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691" y="1325563"/>
            <a:ext cx="8312727" cy="1515173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LumiNUS</a:t>
            </a:r>
            <a:r>
              <a:rPr lang="en-US" dirty="0"/>
              <a:t>.</a:t>
            </a:r>
          </a:p>
          <a:p>
            <a:r>
              <a:rPr lang="en-US" dirty="0"/>
              <a:t>Click “Class and Groups” on the left bar, then “Class Groups” on the top bar. Click “B01” or “B02”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34568-285A-4D41-9D05-6EAEF110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40736"/>
            <a:ext cx="6522720" cy="391251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DB8AF80-30CB-E84A-B066-ACDCF1A7066C}"/>
              </a:ext>
            </a:extLst>
          </p:cNvPr>
          <p:cNvSpPr/>
          <p:nvPr/>
        </p:nvSpPr>
        <p:spPr>
          <a:xfrm>
            <a:off x="816864" y="5047488"/>
            <a:ext cx="1170432" cy="426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9BD69B-1E39-7144-BFB6-AAA6B8DA5562}"/>
              </a:ext>
            </a:extLst>
          </p:cNvPr>
          <p:cNvSpPr/>
          <p:nvPr/>
        </p:nvSpPr>
        <p:spPr>
          <a:xfrm>
            <a:off x="3505200" y="3419856"/>
            <a:ext cx="1170432" cy="426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5886-F94A-3143-8249-F49B6226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take 5 minutes to register for your project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717EC-5538-AA41-88D2-C063D5374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your respective project group according to the map on the next page and sign up. </a:t>
            </a:r>
          </a:p>
          <a:p>
            <a:pPr lvl="1"/>
            <a:r>
              <a:rPr lang="en-US" dirty="0"/>
              <a:t>If you are in Section 1 on the A side, your group is 1 B0x-1A (where x is your studio number. E.g. B03-1A)</a:t>
            </a:r>
          </a:p>
          <a:p>
            <a:pPr lvl="1"/>
            <a:r>
              <a:rPr lang="en-US" dirty="0"/>
              <a:t>You may swap sides within a section. E.g. 1A-&gt;1B or 1B-&gt;1A</a:t>
            </a:r>
          </a:p>
          <a:p>
            <a:pPr lvl="1"/>
            <a:r>
              <a:rPr lang="en-US" dirty="0"/>
              <a:t>Maximum of 5 persons in a group. Do not sign up for the wrong group.</a:t>
            </a:r>
          </a:p>
          <a:p>
            <a:pPr lvl="1"/>
            <a:r>
              <a:rPr lang="en-US" dirty="0"/>
              <a:t>You are not allowed to join a group in a different section. E.g. if you are in Section 2, you cannot join group 3A.</a:t>
            </a:r>
          </a:p>
        </p:txBody>
      </p:sp>
    </p:spTree>
    <p:extLst>
      <p:ext uri="{BB962C8B-B14F-4D97-AF65-F5344CB8AC3E}">
        <p14:creationId xmlns:p14="http://schemas.microsoft.com/office/powerpoint/2010/main" val="105149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D0C5BF-C1C4-294C-BA25-5562451A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0"/>
            <a:ext cx="8105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6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Oh, </a:t>
            </a:r>
            <a:r>
              <a:rPr lang="en-US" b="1">
                <a:solidFill>
                  <a:srgbClr val="C00000"/>
                </a:solidFill>
              </a:rPr>
              <a:t>OC0A</a:t>
            </a:r>
            <a:r>
              <a:rPr lang="en-US"/>
              <a:t> is </a:t>
            </a:r>
            <a:r>
              <a:rPr lang="en-US">
                <a:solidFill>
                  <a:srgbClr val="006600"/>
                </a:solidFill>
              </a:rPr>
              <a:t>PD6</a:t>
            </a:r>
            <a:r>
              <a:rPr lang="en-US"/>
              <a:t>, which is </a:t>
            </a:r>
            <a:r>
              <a:rPr lang="en-US" b="1">
                <a:solidFill>
                  <a:srgbClr val="002060"/>
                </a:solidFill>
              </a:rPr>
              <a:t>Pin 6</a:t>
            </a:r>
            <a:r>
              <a:rPr lang="en-US"/>
              <a:t>??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65" y="1030596"/>
            <a:ext cx="6668388" cy="393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1859" y="3816453"/>
            <a:ext cx="5210175" cy="268605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OC0A</a:t>
            </a:r>
            <a:r>
              <a:rPr lang="en-US"/>
              <a:t> interaction with </a:t>
            </a:r>
            <a:r>
              <a:rPr lang="en-US" b="1">
                <a:solidFill>
                  <a:srgbClr val="002060"/>
                </a:solidFill>
              </a:rPr>
              <a:t>PD6</a:t>
            </a:r>
            <a:endParaRPr b="1">
              <a:solidFill>
                <a:srgbClr val="002060"/>
              </a:solidFill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541" y="4755170"/>
            <a:ext cx="7534275" cy="1104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3"/>
          <p:cNvGraphicFramePr/>
          <p:nvPr/>
        </p:nvGraphicFramePr>
        <p:xfrm>
          <a:off x="560437" y="1325563"/>
          <a:ext cx="6052350" cy="914420"/>
        </p:xfrm>
        <a:graphic>
          <a:graphicData uri="http://schemas.openxmlformats.org/drawingml/2006/table">
            <a:tbl>
              <a:tblPr firstRow="1" bandRow="1">
                <a:noFill/>
                <a:tableStyleId>{0178DD90-DBB1-4FAD-9897-0444E3400B7D}</a:tableStyleId>
              </a:tblPr>
              <a:tblGrid>
                <a:gridCol w="11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C00000"/>
                          </a:solidFill>
                        </a:rPr>
                        <a:t>PORTD</a:t>
                      </a:r>
                      <a:endParaRPr sz="2400" b="1" i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D6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541" y="2651126"/>
            <a:ext cx="47053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42" y="1696832"/>
            <a:ext cx="577215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/>
          <p:nvPr/>
        </p:nvSpPr>
        <p:spPr>
          <a:xfrm>
            <a:off x="1799613" y="996093"/>
            <a:ext cx="4375354" cy="58271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2D3E5"/>
              </a:gs>
              <a:gs pos="50000">
                <a:srgbClr val="94CCDF"/>
              </a:gs>
              <a:gs pos="100000">
                <a:srgbClr val="80C6DE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🡺 Duration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 </a:t>
            </a:r>
            <a:r>
              <a:rPr lang="en-US" sz="4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imer on </a:t>
            </a:r>
            <a:r>
              <a:rPr lang="en-US" sz="4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ompare (</a:t>
            </a:r>
            <a:r>
              <a:rPr lang="en-US" sz="4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CTC</a:t>
            </a: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714" y="2950390"/>
            <a:ext cx="7233491" cy="31169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4"/>
          <p:cNvCxnSpPr/>
          <p:nvPr/>
        </p:nvCxnSpPr>
        <p:spPr>
          <a:xfrm flipH="1">
            <a:off x="6174967" y="1932882"/>
            <a:ext cx="727587" cy="106603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4"/>
          <p:cNvSpPr/>
          <p:nvPr/>
        </p:nvSpPr>
        <p:spPr>
          <a:xfrm>
            <a:off x="6744929" y="2387240"/>
            <a:ext cx="2015613" cy="719754"/>
          </a:xfrm>
          <a:prstGeom prst="snip1Rect">
            <a:avLst>
              <a:gd name="adj" fmla="val 16667"/>
            </a:avLst>
          </a:prstGeom>
          <a:gradFill>
            <a:gsLst>
              <a:gs pos="0">
                <a:srgbClr val="F9CA9D"/>
              </a:gs>
              <a:gs pos="50000">
                <a:srgbClr val="F7C18F"/>
              </a:gs>
              <a:gs pos="100000">
                <a:srgbClr val="FBBA7A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Prescaler</a:t>
            </a:r>
            <a:endParaRPr sz="28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93" y="111381"/>
            <a:ext cx="5193123" cy="1717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62" y="1871561"/>
            <a:ext cx="5193123" cy="676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5"/>
          <p:cNvGraphicFramePr/>
          <p:nvPr/>
        </p:nvGraphicFramePr>
        <p:xfrm>
          <a:off x="135965" y="3069541"/>
          <a:ext cx="7010475" cy="401320"/>
        </p:xfrm>
        <a:graphic>
          <a:graphicData uri="http://schemas.openxmlformats.org/drawingml/2006/table">
            <a:tbl>
              <a:tblPr>
                <a:noFill/>
                <a:tableStyleId>{6E936336-B3E4-46B1-AEB2-BCFAF40D59CD}</a:tableStyleId>
              </a:tblPr>
              <a:tblGrid>
                <a:gridCol w="8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TCCR</a:t>
                      </a:r>
                      <a:r>
                        <a:rPr lang="en-US" sz="1400" b="1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CmA1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CmA0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CmB1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CmB0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7F7F7F"/>
                          </a:solidFill>
                        </a:rPr>
                        <a:t> 3</a:t>
                      </a:r>
                      <a:endParaRPr sz="18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7F7F7F"/>
                          </a:solidFill>
                        </a:rPr>
                        <a:t> 2</a:t>
                      </a:r>
                      <a:endParaRPr sz="18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WGM1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WGM0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118;p5"/>
          <p:cNvGraphicFramePr/>
          <p:nvPr/>
        </p:nvGraphicFramePr>
        <p:xfrm>
          <a:off x="135965" y="3524584"/>
          <a:ext cx="7010475" cy="401320"/>
        </p:xfrm>
        <a:graphic>
          <a:graphicData uri="http://schemas.openxmlformats.org/drawingml/2006/table">
            <a:tbl>
              <a:tblPr>
                <a:noFill/>
                <a:tableStyleId>{6E936336-B3E4-46B1-AEB2-BCFAF40D59CD}</a:tableStyleId>
              </a:tblPr>
              <a:tblGrid>
                <a:gridCol w="85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TCCR</a:t>
                      </a:r>
                      <a:r>
                        <a:rPr lang="en-US" sz="1400" b="1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7F7F7F"/>
                          </a:solidFill>
                        </a:rPr>
                        <a:t> 7</a:t>
                      </a:r>
                      <a:endParaRPr sz="18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7F7F7F"/>
                          </a:solidFill>
                        </a:rPr>
                        <a:t> 6</a:t>
                      </a:r>
                      <a:endParaRPr sz="18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7F7F7F"/>
                          </a:solidFill>
                        </a:rPr>
                        <a:t> 5</a:t>
                      </a:r>
                      <a:endParaRPr sz="18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7F7F7F"/>
                          </a:solidFill>
                        </a:rPr>
                        <a:t> 4</a:t>
                      </a:r>
                      <a:endParaRPr sz="18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WGM2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CSn2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CSn1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CSn0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Google Shape;119;p5"/>
          <p:cNvSpPr/>
          <p:nvPr/>
        </p:nvSpPr>
        <p:spPr>
          <a:xfrm>
            <a:off x="7347382" y="3079373"/>
            <a:ext cx="1649133" cy="401320"/>
          </a:xfrm>
          <a:prstGeom prst="rect">
            <a:avLst/>
          </a:prstGeom>
          <a:gradFill>
            <a:gsLst>
              <a:gs pos="0">
                <a:srgbClr val="C1DDA6"/>
              </a:gs>
              <a:gs pos="50000">
                <a:srgbClr val="B7D798"/>
              </a:gs>
              <a:gs pos="100000">
                <a:srgbClr val="ADD585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OCR</a:t>
            </a:r>
            <a:r>
              <a:rPr lang="en-US" sz="20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nx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  <a:endParaRPr sz="20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7347382" y="3534416"/>
            <a:ext cx="1649133" cy="401320"/>
          </a:xfrm>
          <a:prstGeom prst="rect">
            <a:avLst/>
          </a:prstGeom>
          <a:gradFill>
            <a:gsLst>
              <a:gs pos="0">
                <a:srgbClr val="F9CA9D"/>
              </a:gs>
              <a:gs pos="50000">
                <a:srgbClr val="F7C18F"/>
              </a:gs>
              <a:gs pos="100000">
                <a:srgbClr val="FBBA7A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TCNT</a:t>
            </a:r>
            <a:r>
              <a:rPr lang="en-US" sz="20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bit)</a:t>
            </a:r>
            <a:endParaRPr sz="20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" name="Google Shape;121;p5"/>
          <p:cNvGraphicFramePr/>
          <p:nvPr/>
        </p:nvGraphicFramePr>
        <p:xfrm>
          <a:off x="204785" y="6027012"/>
          <a:ext cx="6449250" cy="670580"/>
        </p:xfrm>
        <a:graphic>
          <a:graphicData uri="http://schemas.openxmlformats.org/drawingml/2006/table">
            <a:tbl>
              <a:tblPr firstRow="1" bandRow="1">
                <a:noFill/>
                <a:tableStyleId>{74F36138-D771-4749-8CBD-BDAA74F654B8}</a:tableStyleId>
              </a:tblPr>
              <a:tblGrid>
                <a:gridCol w="10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u="none" strike="noStrike" cap="none"/>
                        <a:t>WGM13</a:t>
                      </a:r>
                      <a:endParaRPr sz="1600" i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WGM12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WGM11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WGM10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Mode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TOP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57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1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CTC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OCR1A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Google Shape;122;p5"/>
          <p:cNvGraphicFramePr/>
          <p:nvPr/>
        </p:nvGraphicFramePr>
        <p:xfrm>
          <a:off x="204785" y="5051582"/>
          <a:ext cx="7010450" cy="401320"/>
        </p:xfrm>
        <a:graphic>
          <a:graphicData uri="http://schemas.openxmlformats.org/drawingml/2006/table">
            <a:tbl>
              <a:tblPr>
                <a:noFill/>
                <a:tableStyleId>{6E936336-B3E4-46B1-AEB2-BCFAF40D59CD}</a:tableStyleId>
              </a:tblPr>
              <a:tblGrid>
                <a:gridCol w="8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TCCR</a:t>
                      </a:r>
                      <a:r>
                        <a:rPr lang="en-US" sz="1400" b="1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CmA1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CmA0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CmB1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CmB0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7F7F7F"/>
                          </a:solidFill>
                        </a:rPr>
                        <a:t> 3</a:t>
                      </a:r>
                      <a:endParaRPr sz="18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7F7F7F"/>
                          </a:solidFill>
                        </a:rPr>
                        <a:t> 2</a:t>
                      </a:r>
                      <a:endParaRPr sz="18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WGM11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WGM10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oogle Shape;123;p5"/>
          <p:cNvGraphicFramePr/>
          <p:nvPr/>
        </p:nvGraphicFramePr>
        <p:xfrm>
          <a:off x="204785" y="5506625"/>
          <a:ext cx="7010450" cy="401320"/>
        </p:xfrm>
        <a:graphic>
          <a:graphicData uri="http://schemas.openxmlformats.org/drawingml/2006/table">
            <a:tbl>
              <a:tblPr>
                <a:noFill/>
                <a:tableStyleId>{6E936336-B3E4-46B1-AEB2-BCFAF40D59CD}</a:tableStyleId>
              </a:tblPr>
              <a:tblGrid>
                <a:gridCol w="85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TCCR</a:t>
                      </a:r>
                      <a:r>
                        <a:rPr lang="en-US" sz="1400" b="1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7F7F7F"/>
                          </a:solidFill>
                        </a:rPr>
                        <a:t> 7</a:t>
                      </a:r>
                      <a:endParaRPr sz="18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7F7F7F"/>
                          </a:solidFill>
                        </a:rPr>
                        <a:t> 6</a:t>
                      </a:r>
                      <a:endParaRPr sz="18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7F7F7F"/>
                          </a:solidFill>
                        </a:rPr>
                        <a:t> 5</a:t>
                      </a:r>
                      <a:endParaRPr sz="18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WGM13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WGM12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CS12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CS11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CS10</a:t>
                      </a:r>
                      <a:endParaRPr sz="18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Google Shape;124;p5"/>
          <p:cNvSpPr/>
          <p:nvPr/>
        </p:nvSpPr>
        <p:spPr>
          <a:xfrm>
            <a:off x="7295534" y="5051582"/>
            <a:ext cx="1769805" cy="401320"/>
          </a:xfrm>
          <a:prstGeom prst="rect">
            <a:avLst/>
          </a:prstGeom>
          <a:gradFill>
            <a:gsLst>
              <a:gs pos="0">
                <a:srgbClr val="C1DDA6"/>
              </a:gs>
              <a:gs pos="50000">
                <a:srgbClr val="B7D798"/>
              </a:gs>
              <a:gs pos="100000">
                <a:srgbClr val="ADD585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OCR</a:t>
            </a:r>
            <a:r>
              <a:rPr lang="en-US" sz="20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1A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sng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bit)</a:t>
            </a:r>
            <a:endParaRPr sz="20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7295534" y="5506625"/>
            <a:ext cx="1769805" cy="401320"/>
          </a:xfrm>
          <a:prstGeom prst="rect">
            <a:avLst/>
          </a:prstGeom>
          <a:gradFill>
            <a:gsLst>
              <a:gs pos="0">
                <a:srgbClr val="F9CA9D"/>
              </a:gs>
              <a:gs pos="50000">
                <a:srgbClr val="F7C18F"/>
              </a:gs>
              <a:gs pos="100000">
                <a:srgbClr val="FBBA7A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TCNT</a:t>
            </a:r>
            <a:r>
              <a:rPr lang="en-US" sz="20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sng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bit)</a:t>
            </a:r>
            <a:endParaRPr sz="20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0" y="4326384"/>
            <a:ext cx="9144000" cy="9833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</p:cxnSp>
      <p:graphicFrame>
        <p:nvGraphicFramePr>
          <p:cNvPr id="127" name="Google Shape;127;p5"/>
          <p:cNvGraphicFramePr/>
          <p:nvPr/>
        </p:nvGraphicFramePr>
        <p:xfrm>
          <a:off x="5470574" y="173381"/>
          <a:ext cx="3525950" cy="2347030"/>
        </p:xfrm>
        <a:graphic>
          <a:graphicData uri="http://schemas.openxmlformats.org/drawingml/2006/table">
            <a:tbl>
              <a:tblPr firstRow="1" bandRow="1">
                <a:noFill/>
                <a:tableStyleId>{74F36138-D771-4749-8CBD-BDAA74F654B8}</a:tableStyleId>
              </a:tblPr>
              <a:tblGrid>
                <a:gridCol w="68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u="none" strike="noStrike" cap="none"/>
                        <a:t>CSn2</a:t>
                      </a:r>
                      <a:endParaRPr sz="1600" i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CSn1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CSn0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570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Description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57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Stop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1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clk</a:t>
                      </a:r>
                      <a:r>
                        <a:rPr lang="en-US" sz="1600" b="1" u="none" strike="noStrike" cap="none" baseline="-25000"/>
                        <a:t>IO</a:t>
                      </a:r>
                      <a:r>
                        <a:rPr lang="en-US" sz="1600" b="1" u="none" strike="noStrike" cap="none"/>
                        <a:t> / </a:t>
                      </a:r>
                      <a:r>
                        <a:rPr lang="en-US" sz="1600" b="1" u="none" strike="noStrike" cap="none">
                          <a:solidFill>
                            <a:srgbClr val="C00000"/>
                          </a:solidFill>
                        </a:rPr>
                        <a:t>1</a:t>
                      </a:r>
                      <a:endParaRPr sz="1600" b="1" u="none" strike="noStrike" cap="none" baseline="-2500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1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/>
                        <a:t>clk</a:t>
                      </a:r>
                      <a:r>
                        <a:rPr lang="en-US" sz="1600" b="1" u="none" strike="noStrike" cap="none" baseline="-25000"/>
                        <a:t>IO</a:t>
                      </a:r>
                      <a:r>
                        <a:rPr lang="en-US" sz="1600" b="1" u="none" strike="noStrike" cap="none"/>
                        <a:t> / </a:t>
                      </a:r>
                      <a:r>
                        <a:rPr lang="en-US" sz="1600" b="1" u="none" strike="noStrike" cap="none">
                          <a:solidFill>
                            <a:srgbClr val="C00000"/>
                          </a:solidFill>
                        </a:rPr>
                        <a:t>8</a:t>
                      </a:r>
                      <a:endParaRPr sz="1600" b="1" u="none" strike="noStrike" cap="none" baseline="-2500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1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1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/>
                        <a:t>clk</a:t>
                      </a:r>
                      <a:r>
                        <a:rPr lang="en-US" sz="1600" b="1" u="none" strike="noStrike" cap="none" baseline="-25000"/>
                        <a:t>IO</a:t>
                      </a:r>
                      <a:r>
                        <a:rPr lang="en-US" sz="1600" b="1" u="none" strike="noStrike" cap="none"/>
                        <a:t> / </a:t>
                      </a:r>
                      <a:r>
                        <a:rPr lang="en-US" sz="1600" b="1" u="none" strike="noStrike" cap="none">
                          <a:solidFill>
                            <a:srgbClr val="C00000"/>
                          </a:solidFill>
                        </a:rPr>
                        <a:t>64</a:t>
                      </a:r>
                      <a:endParaRPr sz="1600" b="1" u="none" strike="noStrike" cap="none" baseline="-2500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1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/>
                        <a:t>clk</a:t>
                      </a:r>
                      <a:r>
                        <a:rPr lang="en-US" sz="1600" b="1" u="none" strike="noStrike" cap="none" baseline="-25000"/>
                        <a:t>IO</a:t>
                      </a:r>
                      <a:r>
                        <a:rPr lang="en-US" sz="1600" b="1" u="none" strike="noStrike" cap="none"/>
                        <a:t> / </a:t>
                      </a:r>
                      <a:r>
                        <a:rPr lang="en-US" sz="1600" b="1" u="none" strike="noStrike" cap="none">
                          <a:solidFill>
                            <a:srgbClr val="C00000"/>
                          </a:solidFill>
                        </a:rPr>
                        <a:t>256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1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1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/>
                        <a:t>clk</a:t>
                      </a:r>
                      <a:r>
                        <a:rPr lang="en-US" sz="1600" b="1" u="none" strike="noStrike" cap="none" baseline="-25000"/>
                        <a:t>IO</a:t>
                      </a:r>
                      <a:r>
                        <a:rPr lang="en-US" sz="1600" b="1" u="none" strike="noStrike" cap="none"/>
                        <a:t> / </a:t>
                      </a:r>
                      <a:r>
                        <a:rPr lang="en-US" sz="1600" b="1" u="none" strike="noStrike" cap="none">
                          <a:solidFill>
                            <a:srgbClr val="C00000"/>
                          </a:solidFill>
                        </a:rPr>
                        <a:t>1024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8" name="Google Shape;128;p5"/>
          <p:cNvSpPr/>
          <p:nvPr/>
        </p:nvSpPr>
        <p:spPr>
          <a:xfrm>
            <a:off x="135965" y="2599983"/>
            <a:ext cx="1531048" cy="401320"/>
          </a:xfrm>
          <a:prstGeom prst="rect">
            <a:avLst/>
          </a:prstGeom>
          <a:solidFill>
            <a:srgbClr val="C7E4F6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TC0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TC2</a:t>
            </a:r>
            <a:endParaRPr sz="2000" b="1" i="1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45793" y="4585623"/>
            <a:ext cx="1163549" cy="401320"/>
          </a:xfrm>
          <a:prstGeom prst="rect">
            <a:avLst/>
          </a:prstGeom>
          <a:solidFill>
            <a:srgbClr val="C7E4F6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TC1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p5"/>
          <p:cNvGraphicFramePr/>
          <p:nvPr/>
        </p:nvGraphicFramePr>
        <p:xfrm>
          <a:off x="0" y="4141895"/>
          <a:ext cx="7146350" cy="370840"/>
        </p:xfrm>
        <a:graphic>
          <a:graphicData uri="http://schemas.openxmlformats.org/drawingml/2006/table">
            <a:tbl>
              <a:tblPr>
                <a:noFill/>
                <a:tableStyleId>{6E936336-B3E4-46B1-AEB2-BCFAF40D59CD}</a:tableStyleId>
              </a:tblPr>
              <a:tblGrid>
                <a:gridCol w="99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TIMSK</a:t>
                      </a:r>
                      <a:r>
                        <a:rPr lang="en-US" sz="1600" b="1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600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 u="none" strike="noStrike" cap="none">
                          <a:solidFill>
                            <a:srgbClr val="7F7F7F"/>
                          </a:solidFill>
                        </a:rPr>
                        <a:t> 7</a:t>
                      </a:r>
                      <a:endParaRPr sz="16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 u="none" strike="noStrike" cap="none">
                          <a:solidFill>
                            <a:srgbClr val="7F7F7F"/>
                          </a:solidFill>
                        </a:rPr>
                        <a:t>6</a:t>
                      </a:r>
                      <a:endParaRPr sz="16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 u="none" strike="noStrike" cap="none">
                          <a:solidFill>
                            <a:srgbClr val="7F7F7F"/>
                          </a:solidFill>
                        </a:rPr>
                        <a:t>5</a:t>
                      </a:r>
                      <a:endParaRPr sz="16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 u="none" strike="noStrike" cap="none">
                          <a:solidFill>
                            <a:srgbClr val="7F7F7F"/>
                          </a:solidFill>
                        </a:rPr>
                        <a:t>4</a:t>
                      </a:r>
                      <a:endParaRPr sz="16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 u="none" strike="noStrike" cap="none">
                          <a:solidFill>
                            <a:srgbClr val="7F7F7F"/>
                          </a:solidFill>
                        </a:rPr>
                        <a:t>3</a:t>
                      </a:r>
                      <a:endParaRPr sz="16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2:</a:t>
                      </a: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OCIEB</a:t>
                      </a:r>
                      <a:endParaRPr sz="16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1:</a:t>
                      </a: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OCIEA</a:t>
                      </a:r>
                      <a:endParaRPr sz="1600" u="none" strike="noStrike" cap="none"/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r>
                        <a:rPr lang="en-US" sz="1600" i="1" u="none" strike="noStrike" cap="none">
                          <a:solidFill>
                            <a:srgbClr val="7F7F7F"/>
                          </a:solidFill>
                        </a:rPr>
                        <a:t>0</a:t>
                      </a:r>
                      <a:endParaRPr sz="160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" name="Google Shape;131;p5"/>
          <p:cNvSpPr/>
          <p:nvPr/>
        </p:nvSpPr>
        <p:spPr>
          <a:xfrm>
            <a:off x="7567262" y="4043516"/>
            <a:ext cx="1226347" cy="827243"/>
          </a:xfrm>
          <a:prstGeom prst="snip1Rect">
            <a:avLst>
              <a:gd name="adj" fmla="val 16667"/>
            </a:avLst>
          </a:prstGeom>
          <a:solidFill>
            <a:srgbClr val="F8D6C7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cli()</a:t>
            </a:r>
            <a:br>
              <a:rPr lang="en-US" sz="24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sei()</a:t>
            </a:r>
            <a:endParaRPr sz="2400" b="1" i="0" u="none" strike="noStrike" cap="non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-1" y="0"/>
            <a:ext cx="9035845" cy="95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Recommended Steps for SetupTimer()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22555" y="1069925"/>
            <a:ext cx="7390732" cy="5161936"/>
          </a:xfrm>
          <a:prstGeom prst="snip1Rect">
            <a:avLst>
              <a:gd name="adj" fmla="val 6206"/>
            </a:avLst>
          </a:prstGeom>
          <a:solidFill>
            <a:srgbClr val="FFFFCC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cli(); 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//Disable all interrupt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TCCR</a:t>
            </a:r>
            <a:r>
              <a:rPr lang="en-US" sz="2400" b="1" i="1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......;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TCCR</a:t>
            </a:r>
            <a:r>
              <a:rPr lang="en-US" sz="2400" b="1" i="1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-US" sz="2400" b="1" i="0" u="sng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//Clear CS bits initialized by Arduino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TIMSK</a:t>
            </a:r>
            <a:r>
              <a:rPr lang="en-US" sz="2400" b="1" i="1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......;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//If Timer Interrupt is used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TCNT</a:t>
            </a:r>
            <a:r>
              <a:rPr lang="en-US" sz="2400" b="1" i="1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i="0" u="sng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OCR</a:t>
            </a:r>
            <a:r>
              <a:rPr lang="en-US" sz="2400" b="1" i="1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......;</a:t>
            </a:r>
            <a:endParaRPr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sei();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//Enable all interrupt</a:t>
            </a:r>
            <a:endParaRPr sz="2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446</Words>
  <Application>Microsoft Macintosh PowerPoint</Application>
  <PresentationFormat>On-screen Show (4:3)</PresentationFormat>
  <Paragraphs>135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CG1112</vt:lpstr>
      <vt:lpstr>Please take 5 minutes to register for your project group</vt:lpstr>
      <vt:lpstr>Please take 5 minutes to register for your project group</vt:lpstr>
      <vt:lpstr>PowerPoint Presentation</vt:lpstr>
      <vt:lpstr>Oh, OC0A is PD6, which is Pin 6??</vt:lpstr>
      <vt:lpstr>OC0A interaction with PD6</vt:lpstr>
      <vt:lpstr>PowerPoint Presentation</vt:lpstr>
      <vt:lpstr>PowerPoint Presentation</vt:lpstr>
      <vt:lpstr>Recommended Steps for SetupTimer()</vt:lpstr>
      <vt:lpstr>ERRATA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CG1112</dc:title>
  <dc:creator>Soo Yuen Jien</dc:creator>
  <cp:lastModifiedBy>Colin Tan</cp:lastModifiedBy>
  <cp:revision>5</cp:revision>
  <dcterms:created xsi:type="dcterms:W3CDTF">2019-02-11T02:22:13Z</dcterms:created>
  <dcterms:modified xsi:type="dcterms:W3CDTF">2021-02-07T08:02:25Z</dcterms:modified>
</cp:coreProperties>
</file>