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8" r:id="rId3"/>
    <p:sldId id="256" r:id="rId5"/>
    <p:sldId id="259" r:id="rId6"/>
  </p:sldIdLst>
  <p:sldSz cx="6858000" cy="9906000" type="A4"/>
  <p:notesSz cx="9144000" cy="6858000"/>
  <p:defaultTextStyle>
    <a:defPPr>
      <a:defRPr lang="en-US"/>
    </a:defPPr>
    <a:lvl1pPr marL="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481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8985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3795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797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2278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6955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91765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7594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3AE"/>
    <a:srgbClr val="C3FDF9"/>
    <a:srgbClr val="05998D"/>
    <a:srgbClr val="96FCF5"/>
    <a:srgbClr val="047068"/>
    <a:srgbClr val="023834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4" autoAdjust="0"/>
    <p:restoredTop sz="94660"/>
  </p:normalViewPr>
  <p:slideViewPr>
    <p:cSldViewPr snapToGrid="0">
      <p:cViewPr>
        <p:scale>
          <a:sx n="60" d="100"/>
          <a:sy n="60" d="100"/>
        </p:scale>
        <p:origin x="-2486" y="-34"/>
      </p:cViewPr>
      <p:guideLst>
        <p:guide orient="horz" pos="313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49302-43AA-44A0-B98A-03E42CE69C9B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52FB7-C798-42F3-A257-2D0677C5936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51EE9-4B8D-4715-B716-7DDA68EB1E21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0" y="514350"/>
            <a:ext cx="1778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EADD-45AE-4514-B498-23C5BBC19BE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481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8985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3795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797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2278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6955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91765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7594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83000" y="514350"/>
            <a:ext cx="1778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FEADD-45AE-4514-B498-23C5BBC19BE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4810" indent="0" algn="ctr">
              <a:buNone/>
              <a:defRPr sz="1700"/>
            </a:lvl2pPr>
            <a:lvl3pPr marL="768985" indent="0" algn="ctr">
              <a:buNone/>
              <a:defRPr sz="1500"/>
            </a:lvl3pPr>
            <a:lvl4pPr marL="1153795" indent="0" algn="ctr">
              <a:buNone/>
              <a:defRPr sz="1300"/>
            </a:lvl4pPr>
            <a:lvl5pPr marL="1537970" indent="0" algn="ctr">
              <a:buNone/>
              <a:defRPr sz="1300"/>
            </a:lvl5pPr>
            <a:lvl6pPr marL="1922780" indent="0" algn="ctr">
              <a:buNone/>
              <a:defRPr sz="1300"/>
            </a:lvl6pPr>
            <a:lvl7pPr marL="2306955" indent="0" algn="ctr">
              <a:buNone/>
              <a:defRPr sz="1300"/>
            </a:lvl7pPr>
            <a:lvl8pPr marL="2691765" indent="0" algn="ctr">
              <a:buNone/>
              <a:defRPr sz="1300"/>
            </a:lvl8pPr>
            <a:lvl9pPr marL="307594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98A1-0C72-457B-B9E2-5D1205DA6D6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34B-1D46-4809-8AFC-5A315A44C15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EED-86B9-45C7-9674-D3E1057ADFA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E6EA-CA49-48E5-A390-1DD0205E14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2"/>
            <a:ext cx="5915025" cy="4120620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6"/>
            <a:ext cx="5915025" cy="216693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48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8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37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79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227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69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917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759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948-25D0-42F6-ABF3-0AD8BAB136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89C-EC09-464B-9EA8-0330CA473B2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3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6"/>
            <a:ext cx="2901255" cy="11900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4810" indent="0">
              <a:buNone/>
              <a:defRPr sz="1700" b="1"/>
            </a:lvl2pPr>
            <a:lvl3pPr marL="768985" indent="0">
              <a:buNone/>
              <a:defRPr sz="1500" b="1"/>
            </a:lvl3pPr>
            <a:lvl4pPr marL="1153795" indent="0">
              <a:buNone/>
              <a:defRPr sz="1300" b="1"/>
            </a:lvl4pPr>
            <a:lvl5pPr marL="1537970" indent="0">
              <a:buNone/>
              <a:defRPr sz="1300" b="1"/>
            </a:lvl5pPr>
            <a:lvl6pPr marL="1922780" indent="0">
              <a:buNone/>
              <a:defRPr sz="1300" b="1"/>
            </a:lvl6pPr>
            <a:lvl7pPr marL="2306955" indent="0">
              <a:buNone/>
              <a:defRPr sz="1300" b="1"/>
            </a:lvl7pPr>
            <a:lvl8pPr marL="2691765" indent="0">
              <a:buNone/>
              <a:defRPr sz="1300" b="1"/>
            </a:lvl8pPr>
            <a:lvl9pPr marL="307594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6"/>
            <a:ext cx="2915543" cy="11900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4810" indent="0">
              <a:buNone/>
              <a:defRPr sz="1700" b="1"/>
            </a:lvl2pPr>
            <a:lvl3pPr marL="768985" indent="0">
              <a:buNone/>
              <a:defRPr sz="1500" b="1"/>
            </a:lvl3pPr>
            <a:lvl4pPr marL="1153795" indent="0">
              <a:buNone/>
              <a:defRPr sz="1300" b="1"/>
            </a:lvl4pPr>
            <a:lvl5pPr marL="1537970" indent="0">
              <a:buNone/>
              <a:defRPr sz="1300" b="1"/>
            </a:lvl5pPr>
            <a:lvl6pPr marL="1922780" indent="0">
              <a:buNone/>
              <a:defRPr sz="1300" b="1"/>
            </a:lvl6pPr>
            <a:lvl7pPr marL="2306955" indent="0">
              <a:buNone/>
              <a:defRPr sz="1300" b="1"/>
            </a:lvl7pPr>
            <a:lvl8pPr marL="2691765" indent="0">
              <a:buNone/>
              <a:defRPr sz="1300" b="1"/>
            </a:lvl8pPr>
            <a:lvl9pPr marL="307594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1AE-4198-40A4-8A0E-0E9CBCD4441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C3F7-4D95-4D6B-B75F-E357D759A3D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3E07-FC07-40D1-8EA6-C60D69A1C54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1"/>
            <a:ext cx="3471863" cy="703968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1300"/>
            </a:lvl1pPr>
            <a:lvl2pPr marL="384810" indent="0">
              <a:buNone/>
              <a:defRPr sz="1200"/>
            </a:lvl2pPr>
            <a:lvl3pPr marL="768985" indent="0">
              <a:buNone/>
              <a:defRPr sz="1000"/>
            </a:lvl3pPr>
            <a:lvl4pPr marL="1153795" indent="0">
              <a:buNone/>
              <a:defRPr sz="800"/>
            </a:lvl4pPr>
            <a:lvl5pPr marL="1537970" indent="0">
              <a:buNone/>
              <a:defRPr sz="800"/>
            </a:lvl5pPr>
            <a:lvl6pPr marL="1922780" indent="0">
              <a:buNone/>
              <a:defRPr sz="800"/>
            </a:lvl6pPr>
            <a:lvl7pPr marL="2306955" indent="0">
              <a:buNone/>
              <a:defRPr sz="800"/>
            </a:lvl7pPr>
            <a:lvl8pPr marL="2691765" indent="0">
              <a:buNone/>
              <a:defRPr sz="800"/>
            </a:lvl8pPr>
            <a:lvl9pPr marL="307594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A260-BE3B-4FEB-A0A4-D244D15BDB7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4" y="1426281"/>
            <a:ext cx="3471863" cy="7039680"/>
          </a:xfrm>
        </p:spPr>
        <p:txBody>
          <a:bodyPr/>
          <a:lstStyle>
            <a:lvl1pPr marL="0" indent="0">
              <a:buNone/>
              <a:defRPr sz="2700"/>
            </a:lvl1pPr>
            <a:lvl2pPr marL="384810" indent="0">
              <a:buNone/>
              <a:defRPr sz="2400"/>
            </a:lvl2pPr>
            <a:lvl3pPr marL="768985" indent="0">
              <a:buNone/>
              <a:defRPr sz="2000"/>
            </a:lvl3pPr>
            <a:lvl4pPr marL="1153795" indent="0">
              <a:buNone/>
              <a:defRPr sz="1700"/>
            </a:lvl4pPr>
            <a:lvl5pPr marL="1537970" indent="0">
              <a:buNone/>
              <a:defRPr sz="1700"/>
            </a:lvl5pPr>
            <a:lvl6pPr marL="1922780" indent="0">
              <a:buNone/>
              <a:defRPr sz="1700"/>
            </a:lvl6pPr>
            <a:lvl7pPr marL="2306955" indent="0">
              <a:buNone/>
              <a:defRPr sz="1700"/>
            </a:lvl7pPr>
            <a:lvl8pPr marL="2691765" indent="0">
              <a:buNone/>
              <a:defRPr sz="1700"/>
            </a:lvl8pPr>
            <a:lvl9pPr marL="3075940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1300"/>
            </a:lvl1pPr>
            <a:lvl2pPr marL="384810" indent="0">
              <a:buNone/>
              <a:defRPr sz="1200"/>
            </a:lvl2pPr>
            <a:lvl3pPr marL="768985" indent="0">
              <a:buNone/>
              <a:defRPr sz="1000"/>
            </a:lvl3pPr>
            <a:lvl4pPr marL="1153795" indent="0">
              <a:buNone/>
              <a:defRPr sz="800"/>
            </a:lvl4pPr>
            <a:lvl5pPr marL="1537970" indent="0">
              <a:buNone/>
              <a:defRPr sz="800"/>
            </a:lvl5pPr>
            <a:lvl6pPr marL="1922780" indent="0">
              <a:buNone/>
              <a:defRPr sz="800"/>
            </a:lvl6pPr>
            <a:lvl7pPr marL="2306955" indent="0">
              <a:buNone/>
              <a:defRPr sz="800"/>
            </a:lvl7pPr>
            <a:lvl8pPr marL="2691765" indent="0">
              <a:buNone/>
              <a:defRPr sz="800"/>
            </a:lvl8pPr>
            <a:lvl9pPr marL="307594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FEA7-A87F-4B06-AD6F-0199B31E6CE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3"/>
            <a:ext cx="5915025" cy="1914702"/>
          </a:xfrm>
          <a:prstGeom prst="rect">
            <a:avLst/>
          </a:prstGeom>
        </p:spPr>
        <p:txBody>
          <a:bodyPr vert="horz" lIns="76901" tIns="38451" rIns="76901" bIns="3845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76901" tIns="38451" rIns="76901" bIns="38451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76901" tIns="38451" rIns="76901" bIns="3845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D147-7C69-4E35-AA56-F6F25AE234C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7"/>
            <a:ext cx="2314575" cy="527403"/>
          </a:xfrm>
          <a:prstGeom prst="rect">
            <a:avLst/>
          </a:prstGeom>
        </p:spPr>
        <p:txBody>
          <a:bodyPr vert="horz" lIns="76901" tIns="38451" rIns="76901" bIns="3845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76901" tIns="38451" rIns="76901" bIns="3845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B5E6F-2313-42EE-97D8-81E98DB9CE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768985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405" indent="-192405" algn="l" defTabSz="768985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580" indent="-192405" algn="l" defTabSz="76898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1390" indent="-192405" algn="l" defTabSz="76898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5565" indent="-192405" algn="l" defTabSz="76898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30375" indent="-192405" algn="l" defTabSz="76898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indent="-192405" algn="l" defTabSz="76898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360" indent="-192405" algn="l" defTabSz="76898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83535" indent="-192405" algn="l" defTabSz="76898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8345" indent="-192405" algn="l" defTabSz="76898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481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8985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3795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797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278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6955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91765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594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linkedin.com/in/komalreet-kaur-a2727588/" TargetMode="External"/><Relationship Id="rId1" Type="http://schemas.openxmlformats.org/officeDocument/2006/relationships/hyperlink" Target="mailto:komalreetkau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292212" cy="9906000"/>
          </a:xfrm>
          <a:solidFill>
            <a:srgbClr val="05998D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166866" cy="568325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hnschrift SemiLight SemiCondensed" panose="020B0502040204020203" pitchFamily="34" charset="0"/>
                <a:cs typeface="Angsana New" panose="020B0502040204020203" pitchFamily="18" charset="-34"/>
              </a:rPr>
              <a:t>KOMALREET KAUR</a:t>
            </a:r>
            <a:br>
              <a:rPr lang="en-US" sz="1800" dirty="0">
                <a:solidFill>
                  <a:schemeClr val="bg1"/>
                </a:solidFill>
                <a:latin typeface="Bahnschrift SemiLight SemiCondensed" panose="020B0502040204020203" pitchFamily="34" charset="0"/>
                <a:cs typeface="Angsana New" panose="020B0502040204020203" pitchFamily="18" charset="-34"/>
              </a:rPr>
            </a:br>
            <a:r>
              <a:rPr lang="en-US" sz="1400" dirty="0">
                <a:solidFill>
                  <a:schemeClr val="bg1"/>
                </a:solidFill>
                <a:latin typeface="Bahnschrift SemiLight SemiCondensed" panose="020B0502040204020203" pitchFamily="34" charset="0"/>
                <a:cs typeface="Angsana New" panose="020B0502040204020203" pitchFamily="18" charset="-34"/>
              </a:rPr>
              <a:t>Technical Writer</a:t>
            </a:r>
            <a:endParaRPr lang="en-IN" altLang="en-US" sz="1400" dirty="0">
              <a:solidFill>
                <a:schemeClr val="bg1"/>
              </a:solidFill>
              <a:latin typeface="Bahnschrift SemiLight SemiCondensed" panose="020B0502040204020203" pitchFamily="34" charset="0"/>
              <a:cs typeface="Angsana New" panose="020B0502040204020203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5" y="2587177"/>
            <a:ext cx="2292210" cy="385430"/>
          </a:xfrm>
          <a:prstGeom prst="rect">
            <a:avLst/>
          </a:prstGeom>
          <a:solidFill>
            <a:srgbClr val="047068"/>
          </a:solidFill>
        </p:spPr>
        <p:txBody>
          <a:bodyPr wrap="square" lIns="76901" tIns="38451" rIns="76901" bIns="38451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Skills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" y="667520"/>
            <a:ext cx="2272145" cy="1691640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</a:rPr>
              <a:t>Address: </a:t>
            </a:r>
            <a:r>
              <a:rPr lang="en-US" sz="1000" dirty="0">
                <a:solidFill>
                  <a:schemeClr val="bg1"/>
                </a:solidFill>
              </a:rPr>
              <a:t>Pune, 4110</a:t>
            </a:r>
            <a:r>
              <a:rPr lang="en-IN" altLang="en-US" sz="1000" dirty="0">
                <a:solidFill>
                  <a:schemeClr val="bg1"/>
                </a:solidFill>
              </a:rPr>
              <a:t>27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Email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dirty="0">
                <a:solidFill>
                  <a:schemeClr val="bg1"/>
                </a:solidFill>
                <a:hlinkClick r:id="rId1">
                  <a:extLst>
                    <a:ext uri="{DAF060AB-1E55-43B9-8AAB-6FB025537F2F}">
                      <wpsdc:hlinkClr xmlns:wpsdc="http://www.wps.cn/officeDocument/2017/drawingmlCustomData" val="DAE3F3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komalreetkaur@gmail.com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Phone No</a:t>
            </a:r>
            <a:r>
              <a:rPr lang="en-US" sz="1000" dirty="0">
                <a:solidFill>
                  <a:schemeClr val="bg1"/>
                </a:solidFill>
              </a:rPr>
              <a:t>: +91- </a:t>
            </a:r>
            <a:r>
              <a:rPr lang="en-US" sz="1000" dirty="0" smtClean="0">
                <a:solidFill>
                  <a:schemeClr val="bg1"/>
                </a:solidFill>
              </a:rPr>
              <a:t>9923854358</a:t>
            </a:r>
            <a:endParaRPr lang="en-US" sz="1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chemeClr val="bg1"/>
                </a:solidFill>
              </a:rPr>
              <a:t>LinkedIn</a:t>
            </a:r>
            <a:r>
              <a:rPr lang="en-US" sz="1000" dirty="0" smtClean="0">
                <a:solidFill>
                  <a:schemeClr val="bg1"/>
                </a:solidFill>
              </a:rPr>
              <a:t>: </a:t>
            </a:r>
            <a:r>
              <a:rPr lang="en-US" sz="1000" dirty="0">
                <a:solidFill>
                  <a:schemeClr val="bg1"/>
                </a:solidFill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DEEBF7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https://www.linkedin.com/in/komalreet-kaur-a2727588/</a:t>
            </a:r>
            <a:endParaRPr lang="en-US" sz="1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90" y="2972435"/>
            <a:ext cx="2254250" cy="4338955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000" dirty="0">
                <a:solidFill>
                  <a:schemeClr val="bg1"/>
                </a:solidFill>
              </a:rPr>
              <a:t>MadCap Flare </a:t>
            </a:r>
            <a:br>
              <a:rPr lang="en-IN" altLang="en-US" sz="1000" dirty="0">
                <a:solidFill>
                  <a:schemeClr val="bg1"/>
                </a:solidFill>
              </a:rPr>
            </a:br>
            <a:r>
              <a:rPr lang="en-IN" altLang="en-US" sz="1000" dirty="0">
                <a:solidFill>
                  <a:schemeClr val="bg1"/>
                </a:solidFill>
              </a:rPr>
              <a:t>2020 r2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000" dirty="0" err="1">
                <a:solidFill>
                  <a:schemeClr val="bg1"/>
                </a:solidFill>
              </a:rPr>
              <a:t>API Reference</a:t>
            </a:r>
            <a:endParaRPr lang="en-IN" altLang="en-US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000" dirty="0">
                <a:solidFill>
                  <a:schemeClr val="bg1"/>
                </a:solidFill>
              </a:rPr>
              <a:t>Draw.io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chemeClr val="bg1"/>
                </a:solidFill>
                <a:sym typeface="+mn-ea"/>
              </a:rPr>
              <a:t>SnagIT</a:t>
            </a:r>
            <a:r>
              <a:rPr lang="en-US" sz="1000" dirty="0">
                <a:solidFill>
                  <a:schemeClr val="bg1"/>
                </a:solidFill>
                <a:sym typeface="+mn-ea"/>
              </a:rPr>
              <a:t> 12.4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000" dirty="0">
                <a:solidFill>
                  <a:schemeClr val="bg1"/>
                </a:solidFill>
              </a:rPr>
              <a:t>JSON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000" dirty="0">
                <a:solidFill>
                  <a:schemeClr val="bg1"/>
                </a:solidFill>
              </a:rPr>
              <a:t>Open API/</a:t>
            </a:r>
            <a:br>
              <a:rPr lang="en-IN" altLang="en-US" sz="1000" dirty="0">
                <a:solidFill>
                  <a:schemeClr val="bg1"/>
                </a:solidFill>
              </a:rPr>
            </a:br>
            <a:r>
              <a:rPr lang="en-IN" altLang="en-US" sz="1000" dirty="0">
                <a:solidFill>
                  <a:schemeClr val="bg1"/>
                </a:solidFill>
              </a:rPr>
              <a:t>Swagger</a:t>
            </a:r>
            <a:br>
              <a:rPr lang="en-IN" altLang="en-US" sz="1000" dirty="0">
                <a:solidFill>
                  <a:schemeClr val="bg1"/>
                </a:solidFill>
              </a:rPr>
            </a:br>
            <a:r>
              <a:rPr lang="en-IN" altLang="en-US" sz="1000" dirty="0">
                <a:solidFill>
                  <a:schemeClr val="bg1"/>
                </a:solidFill>
              </a:rPr>
              <a:t>DITA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000" dirty="0">
                <a:solidFill>
                  <a:schemeClr val="bg1"/>
                </a:solidFill>
              </a:rPr>
              <a:t>HTML/CSS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000" dirty="0">
                <a:solidFill>
                  <a:schemeClr val="bg1"/>
                </a:solidFill>
              </a:rPr>
              <a:t>Markdown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IN" sz="1000" dirty="0">
                <a:solidFill>
                  <a:schemeClr val="bg1"/>
                </a:solidFill>
              </a:rPr>
              <a:t>Git and </a:t>
            </a:r>
            <a:br>
              <a:rPr lang="en-IN" sz="1000" dirty="0">
                <a:solidFill>
                  <a:schemeClr val="bg1"/>
                </a:solidFill>
              </a:rPr>
            </a:br>
            <a:r>
              <a:rPr lang="en-IN" sz="1000" dirty="0">
                <a:solidFill>
                  <a:schemeClr val="bg1"/>
                </a:solidFill>
              </a:rPr>
              <a:t>GitHub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IN" sz="1000" dirty="0">
                <a:solidFill>
                  <a:schemeClr val="bg1"/>
                </a:solidFill>
              </a:rPr>
              <a:t>JIRA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IN" sz="1000" dirty="0">
                <a:solidFill>
                  <a:schemeClr val="bg1"/>
                </a:solidFill>
              </a:rPr>
              <a:t>Confluence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IN" sz="1000" dirty="0">
                <a:solidFill>
                  <a:schemeClr val="bg1"/>
                </a:solidFill>
              </a:rPr>
              <a:t>SharePoint </a:t>
            </a:r>
            <a:br>
              <a:rPr lang="en-IN" sz="1000" dirty="0">
                <a:solidFill>
                  <a:schemeClr val="bg1"/>
                </a:solidFill>
              </a:rPr>
            </a:br>
            <a:r>
              <a:rPr lang="en-IN" sz="1000" dirty="0">
                <a:solidFill>
                  <a:schemeClr val="bg1"/>
                </a:solidFill>
              </a:rPr>
              <a:t>Wiki pages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IN" sz="1000" dirty="0">
                <a:solidFill>
                  <a:schemeClr val="bg1"/>
                </a:solidFill>
              </a:rPr>
              <a:t>Acrolinx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IN" sz="1000" dirty="0">
                <a:solidFill>
                  <a:schemeClr val="bg1"/>
                </a:solidFill>
              </a:rPr>
              <a:t>PowerBI	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5350" y="3171300"/>
            <a:ext cx="1359474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5350" y="3173730"/>
            <a:ext cx="1261110" cy="116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>
                <a:solidFill>
                  <a:schemeClr val="bg2">
                    <a:lumMod val="75000"/>
                  </a:schemeClr>
                </a:solidFill>
              </a:rPr>
              <a:t>87%</a:t>
            </a:r>
            <a:endParaRPr lang="en-IN" altLang="en-US" sz="9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5350" y="3545155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5350" y="3547035"/>
            <a:ext cx="1224000" cy="11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85%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8240" y="69850"/>
            <a:ext cx="4549760" cy="4377055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1700" b="1" dirty="0" smtClean="0">
                <a:solidFill>
                  <a:srgbClr val="047068"/>
                </a:solidFill>
              </a:rPr>
              <a:t>Experience Overview           </a:t>
            </a:r>
            <a:endParaRPr lang="en-US" dirty="0"/>
          </a:p>
          <a:p>
            <a:pPr marL="146685" indent="-146685" algn="l">
              <a:buFont typeface="Arial" panose="020B0604020202020204" pitchFamily="34" charset="0"/>
              <a:buChar char="•"/>
            </a:pPr>
            <a:r>
              <a:rPr lang="en-US" sz="1000" dirty="0"/>
              <a:t>Total experience of </a:t>
            </a:r>
            <a:r>
              <a:rPr lang="en-IN" altLang="en-US" sz="1000" b="1" dirty="0"/>
              <a:t>7</a:t>
            </a:r>
            <a:r>
              <a:rPr lang="en-US" sz="1000" b="1" dirty="0" smtClean="0"/>
              <a:t>.5 years </a:t>
            </a:r>
            <a:r>
              <a:rPr lang="en-US" sz="1000" dirty="0" smtClean="0"/>
              <a:t>as a Technical </a:t>
            </a:r>
            <a:r>
              <a:rPr lang="en-US" sz="1000" dirty="0"/>
              <a:t>Writer</a:t>
            </a:r>
            <a:r>
              <a:rPr lang="en-IN" altLang="en-US" sz="1000" dirty="0"/>
              <a:t> and an Instructional Designer</a:t>
            </a:r>
            <a:endParaRPr lang="en-US" sz="1000" dirty="0"/>
          </a:p>
          <a:p>
            <a:pPr marL="146685" indent="-14668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Developed end-to-end documentation portal in MadCap Flare and Drupal Content Management System</a:t>
            </a:r>
            <a:endParaRPr lang="en-IN" alt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Documented REST API specification </a:t>
            </a:r>
            <a:r>
              <a:rPr lang="en-IN" altLang="en-US" sz="1000" dirty="0"/>
              <a:t>in JSON using Swagger Editor</a:t>
            </a:r>
            <a:endParaRPr lang="en-IN" alt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Documented Standard Operating Procedures (SOPs) for business processes that included complex reporting requirements using tools like Tableau and PowerBI</a:t>
            </a:r>
            <a:endParaRPr lang="en-IN" alt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Participated and earned recognition in the company-wide Hackathon</a:t>
            </a:r>
            <a:endParaRPr lang="en-IN" alt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Designed and Documented tripane online help in Madcap Flare</a:t>
            </a:r>
            <a:endParaRPr 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US" sz="1000" dirty="0"/>
              <a:t>Experienced in creating and managing content </a:t>
            </a:r>
            <a:r>
              <a:rPr lang="en-IN" altLang="en-US" sz="1000" dirty="0"/>
              <a:t>in Content Management System (CMS)</a:t>
            </a:r>
            <a:endParaRPr lang="en-IN" alt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Created persona-based learning material for development team to avert production defects</a:t>
            </a:r>
            <a:endParaRPr lang="en-IN" alt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Built chatbot conversation design playbook for developing chatbot script</a:t>
            </a:r>
            <a:endParaRPr 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US" sz="1000" dirty="0"/>
              <a:t>Developed various </a:t>
            </a:r>
            <a:r>
              <a:rPr lang="en-IN" altLang="en-US" sz="1000" dirty="0"/>
              <a:t>j</a:t>
            </a:r>
            <a:r>
              <a:rPr lang="en-US" sz="1000" dirty="0"/>
              <a:t>ust-in-</a:t>
            </a:r>
            <a:r>
              <a:rPr lang="en-IN" altLang="en-US" sz="1000" dirty="0"/>
              <a:t>t</a:t>
            </a:r>
            <a:r>
              <a:rPr lang="en-US" sz="1000" dirty="0"/>
              <a:t>ime learning material for professionals</a:t>
            </a:r>
            <a:endParaRPr 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Presented session on “Human Centered Design Documentation” in the company world-wide forum of Technical Communicators</a:t>
            </a:r>
            <a:endParaRPr 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US" sz="1000" dirty="0" smtClean="0"/>
              <a:t>Developed </a:t>
            </a:r>
            <a:r>
              <a:rPr lang="en-US" sz="1000" dirty="0"/>
              <a:t>various storyboards and software simulation tutorials</a:t>
            </a:r>
            <a:endParaRPr lang="en-US" sz="1000" dirty="0"/>
          </a:p>
          <a:p>
            <a:pPr marL="0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 smtClean="0">
                <a:sym typeface="+mn-ea"/>
              </a:rPr>
              <a:t>M</a:t>
            </a:r>
            <a:r>
              <a:rPr lang="en-US" sz="1000" dirty="0">
                <a:sym typeface="+mn-ea"/>
              </a:rPr>
              <a:t>entor</a:t>
            </a:r>
            <a:r>
              <a:rPr lang="en-IN" altLang="en-US" sz="1000" dirty="0">
                <a:sym typeface="+mn-ea"/>
              </a:rPr>
              <a:t>ed</a:t>
            </a:r>
            <a:r>
              <a:rPr lang="en-US" sz="1000" dirty="0">
                <a:sym typeface="+mn-ea"/>
              </a:rPr>
              <a:t> new members and conduct</a:t>
            </a:r>
            <a:r>
              <a:rPr lang="en-IN" altLang="en-US" sz="1000" dirty="0">
                <a:sym typeface="+mn-ea"/>
              </a:rPr>
              <a:t>ed </a:t>
            </a:r>
            <a:r>
              <a:rPr lang="en-US" sz="1000" dirty="0">
                <a:sym typeface="+mn-ea"/>
              </a:rPr>
              <a:t>knowledge sharing sessions</a:t>
            </a:r>
            <a:endParaRPr lang="en-US" sz="1000" dirty="0" smtClean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/>
              <a:t>Served as internal editorial reviewer for multiple projects</a:t>
            </a:r>
            <a:endParaRPr lang="en-US" sz="1000" dirty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US" sz="1000" dirty="0" smtClean="0"/>
              <a:t>Comprehensive knowledge of MSTP, DDLC, Agile model, ADDIE model, </a:t>
            </a:r>
            <a:r>
              <a:rPr lang="en-IN" altLang="en-US" sz="1000" dirty="0" smtClean="0"/>
              <a:t>Cloud fundamentals, </a:t>
            </a:r>
            <a:r>
              <a:rPr lang="en-US" sz="1000" dirty="0" smtClean="0"/>
              <a:t>Instructional design theories, and authoring tools</a:t>
            </a:r>
            <a:endParaRPr lang="en-US" sz="1000" dirty="0" smtClean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US" sz="1000" dirty="0" smtClean="0"/>
              <a:t>Have working knowledge of HTML, CSS, XML</a:t>
            </a:r>
            <a:r>
              <a:rPr lang="en-IN" altLang="en-US" sz="1000" dirty="0" smtClean="0"/>
              <a:t>, Git, Markdown and JSON</a:t>
            </a:r>
            <a:endParaRPr lang="en-US" sz="1000" dirty="0" smtClean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GB" sz="1000" dirty="0" smtClean="0"/>
              <a:t>Documented </a:t>
            </a:r>
            <a:r>
              <a:rPr lang="en-IN" altLang="en-GB" sz="1000" dirty="0" smtClean="0"/>
              <a:t>internal </a:t>
            </a:r>
            <a:r>
              <a:rPr lang="en-GB" sz="1000" dirty="0" smtClean="0"/>
              <a:t>whitepaper on ‘</a:t>
            </a:r>
            <a:r>
              <a:rPr lang="en-GB" sz="1000" i="1" dirty="0" smtClean="0"/>
              <a:t>UX in Technical Communication’</a:t>
            </a:r>
            <a:r>
              <a:rPr lang="en-IN" altLang="en-GB" sz="1000" i="1" dirty="0" smtClean="0"/>
              <a:t> </a:t>
            </a:r>
            <a:r>
              <a:rPr lang="en-IN" altLang="en-GB" sz="1000" dirty="0" smtClean="0"/>
              <a:t>and </a:t>
            </a:r>
            <a:r>
              <a:rPr lang="en-IN" altLang="en-GB" sz="1000" i="1" dirty="0" smtClean="0"/>
              <a:t>‘Smart Stock Recommender’</a:t>
            </a:r>
            <a:endParaRPr lang="en-GB" sz="1000" i="1" dirty="0" smtClean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US" sz="1000" dirty="0" smtClean="0"/>
              <a:t>Won </a:t>
            </a:r>
            <a:r>
              <a:rPr lang="en-IN" altLang="en-US" sz="1000" dirty="0" smtClean="0"/>
              <a:t>Fiserv 2021 Trailblazer annual award</a:t>
            </a:r>
            <a:endParaRPr lang="en-IN" altLang="en-US" sz="1000" dirty="0" smtClean="0"/>
          </a:p>
          <a:p>
            <a:pPr marL="144145" lvl="1" indent="-144145" algn="l">
              <a:buFont typeface="Arial" panose="020B0604020202020204" pitchFamily="34" charset="0"/>
              <a:buChar char="•"/>
            </a:pPr>
            <a:r>
              <a:rPr lang="en-IN" altLang="en-US" sz="1000" dirty="0" smtClean="0"/>
              <a:t>Won various </a:t>
            </a:r>
            <a:r>
              <a:rPr lang="en-US" sz="1000" dirty="0" smtClean="0"/>
              <a:t>organization-level awards for my professional performance</a:t>
            </a:r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334951" y="4437981"/>
            <a:ext cx="3987532" cy="1984375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solidFill>
                  <a:srgbClr val="047068"/>
                </a:solidFill>
              </a:rPr>
              <a:t>Work </a:t>
            </a:r>
            <a:r>
              <a:rPr lang="en-US" sz="1700" b="1" dirty="0" smtClean="0">
                <a:solidFill>
                  <a:srgbClr val="047068"/>
                </a:solidFill>
              </a:rPr>
              <a:t>Experience</a:t>
            </a:r>
            <a:endParaRPr lang="en-US" sz="1200" b="1" dirty="0">
              <a:solidFill>
                <a:srgbClr val="002060"/>
              </a:solidFill>
            </a:endParaRPr>
          </a:p>
          <a:p>
            <a:pPr marL="240030" indent="-240030">
              <a:spcBef>
                <a:spcPts val="600"/>
              </a:spcBef>
              <a:buFont typeface="+mj-lt"/>
              <a:buAutoNum type="romanUcPeriod"/>
            </a:pPr>
            <a:r>
              <a:rPr lang="en-IN" altLang="en-US" sz="1200" b="1" dirty="0">
                <a:solidFill>
                  <a:srgbClr val="002060"/>
                </a:solidFill>
              </a:rPr>
              <a:t>Fiserv </a:t>
            </a:r>
            <a:r>
              <a:rPr lang="en-US" sz="1200" b="1" dirty="0">
                <a:solidFill>
                  <a:srgbClr val="002060"/>
                </a:solidFill>
              </a:rPr>
              <a:t>(</a:t>
            </a:r>
            <a:r>
              <a:rPr lang="en-IN" altLang="en-US" sz="1200" b="1" dirty="0">
                <a:solidFill>
                  <a:srgbClr val="002060"/>
                </a:solidFill>
              </a:rPr>
              <a:t>Jan 2019</a:t>
            </a:r>
            <a:r>
              <a:rPr lang="en-US" sz="1200" b="1" dirty="0">
                <a:solidFill>
                  <a:srgbClr val="002060"/>
                </a:solidFill>
              </a:rPr>
              <a:t>-</a:t>
            </a:r>
            <a:r>
              <a:rPr lang="en-IN" altLang="en-US" sz="1200" b="1" dirty="0">
                <a:solidFill>
                  <a:srgbClr val="002060"/>
                </a:solidFill>
              </a:rPr>
              <a:t> Present)</a:t>
            </a:r>
            <a:endParaRPr lang="en-US" sz="1200" b="1" dirty="0">
              <a:solidFill>
                <a:srgbClr val="002060"/>
              </a:solidFill>
            </a:endParaRPr>
          </a:p>
          <a:p>
            <a:pPr marL="240030" indent="-240030">
              <a:spcBef>
                <a:spcPts val="600"/>
              </a:spcBef>
              <a:buFont typeface="+mj-lt"/>
              <a:buAutoNum type="romanUcPeriod"/>
            </a:pPr>
            <a:endParaRPr lang="en-US" sz="1200" b="1" dirty="0">
              <a:solidFill>
                <a:srgbClr val="002060"/>
              </a:solidFill>
            </a:endParaRPr>
          </a:p>
          <a:p>
            <a:pPr marL="240030" indent="-240030">
              <a:spcBef>
                <a:spcPts val="600"/>
              </a:spcBef>
              <a:buFont typeface="+mj-lt"/>
              <a:buAutoNum type="romanUcPeriod"/>
            </a:pPr>
            <a:endParaRPr lang="en-US" sz="1200" b="1" dirty="0">
              <a:solidFill>
                <a:srgbClr val="002060"/>
              </a:solidFill>
            </a:endParaRPr>
          </a:p>
          <a:p>
            <a:pPr marL="240030" indent="-240030">
              <a:spcBef>
                <a:spcPts val="600"/>
              </a:spcBef>
              <a:buFont typeface="+mj-lt"/>
              <a:buAutoNum type="romanUcPeriod"/>
            </a:pPr>
            <a:endParaRPr lang="en-US" sz="1200" b="1" dirty="0">
              <a:solidFill>
                <a:srgbClr val="002060"/>
              </a:solidFill>
            </a:endParaRPr>
          </a:p>
          <a:p>
            <a:pPr marL="240030" indent="-240030">
              <a:spcBef>
                <a:spcPts val="600"/>
              </a:spcBef>
              <a:buFont typeface="+mj-lt"/>
              <a:buAutoNum type="romanUcPeriod"/>
            </a:pPr>
            <a:endParaRPr lang="en-US" sz="12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endParaRPr lang="en-US" sz="1700" b="1" dirty="0">
              <a:solidFill>
                <a:srgbClr val="047068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393950" y="5090160"/>
          <a:ext cx="4464685" cy="533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55"/>
                <a:gridCol w="290703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Business </a:t>
                      </a:r>
                      <a:r>
                        <a:rPr lang="en-IN" altLang="en-US" sz="1200" b="1" dirty="0">
                          <a:solidFill>
                            <a:srgbClr val="002060"/>
                          </a:solidFill>
                        </a:rPr>
                        <a:t>Units</a:t>
                      </a:r>
                      <a:endParaRPr lang="en-IN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altLang="en-US" sz="1100" b="0" dirty="0">
                          <a:solidFill>
                            <a:schemeClr val="tx1"/>
                          </a:solidFill>
                        </a:rPr>
                        <a:t>Payments, Investment Services, Payment Processing and Card Industry</a:t>
                      </a:r>
                      <a:endParaRPr lang="en-I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878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Responsibilities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100" dirty="0" smtClean="0"/>
                        <a:t>Documented and developed REST API documentation using Swagger, in-house CMS and Visual Studio Code</a:t>
                      </a:r>
                      <a:endParaRPr lang="en-IN" altLang="en-US" sz="11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100" dirty="0" smtClean="0"/>
                        <a:t>Worked on documenting feature enhancement and maintained internal product documentation in Confluence</a:t>
                      </a:r>
                      <a:endParaRPr lang="en-IN" altLang="en-US" sz="11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Developed </a:t>
                      </a:r>
                      <a:r>
                        <a:rPr lang="en-IN" altLang="en-US" sz="1100" dirty="0"/>
                        <a:t>complex </a:t>
                      </a:r>
                      <a:r>
                        <a:rPr lang="en-IN" altLang="en-US" sz="1100" dirty="0"/>
                        <a:t>SOPs for business processes that required complex reporting frameworks using tools like Tableau and PowerBI</a:t>
                      </a:r>
                      <a:endParaRPr lang="en-US" sz="11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Develop</a:t>
                      </a:r>
                      <a:r>
                        <a:rPr lang="en-IN" altLang="en-US" sz="1100" dirty="0"/>
                        <a:t>ed Static Site documentation portal and online help using Madcap Flare</a:t>
                      </a:r>
                      <a:endParaRPr lang="en-US" sz="11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100" b="0" baseline="0" dirty="0" smtClean="0">
                          <a:solidFill>
                            <a:schemeClr val="tx1"/>
                          </a:solidFill>
                        </a:rPr>
                        <a:t>Designed and documented FAQs and Release Notes in HTML and CSS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100" b="0" dirty="0" smtClean="0">
                          <a:solidFill>
                            <a:schemeClr val="tx1"/>
                          </a:solidFill>
                        </a:rPr>
                        <a:t>Developed persona-based document for development team</a:t>
                      </a:r>
                      <a:endParaRPr lang="en-IN" alt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100" b="0" dirty="0" smtClean="0">
                          <a:solidFill>
                            <a:schemeClr val="tx1"/>
                          </a:solidFill>
                        </a:rPr>
                        <a:t>Analyzed and created end-to-end Collections workflow in Draw.io</a:t>
                      </a:r>
                      <a:endParaRPr lang="en-IN" alt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100" b="0" dirty="0" smtClean="0">
                          <a:solidFill>
                            <a:schemeClr val="tx1"/>
                          </a:solidFill>
                        </a:rPr>
                        <a:t>Developed chatbot conversation POC using Microsoft Power apps</a:t>
                      </a:r>
                      <a:endParaRPr lang="en-IN" alt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100" b="0" dirty="0" smtClean="0">
                          <a:solidFill>
                            <a:schemeClr val="tx1"/>
                          </a:solidFill>
                        </a:rPr>
                        <a:t>Documented XML-based and unstructured User Guide, Integration Guide and Online Help for various products</a:t>
                      </a:r>
                      <a:endParaRPr lang="en-IN" alt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100" b="0" dirty="0" smtClean="0">
                          <a:solidFill>
                            <a:schemeClr val="tx1"/>
                          </a:solidFill>
                        </a:rPr>
                        <a:t>Reviewed cross-projects deliverables for peers</a:t>
                      </a:r>
                      <a:endParaRPr lang="en-IN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895350" y="3787609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95350" y="3794760"/>
            <a:ext cx="1157605" cy="113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80%</a:t>
            </a:r>
            <a:endParaRPr lang="en-IN" altLang="en-US" dirty="0"/>
          </a:p>
        </p:txBody>
      </p:sp>
      <p:sp>
        <p:nvSpPr>
          <p:cNvPr id="55" name="Rectangle 54"/>
          <p:cNvSpPr/>
          <p:nvPr/>
        </p:nvSpPr>
        <p:spPr>
          <a:xfrm>
            <a:off x="895350" y="4009282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95350" y="4015740"/>
            <a:ext cx="1261745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85%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95350" y="4237884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95350" y="4232910"/>
            <a:ext cx="1171575" cy="12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88%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5350" y="4573854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95350" y="4573905"/>
            <a:ext cx="1171575" cy="12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84%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95350" y="5426076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95350" y="5412740"/>
            <a:ext cx="1116330" cy="133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75%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5350" y="4918592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95350" y="4912360"/>
            <a:ext cx="88646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   55%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95350" y="5163122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95350" y="5158105"/>
            <a:ext cx="1129665" cy="12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lstStyle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85%</a:t>
            </a:r>
            <a:endParaRPr lang="en-IN" altLang="en-US" dirty="0"/>
          </a:p>
        </p:txBody>
      </p:sp>
      <p:sp>
        <p:nvSpPr>
          <p:cNvPr id="4" name="Rectangle 78"/>
          <p:cNvSpPr/>
          <p:nvPr/>
        </p:nvSpPr>
        <p:spPr>
          <a:xfrm>
            <a:off x="895350" y="5741671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endParaRPr lang="en-US" dirty="0"/>
          </a:p>
        </p:txBody>
      </p:sp>
      <p:sp>
        <p:nvSpPr>
          <p:cNvPr id="6" name="Rectangle 79"/>
          <p:cNvSpPr/>
          <p:nvPr/>
        </p:nvSpPr>
        <p:spPr>
          <a:xfrm>
            <a:off x="895350" y="5740400"/>
            <a:ext cx="909320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65%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78"/>
          <p:cNvSpPr/>
          <p:nvPr/>
        </p:nvSpPr>
        <p:spPr>
          <a:xfrm>
            <a:off x="895350" y="6014721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endParaRPr lang="en-US" dirty="0"/>
          </a:p>
        </p:txBody>
      </p:sp>
      <p:sp>
        <p:nvSpPr>
          <p:cNvPr id="8" name="Rectangle 79"/>
          <p:cNvSpPr/>
          <p:nvPr/>
        </p:nvSpPr>
        <p:spPr>
          <a:xfrm>
            <a:off x="895350" y="6013450"/>
            <a:ext cx="1132205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70%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Rectangle 78"/>
          <p:cNvSpPr/>
          <p:nvPr/>
        </p:nvSpPr>
        <p:spPr>
          <a:xfrm>
            <a:off x="895350" y="6236971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endParaRPr lang="en-US" dirty="0"/>
          </a:p>
        </p:txBody>
      </p:sp>
      <p:sp>
        <p:nvSpPr>
          <p:cNvPr id="19" name="Rectangle 79"/>
          <p:cNvSpPr/>
          <p:nvPr/>
        </p:nvSpPr>
        <p:spPr>
          <a:xfrm>
            <a:off x="895350" y="6235700"/>
            <a:ext cx="1132205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75%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78"/>
          <p:cNvSpPr/>
          <p:nvPr/>
        </p:nvSpPr>
        <p:spPr>
          <a:xfrm>
            <a:off x="895350" y="6457316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endParaRPr lang="en-US" dirty="0"/>
          </a:p>
        </p:txBody>
      </p:sp>
      <p:sp>
        <p:nvSpPr>
          <p:cNvPr id="21" name="Rectangle 79"/>
          <p:cNvSpPr/>
          <p:nvPr/>
        </p:nvSpPr>
        <p:spPr>
          <a:xfrm>
            <a:off x="895350" y="6456045"/>
            <a:ext cx="1132205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73%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78"/>
          <p:cNvSpPr/>
          <p:nvPr/>
        </p:nvSpPr>
        <p:spPr>
          <a:xfrm>
            <a:off x="895350" y="6842126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endParaRPr lang="en-US" dirty="0"/>
          </a:p>
        </p:txBody>
      </p:sp>
      <p:sp>
        <p:nvSpPr>
          <p:cNvPr id="15" name="Rectangle 79"/>
          <p:cNvSpPr/>
          <p:nvPr/>
        </p:nvSpPr>
        <p:spPr>
          <a:xfrm>
            <a:off x="895350" y="6841490"/>
            <a:ext cx="1224915" cy="12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80%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78"/>
          <p:cNvSpPr/>
          <p:nvPr/>
        </p:nvSpPr>
        <p:spPr>
          <a:xfrm>
            <a:off x="879475" y="7085966"/>
            <a:ext cx="1358775" cy="118800"/>
          </a:xfrm>
          <a:prstGeom prst="rect">
            <a:avLst/>
          </a:prstGeom>
          <a:solidFill>
            <a:srgbClr val="04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endParaRPr lang="en-US" dirty="0"/>
          </a:p>
        </p:txBody>
      </p:sp>
      <p:sp>
        <p:nvSpPr>
          <p:cNvPr id="22" name="Rectangle 79"/>
          <p:cNvSpPr/>
          <p:nvPr/>
        </p:nvSpPr>
        <p:spPr>
          <a:xfrm>
            <a:off x="879475" y="7085330"/>
            <a:ext cx="1052195" cy="12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1" tIns="38451" rIns="76901" bIns="38451" rtlCol="0" anchor="ctr"/>
          <a:p>
            <a:pPr algn="ctr"/>
            <a:r>
              <a:rPr lang="en-IN" altLang="en-US" sz="900" dirty="0">
                <a:solidFill>
                  <a:schemeClr val="bg2">
                    <a:lumMod val="75000"/>
                  </a:schemeClr>
                </a:solidFill>
              </a:rPr>
              <a:t>70%</a:t>
            </a:r>
            <a:endParaRPr lang="en-I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2301879" cy="9906000"/>
          </a:xfrm>
          <a:solidFill>
            <a:srgbClr val="05998D"/>
          </a:solidFill>
        </p:spPr>
        <p:txBody>
          <a:bodyPr/>
          <a:lstStyle/>
          <a:p>
            <a:br>
              <a:rPr lang="en-US" dirty="0" smtClean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292210" cy="385430"/>
          </a:xfrm>
          <a:prstGeom prst="rect">
            <a:avLst/>
          </a:prstGeom>
          <a:solidFill>
            <a:srgbClr val="047068"/>
          </a:solidFill>
        </p:spPr>
        <p:txBody>
          <a:bodyPr wrap="square" lIns="76901" tIns="38451" rIns="76901" bIns="38451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Education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999" y="4694260"/>
            <a:ext cx="2189285" cy="770150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08240" y="23885"/>
            <a:ext cx="1796069" cy="1814830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r>
              <a:rPr lang="en-US" sz="1700" b="1" dirty="0">
                <a:solidFill>
                  <a:srgbClr val="047068"/>
                </a:solidFill>
              </a:rPr>
              <a:t>Work Experience</a:t>
            </a:r>
            <a:br>
              <a:rPr lang="en-US" sz="1700" b="1" dirty="0">
                <a:solidFill>
                  <a:srgbClr val="047068"/>
                </a:solidFill>
              </a:rPr>
            </a:br>
            <a:endParaRPr lang="en-US" sz="1200" b="1" dirty="0">
              <a:solidFill>
                <a:srgbClr val="002060"/>
              </a:solidFill>
            </a:endParaRPr>
          </a:p>
          <a:p>
            <a:pPr marL="285750" indent="-285750">
              <a:buFont typeface="+mj-lt"/>
              <a:buAutoNum type="romanUcPeriod" startAt="2"/>
            </a:pPr>
            <a:endParaRPr lang="en-US" sz="1200" b="1" dirty="0" smtClean="0">
              <a:solidFill>
                <a:srgbClr val="002060"/>
              </a:solidFill>
            </a:endParaRPr>
          </a:p>
          <a:p>
            <a:pPr marL="285750" indent="-285750">
              <a:buFont typeface="+mj-lt"/>
              <a:buAutoNum type="romanUcPeriod" startAt="2"/>
            </a:pPr>
            <a:endParaRPr lang="en-US" sz="1200" b="1" dirty="0" smtClean="0">
              <a:solidFill>
                <a:srgbClr val="002060"/>
              </a:solidFill>
            </a:endParaRPr>
          </a:p>
          <a:p>
            <a:pPr marL="285750" indent="-285750">
              <a:buFont typeface="+mj-lt"/>
              <a:buAutoNum type="romanUcPeriod" startAt="2"/>
            </a:pPr>
            <a:endParaRPr lang="en-US" sz="1200" b="1" dirty="0" smtClean="0">
              <a:solidFill>
                <a:srgbClr val="002060"/>
              </a:solidFill>
            </a:endParaRPr>
          </a:p>
          <a:p>
            <a:pPr indent="0">
              <a:buFont typeface="+mj-lt"/>
              <a:buNone/>
            </a:pPr>
            <a:endParaRPr lang="en-US" sz="1200" b="1" dirty="0" smtClean="0">
              <a:solidFill>
                <a:srgbClr val="002060"/>
              </a:solidFill>
            </a:endParaRPr>
          </a:p>
          <a:p>
            <a:pPr marL="285750" indent="-285750">
              <a:buFont typeface="+mj-lt"/>
              <a:buAutoNum type="romanUcPeriod" startAt="2"/>
            </a:pPr>
            <a:endParaRPr lang="en-US" sz="1200" b="1" dirty="0" smtClean="0">
              <a:solidFill>
                <a:srgbClr val="002060"/>
              </a:solidFill>
            </a:endParaRPr>
          </a:p>
          <a:p>
            <a:pPr marL="285750" indent="-285750">
              <a:buFont typeface="+mj-lt"/>
              <a:buAutoNum type="romanUcPeriod" startAt="2"/>
            </a:pPr>
            <a:r>
              <a:rPr lang="en-US" sz="1200" b="1" dirty="0" smtClean="0">
                <a:solidFill>
                  <a:srgbClr val="002060"/>
                </a:solidFill>
              </a:rPr>
              <a:t>Allscripts (2017-</a:t>
            </a:r>
            <a:r>
              <a:rPr lang="en-IN" altLang="en-US" sz="1200" b="1" dirty="0" smtClean="0">
                <a:solidFill>
                  <a:srgbClr val="002060"/>
                </a:solidFill>
              </a:rPr>
              <a:t>2019</a:t>
            </a:r>
            <a:r>
              <a:rPr lang="en-US" sz="1200" b="1" dirty="0" smtClean="0">
                <a:solidFill>
                  <a:srgbClr val="002060"/>
                </a:solidFill>
              </a:rPr>
              <a:t>)</a:t>
            </a:r>
            <a:endParaRPr lang="en-US" sz="1700" b="1" dirty="0">
              <a:solidFill>
                <a:srgbClr val="047068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412735" y="1941195"/>
          <a:ext cx="4334139" cy="445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00"/>
                <a:gridCol w="2715139"/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Business </a:t>
                      </a:r>
                      <a:r>
                        <a:rPr lang="en-IN" altLang="en-US" sz="1200" b="1" dirty="0">
                          <a:solidFill>
                            <a:srgbClr val="002060"/>
                          </a:solidFill>
                        </a:rPr>
                        <a:t>Unit</a:t>
                      </a:r>
                      <a:endParaRPr lang="en-IN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Healthcare IT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66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Client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altLang="en-US" sz="1100" dirty="0"/>
                        <a:t>Health Institutions</a:t>
                      </a:r>
                      <a:endParaRPr lang="en-IN" altLang="en-US" sz="1100" dirty="0"/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55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Responsibilities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Developed various user-driven simulations to train new joiners in hospital about working of </a:t>
                      </a:r>
                      <a:r>
                        <a:rPr lang="en-US" sz="1100" dirty="0" smtClean="0"/>
                        <a:t>EHR</a:t>
                      </a:r>
                      <a:endParaRPr lang="en-US" sz="11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Developed job</a:t>
                      </a:r>
                      <a:r>
                        <a:rPr lang="en-US" sz="1100" baseline="0" dirty="0" smtClean="0"/>
                        <a:t> aids to help healthcare professionals with working of the software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Developed performance based assessments in Captivate 9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Created additional training materials comprising of presentation slides, learning activities, participant and faculty user guides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Created and developed new curriculum outline and high-level design for yearly updates of the product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training database to align with all training materials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ym typeface="+mn-ea"/>
                        </a:rPr>
                        <a:t>Developed e-Learning materials to train employees on </a:t>
                      </a:r>
                      <a:r>
                        <a:rPr lang="en-US" sz="1100" dirty="0" err="1" smtClean="0">
                          <a:sym typeface="+mn-ea"/>
                        </a:rPr>
                        <a:t>ServiceNow</a:t>
                      </a:r>
                      <a:endParaRPr lang="en-US" sz="1100" dirty="0" smtClean="0"/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1553">
                <a:tc>
                  <a:txBody>
                    <a:bodyPr/>
                    <a:lstStyle/>
                    <a:p>
                      <a:pPr marL="0" marR="0" indent="0" algn="l" defTabSz="768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Tools/Methodologies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</a:rPr>
                        <a:t> Used</a:t>
                      </a:r>
                      <a:endParaRPr lang="en-US" sz="1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68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/>
                        <a:t>Captivate 9</a:t>
                      </a:r>
                      <a:r>
                        <a:rPr lang="en-US" sz="1100" baseline="0" dirty="0" smtClean="0"/>
                        <a:t>, IBM </a:t>
                      </a:r>
                      <a:r>
                        <a:rPr lang="en-US" sz="1100" baseline="0" dirty="0" err="1" smtClean="0"/>
                        <a:t>Kenexa</a:t>
                      </a:r>
                      <a:r>
                        <a:rPr lang="en-US" sz="1100" baseline="0" dirty="0" smtClean="0"/>
                        <a:t> LCMS, Saba LMS, SCORM, ADDIE , Blooms Taxonomy, MSTP, </a:t>
                      </a:r>
                      <a:r>
                        <a:rPr lang="en-US" sz="1100" baseline="0" dirty="0" err="1" smtClean="0"/>
                        <a:t>SnagIT</a:t>
                      </a:r>
                      <a:endParaRPr lang="en-IN" altLang="en-US" sz="1100" baseline="0" dirty="0" smtClean="0"/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486269"/>
            <a:ext cx="2189285" cy="1437640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Lovely Professional University - </a:t>
            </a:r>
            <a:r>
              <a:rPr lang="en-US" sz="1100" dirty="0" err="1" smtClean="0">
                <a:solidFill>
                  <a:schemeClr val="bg1"/>
                </a:solidFill>
              </a:rPr>
              <a:t>B.Tech</a:t>
            </a:r>
            <a:r>
              <a:rPr lang="en-US" sz="1100" dirty="0" smtClean="0">
                <a:solidFill>
                  <a:schemeClr val="bg1"/>
                </a:solidFill>
              </a:rPr>
              <a:t> (C</a:t>
            </a:r>
            <a:r>
              <a:rPr lang="en-IN" altLang="en-US" sz="1100" dirty="0" smtClean="0">
                <a:solidFill>
                  <a:schemeClr val="bg1"/>
                </a:solidFill>
              </a:rPr>
              <a:t>omputer </a:t>
            </a:r>
            <a:r>
              <a:rPr lang="en-US" sz="1100" dirty="0" smtClean="0">
                <a:solidFill>
                  <a:schemeClr val="bg1"/>
                </a:solidFill>
              </a:rPr>
              <a:t>S</a:t>
            </a:r>
            <a:r>
              <a:rPr lang="en-IN" altLang="en-US" sz="1100" dirty="0" smtClean="0">
                <a:solidFill>
                  <a:schemeClr val="bg1"/>
                </a:solidFill>
              </a:rPr>
              <a:t>cience</a:t>
            </a:r>
            <a:r>
              <a:rPr lang="en-US" sz="1100" dirty="0" smtClean="0">
                <a:solidFill>
                  <a:schemeClr val="bg1"/>
                </a:solidFill>
              </a:rPr>
              <a:t>)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Sacred Heart Convent School – XII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Guru Nanak Public School - X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1862052"/>
            <a:ext cx="2292210" cy="383540"/>
          </a:xfrm>
          <a:prstGeom prst="rect">
            <a:avLst/>
          </a:prstGeom>
          <a:solidFill>
            <a:srgbClr val="047068"/>
          </a:solidFill>
        </p:spPr>
        <p:txBody>
          <a:bodyPr wrap="square" lIns="76901" tIns="38451" rIns="76901" bIns="38451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Certifications</a:t>
            </a:r>
            <a:endParaRPr lang="en-I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35" y="2271842"/>
            <a:ext cx="2189285" cy="3977005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100" dirty="0" smtClean="0">
                <a:solidFill>
                  <a:schemeClr val="bg1"/>
                </a:solidFill>
              </a:rPr>
              <a:t>The Art of API Documentation -Udemy</a:t>
            </a:r>
            <a:endParaRPr lang="en-IN" altLang="en-US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100" dirty="0" smtClean="0">
                <a:solidFill>
                  <a:schemeClr val="bg1"/>
                </a:solidFill>
              </a:rPr>
              <a:t>API Writing : REST for Writers - Udemy</a:t>
            </a:r>
            <a:endParaRPr lang="en-IN" altLang="en-US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100" dirty="0" smtClean="0">
                <a:solidFill>
                  <a:schemeClr val="bg1"/>
                </a:solidFill>
              </a:rPr>
              <a:t>Git and GitHub for Writers  - Udemy</a:t>
            </a:r>
            <a:endParaRPr lang="en-IN" altLang="en-US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100" dirty="0" smtClean="0">
                <a:solidFill>
                  <a:schemeClr val="bg1"/>
                </a:solidFill>
              </a:rPr>
              <a:t>The Art of writing in Plain English - LinkedIn Learning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Certified Instructional Designer (High Distinction) </a:t>
            </a:r>
            <a:r>
              <a:rPr lang="en-IN" altLang="en-US" sz="1100" dirty="0" smtClean="0">
                <a:solidFill>
                  <a:schemeClr val="bg1"/>
                </a:solidFill>
              </a:rPr>
              <a:t>- </a:t>
            </a:r>
            <a:r>
              <a:rPr lang="en-US" sz="1100" dirty="0" smtClean="0">
                <a:solidFill>
                  <a:schemeClr val="bg1"/>
                </a:solidFill>
              </a:rPr>
              <a:t>CAMI &amp; Middle Earth HR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Think Like a Leader </a:t>
            </a:r>
            <a:r>
              <a:rPr lang="en-IN" altLang="en-US" sz="1100" dirty="0" smtClean="0">
                <a:solidFill>
                  <a:schemeClr val="bg1"/>
                </a:solidFill>
              </a:rPr>
              <a:t> -  </a:t>
            </a:r>
            <a:r>
              <a:rPr lang="en-US" sz="1100" dirty="0" smtClean="0">
                <a:solidFill>
                  <a:schemeClr val="bg1"/>
                </a:solidFill>
              </a:rPr>
              <a:t>Lynda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Basic Communication Skills - Lynda</a:t>
            </a:r>
            <a:endParaRPr lang="en-US" sz="9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413000" y="643890"/>
          <a:ext cx="4323715" cy="65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2814955"/>
              </a:tblGrid>
              <a:tr h="652780">
                <a:tc>
                  <a:txBody>
                    <a:bodyPr/>
                    <a:p>
                      <a:pPr marL="0" marR="0" indent="0" algn="l" defTabSz="768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Tools/Methodologies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</a:rPr>
                        <a:t> Used</a:t>
                      </a:r>
                      <a:endParaRPr lang="en-US" sz="1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indent="0" algn="l" defTabSz="768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100" b="0" baseline="0" dirty="0">
                          <a:solidFill>
                            <a:schemeClr val="dk1"/>
                          </a:solidFill>
                        </a:rPr>
                        <a:t>Madcap Flare, Swagger, Draw.io, SnagIT, GIT, Postman, SharePoint, JIRA, Confluence, Office 365, Visual Studio Code, HTML, CSS </a:t>
                      </a:r>
                      <a:endParaRPr lang="en-IN" altLang="en-US" sz="1100" b="0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2301879" cy="9906000"/>
          </a:xfrm>
          <a:solidFill>
            <a:srgbClr val="05998D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84" y="6744977"/>
            <a:ext cx="2189285" cy="770150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42860" y="-244"/>
            <a:ext cx="4219560" cy="1445260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endParaRPr lang="en-US" sz="1200" b="1" dirty="0" smtClean="0">
              <a:solidFill>
                <a:srgbClr val="002060"/>
              </a:solidFill>
            </a:endParaRPr>
          </a:p>
          <a:p>
            <a:pPr marL="336550" indent="-336550">
              <a:buFont typeface="+mj-lt"/>
              <a:buAutoNum type="romanUcPeriod" startAt="3"/>
            </a:pPr>
            <a:r>
              <a:rPr lang="en-US" sz="1200" b="1" dirty="0" smtClean="0">
                <a:solidFill>
                  <a:srgbClr val="002060"/>
                </a:solidFill>
              </a:rPr>
              <a:t>Cognizant (2014-2017)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pPr marL="285750" indent="-285750">
              <a:buFont typeface="+mj-lt"/>
              <a:buAutoNum type="romanUcPeriod" startAt="3"/>
            </a:pPr>
            <a:endParaRPr lang="en-US" sz="1200" b="1" dirty="0">
              <a:solidFill>
                <a:srgbClr val="002060"/>
              </a:solidFill>
            </a:endParaRPr>
          </a:p>
          <a:p>
            <a:endParaRPr lang="en-US" sz="1200" b="1" dirty="0">
              <a:solidFill>
                <a:srgbClr val="002060"/>
              </a:solidFill>
            </a:endParaRPr>
          </a:p>
          <a:p>
            <a:pPr marL="240030" indent="-240030">
              <a:buFont typeface="+mj-lt"/>
              <a:buAutoNum type="romanUcPeriod"/>
            </a:pPr>
            <a:endParaRPr lang="en-US" sz="1200" b="1" dirty="0">
              <a:solidFill>
                <a:srgbClr val="002060"/>
              </a:solidFill>
            </a:endParaRPr>
          </a:p>
          <a:p>
            <a:pPr marL="240030" indent="-240030">
              <a:buFont typeface="+mj-lt"/>
              <a:buAutoNum type="romanUcPeriod"/>
            </a:pPr>
            <a:endParaRPr lang="en-US" sz="1200" b="1" dirty="0">
              <a:solidFill>
                <a:srgbClr val="002060"/>
              </a:solidFill>
            </a:endParaRPr>
          </a:p>
          <a:p>
            <a:endParaRPr lang="en-US" sz="1700" b="1" dirty="0">
              <a:solidFill>
                <a:srgbClr val="047068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392352" y="514438"/>
          <a:ext cx="4321175" cy="312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042"/>
                <a:gridCol w="2707005"/>
              </a:tblGrid>
              <a:tr h="3168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Business </a:t>
                      </a:r>
                      <a:r>
                        <a:rPr lang="en-IN" altLang="en-US" sz="1200" b="1" dirty="0">
                          <a:solidFill>
                            <a:srgbClr val="002060"/>
                          </a:solidFill>
                        </a:rPr>
                        <a:t>Unit</a:t>
                      </a:r>
                      <a:endParaRPr lang="en-IN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Retail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68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Responsibilities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Worked primarily on analysing business requirements and application working</a:t>
                      </a:r>
                      <a:endParaRPr lang="en-IN" sz="110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Prepared Train the Trainer’s (TTT) guide followed by knowledge check using PowerPoint 2016</a:t>
                      </a:r>
                      <a:endParaRPr lang="en-IN" sz="110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Prepared online help by using </a:t>
                      </a:r>
                      <a:r>
                        <a:rPr lang="en-IN" sz="1100" dirty="0" err="1" smtClean="0"/>
                        <a:t>RoboHelp</a:t>
                      </a:r>
                      <a:r>
                        <a:rPr lang="en-IN" sz="1100" dirty="0" smtClean="0"/>
                        <a:t> 11.0</a:t>
                      </a:r>
                      <a:endParaRPr lang="en-IN" sz="110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Documented Quick Reference Guide (QRG) for the application</a:t>
                      </a:r>
                      <a:endParaRPr lang="en-IN" sz="110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7312">
                <a:tc>
                  <a:txBody>
                    <a:bodyPr/>
                    <a:lstStyle/>
                    <a:p>
                      <a:pPr marL="0" marR="0" indent="0" algn="l" defTabSz="768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Tools/Methodologies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</a:rPr>
                        <a:t> Used</a:t>
                      </a:r>
                      <a:endParaRPr lang="en-US" sz="12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768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err="1" smtClean="0"/>
                        <a:t>RoboHelp</a:t>
                      </a:r>
                      <a:r>
                        <a:rPr lang="en-US" sz="1100" dirty="0" smtClean="0"/>
                        <a:t> 11.0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dirty="0" smtClean="0"/>
                        <a:t>PowerPoint</a:t>
                      </a:r>
                      <a:r>
                        <a:rPr lang="en-US" sz="1100" baseline="0" dirty="0" smtClean="0"/>
                        <a:t> 2016, Word 2016, DDLC, MSTP</a:t>
                      </a:r>
                      <a:endParaRPr lang="en-US" sz="1100" baseline="0" dirty="0" smtClean="0"/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392277" y="3571331"/>
          <a:ext cx="4381500" cy="410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848"/>
                <a:gridCol w="2857652"/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Business </a:t>
                      </a:r>
                      <a:r>
                        <a:rPr lang="en-IN" altLang="en-US" sz="1200" b="1" dirty="0">
                          <a:solidFill>
                            <a:srgbClr val="002060"/>
                          </a:solidFill>
                        </a:rPr>
                        <a:t>Unit</a:t>
                      </a:r>
                      <a:endParaRPr lang="en-IN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Industrialize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775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Responsibilities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Prepared the project-specific Knowledge Capture decks.</a:t>
                      </a:r>
                      <a:endParaRPr lang="en-IN" sz="11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Prepared workflow flowcharts using Microsoft Visio</a:t>
                      </a:r>
                      <a:endParaRPr lang="en-IN" sz="11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Prepared various Release Notes</a:t>
                      </a:r>
                      <a:endParaRPr lang="en-IN" sz="11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Developed Interactive PDF in Microsoft PowerPoint</a:t>
                      </a:r>
                      <a:endParaRPr lang="en-IN" sz="11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/>
                        <a:t>Documented Quick Reference Guide (QRG) for the application</a:t>
                      </a:r>
                      <a:endParaRPr lang="en-IN" sz="11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Prepared</a:t>
                      </a:r>
                      <a:r>
                        <a:rPr lang="en-US" sz="1100" baseline="0" dirty="0" smtClean="0"/>
                        <a:t> user manual using Adobe </a:t>
                      </a:r>
                      <a:r>
                        <a:rPr lang="en-US" sz="1100" baseline="0" dirty="0" err="1" smtClean="0"/>
                        <a:t>FrameMaker</a:t>
                      </a:r>
                      <a:endParaRPr lang="en-US" sz="1100" baseline="0" dirty="0" smtClean="0"/>
                    </a:p>
                    <a:p>
                      <a:pPr marL="171450" marR="0" indent="-171450" algn="l" defTabSz="768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100" dirty="0" smtClean="0"/>
                        <a:t>Prepared various tutorials for the application by using Adobe Captivate 8.0. </a:t>
                      </a:r>
                      <a:endParaRPr lang="en-IN" sz="1100" dirty="0" smtClean="0"/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003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Tools/Methodologies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</a:rPr>
                        <a:t> Used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100" baseline="0" dirty="0" smtClean="0"/>
                        <a:t>Adobe </a:t>
                      </a:r>
                      <a:r>
                        <a:rPr lang="en-IN" altLang="en-US" sz="1100" baseline="0" dirty="0" err="1" smtClean="0"/>
                        <a:t>RoboHelp</a:t>
                      </a:r>
                      <a:r>
                        <a:rPr lang="en-US" sz="1100" baseline="0" dirty="0" smtClean="0"/>
                        <a:t>, PowerPoint 2016, Word 2016, DDLC, MSTP, Microsoft Visio</a:t>
                      </a:r>
                      <a:endParaRPr lang="en-US" sz="1100" baseline="0" dirty="0" smtClean="0"/>
                    </a:p>
                  </a:txBody>
                  <a:tcPr marL="51435" marR="51435" marT="66040" marB="66040">
                    <a:lnL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0"/>
            <a:ext cx="2292210" cy="693206"/>
          </a:xfrm>
          <a:prstGeom prst="rect">
            <a:avLst/>
          </a:prstGeom>
          <a:solidFill>
            <a:srgbClr val="047068"/>
          </a:solidFill>
        </p:spPr>
        <p:txBody>
          <a:bodyPr wrap="square" lIns="76901" tIns="38451" rIns="76901" bIns="38451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Awards and Achievements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90" y="693420"/>
            <a:ext cx="2254885" cy="1853565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100" dirty="0" smtClean="0">
                <a:solidFill>
                  <a:schemeClr val="bg1"/>
                </a:solidFill>
              </a:rPr>
              <a:t>Annual Award - Trailblazer 2021</a:t>
            </a:r>
            <a:endParaRPr lang="en-IN" alt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100" dirty="0" smtClean="0">
                <a:solidFill>
                  <a:schemeClr val="bg1"/>
                </a:solidFill>
              </a:rPr>
              <a:t>Living Proof Awards - 2021, 2020, 2019</a:t>
            </a:r>
            <a:endParaRPr lang="en-IN" alt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Going an Extra Mile – 2018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Kudos Award Q2 - 2018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Spot Award – 2017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Clear Leadership Award </a:t>
            </a:r>
            <a:r>
              <a:rPr lang="en-IN" altLang="en-US" sz="1100" dirty="0" smtClean="0">
                <a:solidFill>
                  <a:schemeClr val="bg1"/>
                </a:solidFill>
              </a:rPr>
              <a:t>-</a:t>
            </a:r>
            <a:r>
              <a:rPr lang="en-US" sz="1100" dirty="0" smtClean="0">
                <a:solidFill>
                  <a:schemeClr val="bg1"/>
                </a:solidFill>
              </a:rPr>
              <a:t> 2017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" y="2545045"/>
            <a:ext cx="2292210" cy="385430"/>
          </a:xfrm>
          <a:prstGeom prst="rect">
            <a:avLst/>
          </a:prstGeom>
          <a:solidFill>
            <a:srgbClr val="047068"/>
          </a:solidFill>
        </p:spPr>
        <p:txBody>
          <a:bodyPr wrap="square" lIns="76901" tIns="38451" rIns="76901" bIns="38451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Differentiators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" y="2922471"/>
            <a:ext cx="2189285" cy="1321007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Quick Learner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Accountable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Analytical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Amiable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Originator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453066"/>
            <a:ext cx="2292210" cy="385430"/>
          </a:xfrm>
          <a:prstGeom prst="rect">
            <a:avLst/>
          </a:prstGeom>
          <a:solidFill>
            <a:srgbClr val="047068"/>
          </a:solidFill>
        </p:spPr>
        <p:txBody>
          <a:bodyPr wrap="square" lIns="76901" tIns="38451" rIns="76901" bIns="38451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Hobbies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4880541"/>
            <a:ext cx="2189285" cy="1853565"/>
          </a:xfrm>
          <a:prstGeom prst="rect">
            <a:avLst/>
          </a:prstGeom>
          <a:noFill/>
        </p:spPr>
        <p:txBody>
          <a:bodyPr wrap="square" lIns="76901" tIns="38451" rIns="76901" bIns="3845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Cooking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bg1"/>
                </a:solidFill>
              </a:rPr>
              <a:t>Singing</a:t>
            </a:r>
            <a:endParaRPr lang="en-US" sz="1100" dirty="0" err="1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100" dirty="0" err="1" smtClean="0">
                <a:solidFill>
                  <a:schemeClr val="bg1"/>
                </a:solidFill>
              </a:rPr>
              <a:t>Reading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Writing Poe</a:t>
            </a:r>
            <a:r>
              <a:rPr lang="en-IN" altLang="en-US" sz="1100" dirty="0" smtClean="0">
                <a:solidFill>
                  <a:schemeClr val="bg1"/>
                </a:solidFill>
              </a:rPr>
              <a:t>ms, Articles </a:t>
            </a:r>
            <a:r>
              <a:rPr lang="en-US" sz="1100" dirty="0" smtClean="0">
                <a:solidFill>
                  <a:schemeClr val="bg1"/>
                </a:solidFill>
              </a:rPr>
              <a:t>and </a:t>
            </a:r>
            <a:r>
              <a:rPr lang="en-IN" altLang="en-US" sz="1100" dirty="0" smtClean="0">
                <a:solidFill>
                  <a:schemeClr val="bg1"/>
                </a:solidFill>
              </a:rPr>
              <a:t>S</a:t>
            </a:r>
            <a:r>
              <a:rPr lang="en-US" sz="1100" dirty="0" smtClean="0">
                <a:solidFill>
                  <a:schemeClr val="bg1"/>
                </a:solidFill>
              </a:rPr>
              <a:t>hort </a:t>
            </a:r>
            <a:r>
              <a:rPr lang="en-IN" altLang="en-US" sz="1100" dirty="0" smtClean="0">
                <a:solidFill>
                  <a:schemeClr val="bg1"/>
                </a:solidFill>
              </a:rPr>
              <a:t>S</a:t>
            </a:r>
            <a:r>
              <a:rPr lang="en-US" sz="1100" dirty="0" smtClean="0">
                <a:solidFill>
                  <a:schemeClr val="bg1"/>
                </a:solidFill>
              </a:rPr>
              <a:t>tories</a:t>
            </a: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BDBDB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5479</Words>
  <Application>WPS Presentation</Application>
  <PresentationFormat>A4 Paper (210x297 mm)</PresentationFormat>
  <Paragraphs>229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Bahnschrift SemiLight SemiCondensed</vt:lpstr>
      <vt:lpstr>Bahnschrift</vt:lpstr>
      <vt:lpstr>Angsana New</vt:lpstr>
      <vt:lpstr>Calibri Light</vt:lpstr>
      <vt:lpstr>Calibri</vt:lpstr>
      <vt:lpstr>Microsoft YaHei</vt:lpstr>
      <vt:lpstr>Arial Unicode MS</vt:lpstr>
      <vt:lpstr>Leelawadee UI</vt:lpstr>
      <vt:lpstr>Office Theme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Komalreet</dc:creator>
  <cp:lastModifiedBy>Komalreet Kaur</cp:lastModifiedBy>
  <cp:revision>105</cp:revision>
  <dcterms:created xsi:type="dcterms:W3CDTF">2018-12-03T06:18:00Z</dcterms:created>
  <dcterms:modified xsi:type="dcterms:W3CDTF">2022-02-05T07:43:26Z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BEF790DE5E8B436D886798F88CF4D3F4</vt:lpwstr>
  </property>
</Properties>
</file>