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7" r:id="rId2"/>
    <p:sldId id="258" r:id="rId3"/>
    <p:sldId id="315" r:id="rId4"/>
    <p:sldId id="269" r:id="rId5"/>
    <p:sldId id="283" r:id="rId6"/>
    <p:sldId id="314" r:id="rId7"/>
    <p:sldId id="308" r:id="rId8"/>
    <p:sldId id="316" r:id="rId9"/>
    <p:sldId id="288" r:id="rId10"/>
    <p:sldId id="306" r:id="rId11"/>
    <p:sldId id="317" r:id="rId12"/>
    <p:sldId id="320" r:id="rId13"/>
    <p:sldId id="294" r:id="rId14"/>
    <p:sldId id="295" r:id="rId15"/>
    <p:sldId id="296" r:id="rId16"/>
    <p:sldId id="297" r:id="rId17"/>
    <p:sldId id="298" r:id="rId18"/>
    <p:sldId id="326" r:id="rId19"/>
    <p:sldId id="313" r:id="rId20"/>
    <p:sldId id="328" r:id="rId21"/>
    <p:sldId id="329" r:id="rId22"/>
    <p:sldId id="321" r:id="rId23"/>
    <p:sldId id="292" r:id="rId24"/>
    <p:sldId id="293" r:id="rId25"/>
    <p:sldId id="307" r:id="rId26"/>
    <p:sldId id="322" r:id="rId27"/>
    <p:sldId id="303" r:id="rId28"/>
    <p:sldId id="323" r:id="rId29"/>
    <p:sldId id="324" r:id="rId30"/>
    <p:sldId id="310" r:id="rId31"/>
    <p:sldId id="325" r:id="rId32"/>
    <p:sldId id="312" r:id="rId33"/>
    <p:sldId id="318" r:id="rId34"/>
    <p:sldId id="330" r:id="rId35"/>
    <p:sldId id="304" r:id="rId36"/>
    <p:sldId id="278" r:id="rId37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40"/>
      <p:bold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상훈" initials="정상" lastIdx="1" clrIdx="0">
    <p:extLst>
      <p:ext uri="{19B8F6BF-5375-455C-9EA6-DF929625EA0E}">
        <p15:presenceInfo xmlns:p15="http://schemas.microsoft.com/office/powerpoint/2012/main" userId="bb7ceef03d7f34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90" d="100"/>
          <a:sy n="90" d="100"/>
        </p:scale>
        <p:origin x="990" y="9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2021-09-02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2021-09-02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32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224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351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497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26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54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87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40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184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33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368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03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13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416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6388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4012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441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95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7337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307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53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705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1490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7445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9834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18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37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703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265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457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70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0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전력 품질 개선을 통한 비용절약 및 장비 수명 연장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2021.09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정상훈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6BB9114-8CA4-4290-90FC-440A3B6FCBC9}"/>
              </a:ext>
            </a:extLst>
          </p:cNvPr>
          <p:cNvSpPr txBox="1">
            <a:spLocks/>
          </p:cNvSpPr>
          <p:nvPr/>
        </p:nvSpPr>
        <p:spPr>
          <a:xfrm>
            <a:off x="282291" y="691248"/>
            <a:ext cx="84060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개발환경</a:t>
            </a:r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6FF59CBD-3D04-4022-98B3-E4B6430735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795864"/>
              </p:ext>
            </p:extLst>
          </p:nvPr>
        </p:nvGraphicFramePr>
        <p:xfrm>
          <a:off x="505168" y="1959723"/>
          <a:ext cx="6161445" cy="182060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8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014">
                  <a:extLst>
                    <a:ext uri="{9D8B030D-6E8A-4147-A177-3AD203B41FA5}">
                      <a16:colId xmlns:a16="http://schemas.microsoft.com/office/drawing/2014/main" val="2336797173"/>
                    </a:ext>
                  </a:extLst>
                </a:gridCol>
                <a:gridCol w="3732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268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개발</a:t>
                      </a:r>
                      <a:endParaRPr lang="en-US" altLang="ko-KR" sz="18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환경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OS</a:t>
                      </a:r>
                      <a:endParaRPr lang="ko-KR" altLang="en-US" sz="18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800" b="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Window 10 Pro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268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Language</a:t>
                      </a:r>
                      <a:endParaRPr lang="ko-KR" altLang="en-US" sz="18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800" b="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Python 3.9.6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7448139"/>
                  </a:ext>
                </a:extLst>
              </a:tr>
              <a:tr h="383268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Tool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800" b="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Anaconda </a:t>
                      </a:r>
                      <a:r>
                        <a:rPr lang="en-US" altLang="ko-KR" sz="1800" b="0" spc="-3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jyputer</a:t>
                      </a:r>
                      <a:r>
                        <a:rPr lang="en-US" altLang="ko-KR" sz="1800" b="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notebook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291926"/>
                  </a:ext>
                </a:extLst>
              </a:tr>
              <a:tr h="383268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Open</a:t>
                      </a:r>
                      <a:r>
                        <a:rPr lang="ko-KR" altLang="en-US" sz="180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80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Source</a:t>
                      </a:r>
                      <a:endParaRPr lang="ko-KR" altLang="en-US" sz="18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800" b="0" spc="-3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Tensorflow</a:t>
                      </a:r>
                      <a:r>
                        <a:rPr lang="en-US" altLang="ko-KR" sz="1800" b="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2.5.0, Selenium 3.3.4,  Matplotlib 3.3.4 Seaborn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1789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37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22785" y="1713774"/>
            <a:ext cx="3558407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4.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프로젝트 수행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7D64925-B6B0-41A9-A9F3-C6C69EE58A24}"/>
              </a:ext>
            </a:extLst>
          </p:cNvPr>
          <p:cNvSpPr txBox="1">
            <a:spLocks/>
          </p:cNvSpPr>
          <p:nvPr/>
        </p:nvSpPr>
        <p:spPr>
          <a:xfrm>
            <a:off x="2912886" y="2735057"/>
            <a:ext cx="3558407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4890E72-2768-4ABF-A500-0A80FB005556}"/>
              </a:ext>
            </a:extLst>
          </p:cNvPr>
          <p:cNvSpPr txBox="1">
            <a:spLocks/>
          </p:cNvSpPr>
          <p:nvPr/>
        </p:nvSpPr>
        <p:spPr>
          <a:xfrm>
            <a:off x="2895640" y="2735057"/>
            <a:ext cx="2812695" cy="2227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1" spc="-150" dirty="0">
                <a:solidFill>
                  <a:schemeClr val="accent4">
                    <a:lumMod val="50000"/>
                  </a:schemeClr>
                </a:solidFill>
              </a:rPr>
              <a:t>가동 </a:t>
            </a:r>
            <a:r>
              <a:rPr lang="ko-KR" altLang="en-US" sz="1800" b="1" spc="-150" dirty="0" err="1">
                <a:solidFill>
                  <a:schemeClr val="accent4">
                    <a:lumMod val="50000"/>
                  </a:schemeClr>
                </a:solidFill>
              </a:rPr>
              <a:t>비가동</a:t>
            </a:r>
            <a:r>
              <a:rPr lang="ko-KR" altLang="en-US" sz="1800" b="1" spc="-150" dirty="0">
                <a:solidFill>
                  <a:schemeClr val="accent4">
                    <a:lumMod val="50000"/>
                  </a:schemeClr>
                </a:solidFill>
              </a:rPr>
              <a:t> 구분 및 시각화</a:t>
            </a:r>
            <a:endParaRPr lang="en-US" altLang="ko-KR" sz="18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endParaRPr lang="en-US" altLang="ko-KR" sz="18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endParaRPr lang="en-US" altLang="ko-KR" sz="18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1" spc="-150" dirty="0">
                <a:solidFill>
                  <a:schemeClr val="accent4">
                    <a:lumMod val="50000"/>
                  </a:schemeClr>
                </a:solidFill>
              </a:rPr>
              <a:t>전력품질 데이터 </a:t>
            </a:r>
            <a:r>
              <a:rPr lang="ko-KR" altLang="en-US" sz="1800" b="1" spc="-150" dirty="0" err="1">
                <a:solidFill>
                  <a:schemeClr val="accent4">
                    <a:lumMod val="50000"/>
                  </a:schemeClr>
                </a:solidFill>
              </a:rPr>
              <a:t>머신러닝</a:t>
            </a:r>
            <a:endParaRPr lang="en-US" altLang="ko-KR" sz="18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1" spc="-150" dirty="0">
                <a:solidFill>
                  <a:schemeClr val="accent4">
                    <a:lumMod val="50000"/>
                  </a:schemeClr>
                </a:solidFill>
              </a:rPr>
              <a:t>설비 </a:t>
            </a:r>
            <a:r>
              <a:rPr lang="ko-KR" altLang="en-US" sz="1800" b="1" spc="-150" dirty="0" err="1">
                <a:solidFill>
                  <a:schemeClr val="accent4">
                    <a:lumMod val="50000"/>
                  </a:schemeClr>
                </a:solidFill>
              </a:rPr>
              <a:t>역율</a:t>
            </a:r>
            <a:r>
              <a:rPr lang="ko-KR" altLang="en-US" sz="18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800" b="1" spc="-150" dirty="0" err="1">
                <a:solidFill>
                  <a:schemeClr val="accent4">
                    <a:lumMod val="50000"/>
                  </a:schemeClr>
                </a:solidFill>
              </a:rPr>
              <a:t>개선시</a:t>
            </a:r>
            <a:r>
              <a:rPr lang="ko-KR" altLang="en-US" sz="1800" b="1" spc="-150" dirty="0">
                <a:solidFill>
                  <a:schemeClr val="accent4">
                    <a:lumMod val="50000"/>
                  </a:schemeClr>
                </a:solidFill>
              </a:rPr>
              <a:t> 효과</a:t>
            </a:r>
            <a:endParaRPr lang="en-US" altLang="ko-KR" sz="18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sz="18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88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943867" y="3138537"/>
            <a:ext cx="7247871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4-1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가동  </a:t>
            </a:r>
            <a:r>
              <a:rPr lang="ko-KR" altLang="en-US" sz="4000" b="1" spc="-150" dirty="0" err="1">
                <a:solidFill>
                  <a:schemeClr val="accent4">
                    <a:lumMod val="50000"/>
                  </a:schemeClr>
                </a:solidFill>
              </a:rPr>
              <a:t>비가동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구분 및 시각화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</p:spTree>
    <p:extLst>
      <p:ext uri="{BB962C8B-B14F-4D97-AF65-F5344CB8AC3E}">
        <p14:creationId xmlns:p14="http://schemas.microsoft.com/office/powerpoint/2010/main" val="429295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6BB9114-8CA4-4290-90FC-440A3B6FCBC9}"/>
              </a:ext>
            </a:extLst>
          </p:cNvPr>
          <p:cNvSpPr txBox="1">
            <a:spLocks/>
          </p:cNvSpPr>
          <p:nvPr/>
        </p:nvSpPr>
        <p:spPr>
          <a:xfrm>
            <a:off x="364803" y="685044"/>
            <a:ext cx="780526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가동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대기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4000" b="1" spc="-150" dirty="0" err="1">
                <a:solidFill>
                  <a:schemeClr val="accent4">
                    <a:lumMod val="50000"/>
                  </a:schemeClr>
                </a:solidFill>
              </a:rPr>
              <a:t>비가동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구분의 원칙적 기준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9CAE7E-ABDC-467D-8950-572E73EBF20F}"/>
              </a:ext>
            </a:extLst>
          </p:cNvPr>
          <p:cNvSpPr/>
          <p:nvPr/>
        </p:nvSpPr>
        <p:spPr>
          <a:xfrm>
            <a:off x="2397789" y="2157266"/>
            <a:ext cx="1467296" cy="7853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pc="-50" dirty="0">
                <a:latin typeface="나눔고딕" pitchFamily="50" charset="-127"/>
                <a:ea typeface="나눔고딕" pitchFamily="50" charset="-127"/>
              </a:rPr>
              <a:t>가동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E86B5F-4ABF-456A-B3CE-2F6D448FDC04}"/>
              </a:ext>
            </a:extLst>
          </p:cNvPr>
          <p:cNvSpPr/>
          <p:nvPr/>
        </p:nvSpPr>
        <p:spPr>
          <a:xfrm>
            <a:off x="3921789" y="2157274"/>
            <a:ext cx="2780851" cy="78537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전류 정격의 </a:t>
            </a:r>
            <a:r>
              <a:rPr lang="en-US" altLang="ko-KR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80% </a:t>
            </a:r>
            <a:r>
              <a:rPr lang="ko-KR" altLang="en-US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이상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3690D0-EC39-48B7-BC5F-205DA1F14AAE}"/>
              </a:ext>
            </a:extLst>
          </p:cNvPr>
          <p:cNvSpPr/>
          <p:nvPr/>
        </p:nvSpPr>
        <p:spPr>
          <a:xfrm>
            <a:off x="2397789" y="3596218"/>
            <a:ext cx="1467296" cy="7853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32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대기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47DD2C-5962-4A7E-BE40-AC4A9BE87D01}"/>
              </a:ext>
            </a:extLst>
          </p:cNvPr>
          <p:cNvSpPr/>
          <p:nvPr/>
        </p:nvSpPr>
        <p:spPr>
          <a:xfrm>
            <a:off x="3921789" y="3596222"/>
            <a:ext cx="2780851" cy="7853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전류 정격의 </a:t>
            </a:r>
            <a:r>
              <a:rPr lang="en-US" altLang="ko-KR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10% - 80%</a:t>
            </a:r>
            <a:endParaRPr lang="ko-KR" altLang="en-US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814A65-6B19-4B4D-9C5D-34FD168F30CF}"/>
              </a:ext>
            </a:extLst>
          </p:cNvPr>
          <p:cNvSpPr/>
          <p:nvPr/>
        </p:nvSpPr>
        <p:spPr>
          <a:xfrm>
            <a:off x="2397789" y="5035170"/>
            <a:ext cx="1467296" cy="78537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3200" b="1" spc="-5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비가동</a:t>
            </a:r>
            <a:endParaRPr lang="ko-KR" altLang="en-US" sz="32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55BA92-30C7-4D0B-9AC9-46AFAF9693BB}"/>
              </a:ext>
            </a:extLst>
          </p:cNvPr>
          <p:cNvSpPr/>
          <p:nvPr/>
        </p:nvSpPr>
        <p:spPr>
          <a:xfrm>
            <a:off x="3921789" y="5035170"/>
            <a:ext cx="2780851" cy="78537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전류 정격의 </a:t>
            </a:r>
            <a:r>
              <a:rPr lang="en-US" altLang="ko-KR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10% </a:t>
            </a:r>
            <a:r>
              <a:rPr lang="ko-KR" altLang="en-US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이하</a:t>
            </a:r>
          </a:p>
        </p:txBody>
      </p:sp>
    </p:spTree>
    <p:extLst>
      <p:ext uri="{BB962C8B-B14F-4D97-AF65-F5344CB8AC3E}">
        <p14:creationId xmlns:p14="http://schemas.microsoft.com/office/powerpoint/2010/main" val="875150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E5125-0102-4317-8F26-D5E849A7FB10}"/>
              </a:ext>
            </a:extLst>
          </p:cNvPr>
          <p:cNvSpPr txBox="1"/>
          <p:nvPr/>
        </p:nvSpPr>
        <p:spPr>
          <a:xfrm>
            <a:off x="213096" y="1974804"/>
            <a:ext cx="78564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r>
              <a:rPr lang="en-US" altLang="ko-KR" dirty="0"/>
              <a:t>- 261</a:t>
            </a:r>
            <a:r>
              <a:rPr lang="ko-KR" altLang="en-US" dirty="0"/>
              <a:t>번 설비의 전류평균 그래프</a:t>
            </a:r>
            <a:r>
              <a:rPr lang="en-US" altLang="ko-KR" dirty="0"/>
              <a:t>(2021-01-22)</a:t>
            </a:r>
          </a:p>
          <a:p>
            <a:endParaRPr lang="en-US" altLang="ko-KR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50B7BB-60CD-4E79-B7E4-4D9203FCE454}"/>
              </a:ext>
            </a:extLst>
          </p:cNvPr>
          <p:cNvSpPr txBox="1"/>
          <p:nvPr/>
        </p:nvSpPr>
        <p:spPr>
          <a:xfrm>
            <a:off x="6285391" y="2759509"/>
            <a:ext cx="2272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측정전류 </a:t>
            </a:r>
            <a:r>
              <a:rPr lang="en-US" altLang="ko-KR" dirty="0"/>
              <a:t>= 24A</a:t>
            </a:r>
          </a:p>
          <a:p>
            <a:r>
              <a:rPr lang="ko-KR" altLang="en-US" dirty="0"/>
              <a:t>정격전류 </a:t>
            </a:r>
            <a:r>
              <a:rPr lang="en-US" altLang="ko-KR" dirty="0"/>
              <a:t>= 56.67A</a:t>
            </a:r>
          </a:p>
          <a:p>
            <a:r>
              <a:rPr lang="en-US" altLang="ko-KR" dirty="0"/>
              <a:t>(38000/(1.7*380))</a:t>
            </a:r>
          </a:p>
          <a:p>
            <a:endParaRPr lang="en-US" altLang="ko-KR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5B41655D-4DC2-44CB-870E-8C8EA2D155CE}"/>
              </a:ext>
            </a:extLst>
          </p:cNvPr>
          <p:cNvSpPr/>
          <p:nvPr/>
        </p:nvSpPr>
        <p:spPr>
          <a:xfrm>
            <a:off x="7134447" y="3880884"/>
            <a:ext cx="255181" cy="552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CCF85-DF2F-4665-9EB0-1588C26CD1DE}"/>
              </a:ext>
            </a:extLst>
          </p:cNvPr>
          <p:cNvSpPr txBox="1"/>
          <p:nvPr/>
        </p:nvSpPr>
        <p:spPr>
          <a:xfrm>
            <a:off x="6283893" y="4657060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히스토그램을 사용해</a:t>
            </a:r>
            <a:endParaRPr lang="en-US" altLang="ko-KR" dirty="0"/>
          </a:p>
          <a:p>
            <a:r>
              <a:rPr lang="ko-KR" altLang="en-US" dirty="0"/>
              <a:t>임의로 구분하기로 함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A50053E-5E00-4114-84DB-BB73D5E081F0}"/>
              </a:ext>
            </a:extLst>
          </p:cNvPr>
          <p:cNvSpPr txBox="1">
            <a:spLocks/>
          </p:cNvSpPr>
          <p:nvPr/>
        </p:nvSpPr>
        <p:spPr>
          <a:xfrm>
            <a:off x="282291" y="691248"/>
            <a:ext cx="84060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가동 </a:t>
            </a:r>
            <a:r>
              <a:rPr lang="ko-KR" altLang="en-US" sz="4000" b="1" spc="-150" dirty="0" err="1">
                <a:solidFill>
                  <a:schemeClr val="accent4">
                    <a:lumMod val="50000"/>
                  </a:schemeClr>
                </a:solidFill>
              </a:rPr>
              <a:t>비가동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시간대 임의 구분 근거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FB2095-EA47-4BBF-AFA1-3D4779FBB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96" y="2759509"/>
            <a:ext cx="5890437" cy="326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56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75EF5B-AABD-42DA-A418-D695C5DF5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92" y="1837680"/>
            <a:ext cx="8175515" cy="4287913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3E968A8D-742E-44C0-9FF1-38E8E692FA03}"/>
              </a:ext>
            </a:extLst>
          </p:cNvPr>
          <p:cNvSpPr/>
          <p:nvPr/>
        </p:nvSpPr>
        <p:spPr>
          <a:xfrm rot="10800000">
            <a:off x="2272684" y="5864411"/>
            <a:ext cx="159798" cy="308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21877E-053D-4675-813F-C7620B177F4F}"/>
              </a:ext>
            </a:extLst>
          </p:cNvPr>
          <p:cNvSpPr txBox="1"/>
          <p:nvPr/>
        </p:nvSpPr>
        <p:spPr>
          <a:xfrm>
            <a:off x="2133613" y="610746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A63BC9B-756A-489B-84D8-70475B8A85D3}"/>
              </a:ext>
            </a:extLst>
          </p:cNvPr>
          <p:cNvSpPr txBox="1">
            <a:spLocks/>
          </p:cNvSpPr>
          <p:nvPr/>
        </p:nvSpPr>
        <p:spPr>
          <a:xfrm>
            <a:off x="282291" y="691248"/>
            <a:ext cx="84060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가동 </a:t>
            </a:r>
            <a:r>
              <a:rPr lang="ko-KR" altLang="en-US" sz="4000" b="1" spc="-150" dirty="0" err="1">
                <a:solidFill>
                  <a:schemeClr val="accent4">
                    <a:lumMod val="50000"/>
                  </a:schemeClr>
                </a:solidFill>
              </a:rPr>
              <a:t>비가동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시간대 구분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히스토그램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391A46C-EA92-4740-946A-250BD7047A26}"/>
              </a:ext>
            </a:extLst>
          </p:cNvPr>
          <p:cNvSpPr/>
          <p:nvPr/>
        </p:nvSpPr>
        <p:spPr>
          <a:xfrm rot="10800000">
            <a:off x="4574255" y="5864411"/>
            <a:ext cx="230112" cy="44573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330352-8733-4FC8-ABA6-8205D74FF891}"/>
              </a:ext>
            </a:extLst>
          </p:cNvPr>
          <p:cNvSpPr txBox="1"/>
          <p:nvPr/>
        </p:nvSpPr>
        <p:spPr>
          <a:xfrm>
            <a:off x="4383278" y="628652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45.3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FDA93B62-B2B5-4496-940C-3D229A008813}"/>
              </a:ext>
            </a:extLst>
          </p:cNvPr>
          <p:cNvSpPr/>
          <p:nvPr/>
        </p:nvSpPr>
        <p:spPr>
          <a:xfrm rot="10800000">
            <a:off x="1767620" y="5861519"/>
            <a:ext cx="209003" cy="44573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BC3C0E-1EFB-4F57-90F0-8048B6B5D49B}"/>
              </a:ext>
            </a:extLst>
          </p:cNvPr>
          <p:cNvSpPr txBox="1"/>
          <p:nvPr/>
        </p:nvSpPr>
        <p:spPr>
          <a:xfrm>
            <a:off x="1629328" y="626526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5.7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F1749F-4748-4EB0-8606-237617E0552F}"/>
              </a:ext>
            </a:extLst>
          </p:cNvPr>
          <p:cNvSpPr txBox="1"/>
          <p:nvPr/>
        </p:nvSpPr>
        <p:spPr>
          <a:xfrm>
            <a:off x="7157444" y="6101199"/>
            <a:ext cx="158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빨간색</a:t>
            </a:r>
            <a:r>
              <a:rPr lang="en-US" altLang="ko-KR" sz="1200" dirty="0"/>
              <a:t>: </a:t>
            </a:r>
            <a:r>
              <a:rPr lang="ko-KR" altLang="en-US" sz="1200" dirty="0"/>
              <a:t>원칙적 기준</a:t>
            </a:r>
            <a:endParaRPr lang="en-US" altLang="ko-KR" sz="1200" dirty="0"/>
          </a:p>
          <a:p>
            <a:r>
              <a:rPr lang="ko-KR" altLang="en-US" sz="1200" dirty="0"/>
              <a:t>청색</a:t>
            </a:r>
            <a:r>
              <a:rPr lang="en-US" altLang="ko-KR" sz="1200" dirty="0"/>
              <a:t>:</a:t>
            </a:r>
            <a:r>
              <a:rPr lang="ko-KR" altLang="en-US" sz="1200" dirty="0"/>
              <a:t> 임의 기준</a:t>
            </a:r>
          </a:p>
        </p:txBody>
      </p:sp>
    </p:spTree>
    <p:extLst>
      <p:ext uri="{BB962C8B-B14F-4D97-AF65-F5344CB8AC3E}">
        <p14:creationId xmlns:p14="http://schemas.microsoft.com/office/powerpoint/2010/main" val="30210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B8A55CE-B179-4723-A7DA-A68761F98684}"/>
              </a:ext>
            </a:extLst>
          </p:cNvPr>
          <p:cNvSpPr txBox="1">
            <a:spLocks/>
          </p:cNvSpPr>
          <p:nvPr/>
        </p:nvSpPr>
        <p:spPr>
          <a:xfrm>
            <a:off x="282291" y="691248"/>
            <a:ext cx="84060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가동기간 </a:t>
            </a:r>
            <a:r>
              <a:rPr lang="ko-KR" altLang="en-US" sz="4000" b="1" spc="-150" dirty="0" err="1">
                <a:solidFill>
                  <a:schemeClr val="accent4">
                    <a:lumMod val="50000"/>
                  </a:schemeClr>
                </a:solidFill>
              </a:rPr>
              <a:t>선간전압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평균 그래프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E0440C-8D73-4310-9555-5F3A9CCF7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836952"/>
            <a:ext cx="8406000" cy="432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48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E07D275-A856-4628-A600-A56FC7D389D8}"/>
              </a:ext>
            </a:extLst>
          </p:cNvPr>
          <p:cNvSpPr txBox="1">
            <a:spLocks/>
          </p:cNvSpPr>
          <p:nvPr/>
        </p:nvSpPr>
        <p:spPr>
          <a:xfrm>
            <a:off x="282291" y="691248"/>
            <a:ext cx="84060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가동기간 </a:t>
            </a:r>
            <a:r>
              <a:rPr lang="ko-KR" altLang="en-US" sz="4000" b="1" spc="-150" dirty="0" err="1">
                <a:solidFill>
                  <a:schemeClr val="accent4">
                    <a:lumMod val="50000"/>
                  </a:schemeClr>
                </a:solidFill>
              </a:rPr>
              <a:t>전압고조파평균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그래프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2AF512-BF01-4023-BC47-BD13C2942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940586"/>
            <a:ext cx="8188718" cy="455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3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2ADDB3E-FD18-4CF5-AF73-F37B6DD950E3}"/>
              </a:ext>
            </a:extLst>
          </p:cNvPr>
          <p:cNvSpPr txBox="1">
            <a:spLocks/>
          </p:cNvSpPr>
          <p:nvPr/>
        </p:nvSpPr>
        <p:spPr>
          <a:xfrm>
            <a:off x="282291" y="691248"/>
            <a:ext cx="84060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가동기간 </a:t>
            </a:r>
            <a:r>
              <a:rPr lang="ko-KR" altLang="en-US" sz="4000" b="1" spc="-150" dirty="0" err="1">
                <a:solidFill>
                  <a:schemeClr val="accent4">
                    <a:lumMod val="50000"/>
                  </a:schemeClr>
                </a:solidFill>
              </a:rPr>
              <a:t>전류고조파평균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그래프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DF9ABF-A8F8-4737-87CA-4C25D3931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91" y="1959570"/>
            <a:ext cx="8011522" cy="435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9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60A5D3E-72CC-4099-96F8-97F042580D76}"/>
              </a:ext>
            </a:extLst>
          </p:cNvPr>
          <p:cNvSpPr txBox="1">
            <a:spLocks/>
          </p:cNvSpPr>
          <p:nvPr/>
        </p:nvSpPr>
        <p:spPr>
          <a:xfrm>
            <a:off x="282291" y="691248"/>
            <a:ext cx="84060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가동기간 유효전력평균 그래프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0321B0-BF17-44A3-AEE6-F7DB15936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837636"/>
            <a:ext cx="7693863" cy="420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8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일정관리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목적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데이터 및 개발환경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수행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결론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</a:rPr>
              <a:t>목차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60A5D3E-72CC-4099-96F8-97F042580D76}"/>
              </a:ext>
            </a:extLst>
          </p:cNvPr>
          <p:cNvSpPr txBox="1">
            <a:spLocks/>
          </p:cNvSpPr>
          <p:nvPr/>
        </p:nvSpPr>
        <p:spPr>
          <a:xfrm>
            <a:off x="282291" y="691248"/>
            <a:ext cx="84060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가동기간 무효전력평균 그래프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B96A40-D554-46C5-BE50-B0EEDBE6E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91" y="2098431"/>
            <a:ext cx="7908187" cy="432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31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60A5D3E-72CC-4099-96F8-97F042580D76}"/>
              </a:ext>
            </a:extLst>
          </p:cNvPr>
          <p:cNvSpPr txBox="1">
            <a:spLocks/>
          </p:cNvSpPr>
          <p:nvPr/>
        </p:nvSpPr>
        <p:spPr>
          <a:xfrm>
            <a:off x="282291" y="691248"/>
            <a:ext cx="84060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가동기간 주파수그래프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9B98BA-F998-4BFD-8D0E-B5D06A659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91" y="1681376"/>
            <a:ext cx="8583458" cy="472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90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401031" y="3138537"/>
            <a:ext cx="633354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4-2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전력품질 데이터 </a:t>
            </a:r>
            <a:r>
              <a:rPr lang="ko-KR" altLang="en-US" sz="4000" b="1" spc="-150" dirty="0" err="1">
                <a:solidFill>
                  <a:schemeClr val="accent4">
                    <a:lumMod val="50000"/>
                  </a:schemeClr>
                </a:solidFill>
              </a:rPr>
              <a:t>머신러닝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</p:spTree>
    <p:extLst>
      <p:ext uri="{BB962C8B-B14F-4D97-AF65-F5344CB8AC3E}">
        <p14:creationId xmlns:p14="http://schemas.microsoft.com/office/powerpoint/2010/main" val="2098095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6BB9114-8CA4-4290-90FC-440A3B6FCBC9}"/>
              </a:ext>
            </a:extLst>
          </p:cNvPr>
          <p:cNvSpPr txBox="1">
            <a:spLocks/>
          </p:cNvSpPr>
          <p:nvPr/>
        </p:nvSpPr>
        <p:spPr>
          <a:xfrm>
            <a:off x="282291" y="691248"/>
            <a:ext cx="84060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전력품질 데이터 </a:t>
            </a:r>
            <a:r>
              <a:rPr lang="ko-KR" altLang="en-US" sz="4000" b="1" spc="-150" dirty="0" err="1">
                <a:solidFill>
                  <a:schemeClr val="accent4">
                    <a:lumMod val="50000"/>
                  </a:schemeClr>
                </a:solidFill>
              </a:rPr>
              <a:t>머신러닝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Y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축 기준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D8BA57-F9D6-4CCF-9042-C7A7FFBB2070}"/>
              </a:ext>
            </a:extLst>
          </p:cNvPr>
          <p:cNvSpPr/>
          <p:nvPr/>
        </p:nvSpPr>
        <p:spPr>
          <a:xfrm>
            <a:off x="2397789" y="2157266"/>
            <a:ext cx="1467296" cy="7853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pc="-50" dirty="0">
                <a:latin typeface="나눔고딕" pitchFamily="50" charset="-127"/>
                <a:ea typeface="나눔고딕" pitchFamily="50" charset="-127"/>
              </a:rPr>
              <a:t>정상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DDBC35-DBC2-4A62-8A3E-A4524D95C9B8}"/>
              </a:ext>
            </a:extLst>
          </p:cNvPr>
          <p:cNvSpPr/>
          <p:nvPr/>
        </p:nvSpPr>
        <p:spPr>
          <a:xfrm>
            <a:off x="3921789" y="2157274"/>
            <a:ext cx="2780851" cy="78537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역률 </a:t>
            </a:r>
            <a:r>
              <a:rPr lang="en-US" altLang="ko-KR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80% </a:t>
            </a:r>
            <a:r>
              <a:rPr lang="ko-KR" altLang="en-US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이상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4C8410-6E6C-4779-86E7-8C09682B80FA}"/>
              </a:ext>
            </a:extLst>
          </p:cNvPr>
          <p:cNvSpPr/>
          <p:nvPr/>
        </p:nvSpPr>
        <p:spPr>
          <a:xfrm>
            <a:off x="2397789" y="3596218"/>
            <a:ext cx="1467296" cy="7853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32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08018A-588D-4310-87EA-D2D0DC48C78A}"/>
              </a:ext>
            </a:extLst>
          </p:cNvPr>
          <p:cNvSpPr/>
          <p:nvPr/>
        </p:nvSpPr>
        <p:spPr>
          <a:xfrm>
            <a:off x="3921789" y="3596222"/>
            <a:ext cx="2780851" cy="78537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역률 </a:t>
            </a:r>
            <a:r>
              <a:rPr lang="en-US" altLang="ko-KR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60% - 80%</a:t>
            </a:r>
            <a:endParaRPr lang="ko-KR" altLang="en-US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6F45C0-CB21-4EF3-B962-8AEE0F91F9C8}"/>
              </a:ext>
            </a:extLst>
          </p:cNvPr>
          <p:cNvSpPr/>
          <p:nvPr/>
        </p:nvSpPr>
        <p:spPr>
          <a:xfrm>
            <a:off x="2397789" y="5035170"/>
            <a:ext cx="1467296" cy="78537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32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경고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FCD481-7143-481D-93A5-E286F2B43F6C}"/>
              </a:ext>
            </a:extLst>
          </p:cNvPr>
          <p:cNvSpPr/>
          <p:nvPr/>
        </p:nvSpPr>
        <p:spPr>
          <a:xfrm>
            <a:off x="3921789" y="5035170"/>
            <a:ext cx="2780851" cy="78537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역률 </a:t>
            </a:r>
            <a:r>
              <a:rPr lang="en-US" altLang="ko-KR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60% </a:t>
            </a:r>
            <a:r>
              <a:rPr lang="ko-KR" altLang="en-US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AA62F9-678A-4F87-91BF-0E0CA1621D8A}"/>
              </a:ext>
            </a:extLst>
          </p:cNvPr>
          <p:cNvSpPr txBox="1"/>
          <p:nvPr/>
        </p:nvSpPr>
        <p:spPr>
          <a:xfrm>
            <a:off x="282291" y="6166752"/>
            <a:ext cx="4517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*</a:t>
            </a:r>
            <a:r>
              <a:rPr lang="ko-KR" altLang="en-US" sz="1000" dirty="0">
                <a:latin typeface="+mn-ea"/>
              </a:rPr>
              <a:t>정상 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전력 품질 데이터가 정상인 상태</a:t>
            </a:r>
            <a:endParaRPr lang="en-US" altLang="ko-KR" sz="1000" dirty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 주의 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전력 품질데이터가 한전기준 이상으로 높아지거나 낮아질 경우</a:t>
            </a:r>
            <a:endParaRPr lang="en-US" altLang="ko-KR" sz="1000" dirty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 경고 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전력 품질데이터가 한전기준 보다 과도하게 높아지거나 낮은 경우</a:t>
            </a:r>
          </a:p>
        </p:txBody>
      </p:sp>
    </p:spTree>
    <p:extLst>
      <p:ext uri="{BB962C8B-B14F-4D97-AF65-F5344CB8AC3E}">
        <p14:creationId xmlns:p14="http://schemas.microsoft.com/office/powerpoint/2010/main" val="3962802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E5125-0102-4317-8F26-D5E849A7FB10}"/>
              </a:ext>
            </a:extLst>
          </p:cNvPr>
          <p:cNvSpPr txBox="1"/>
          <p:nvPr/>
        </p:nvSpPr>
        <p:spPr>
          <a:xfrm>
            <a:off x="282291" y="5889255"/>
            <a:ext cx="34703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* </a:t>
            </a:r>
            <a:r>
              <a:rPr lang="ko-KR" altLang="en-US" sz="1000" dirty="0">
                <a:solidFill>
                  <a:srgbClr val="333333"/>
                </a:solidFill>
                <a:latin typeface="+mn-ea"/>
              </a:rPr>
              <a:t>역률 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-&gt;</a:t>
            </a:r>
            <a:r>
              <a:rPr lang="ko-KR" altLang="en-US" sz="1000" dirty="0">
                <a:solidFill>
                  <a:srgbClr val="333333"/>
                </a:solidFill>
                <a:latin typeface="+mn-ea"/>
              </a:rPr>
              <a:t>유효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/</a:t>
            </a:r>
            <a:r>
              <a:rPr lang="ko-KR" altLang="en-US" sz="1000" dirty="0">
                <a:solidFill>
                  <a:srgbClr val="333333"/>
                </a:solidFill>
                <a:latin typeface="+mn-ea"/>
              </a:rPr>
              <a:t>피상 전력</a:t>
            </a:r>
            <a:endParaRPr lang="en-US" altLang="ko-KR" sz="1000" dirty="0">
              <a:solidFill>
                <a:srgbClr val="333333"/>
              </a:solidFill>
              <a:latin typeface="+mn-ea"/>
            </a:endParaRPr>
          </a:p>
          <a:p>
            <a:endParaRPr lang="en-US" altLang="ko-KR" sz="1600" dirty="0">
              <a:solidFill>
                <a:srgbClr val="333333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* </a:t>
            </a:r>
            <a:r>
              <a:rPr lang="ko-KR" altLang="en-US" sz="1000" dirty="0" err="1">
                <a:solidFill>
                  <a:srgbClr val="333333"/>
                </a:solidFill>
                <a:latin typeface="+mn-ea"/>
              </a:rPr>
              <a:t>왜형률</a:t>
            </a:r>
            <a:endParaRPr lang="en-US" altLang="ko-KR" sz="1000" dirty="0">
              <a:solidFill>
                <a:srgbClr val="333333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997295C-6F71-4E1B-B933-69771C4A2791}"/>
              </a:ext>
            </a:extLst>
          </p:cNvPr>
          <p:cNvSpPr txBox="1">
            <a:spLocks/>
          </p:cNvSpPr>
          <p:nvPr/>
        </p:nvSpPr>
        <p:spPr>
          <a:xfrm>
            <a:off x="282291" y="691248"/>
            <a:ext cx="84060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전력품질 데이터 </a:t>
            </a:r>
            <a:r>
              <a:rPr lang="ko-KR" altLang="en-US" sz="4000" b="1" spc="-150" dirty="0" err="1">
                <a:solidFill>
                  <a:schemeClr val="accent4">
                    <a:lumMod val="50000"/>
                  </a:schemeClr>
                </a:solidFill>
              </a:rPr>
              <a:t>머신러닝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축 기준</a:t>
            </a:r>
          </a:p>
        </p:txBody>
      </p:sp>
      <p:graphicFrame>
        <p:nvGraphicFramePr>
          <p:cNvPr id="26" name="내용 개체 틀 3">
            <a:extLst>
              <a:ext uri="{FF2B5EF4-FFF2-40B4-BE49-F238E27FC236}">
                <a16:creationId xmlns:a16="http://schemas.microsoft.com/office/drawing/2014/main" id="{D31BCD7A-3F73-4619-8D9F-DF983C3A6C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895610"/>
              </p:ext>
            </p:extLst>
          </p:nvPr>
        </p:nvGraphicFramePr>
        <p:xfrm>
          <a:off x="364803" y="1878073"/>
          <a:ext cx="8006948" cy="317206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685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1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5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2000" spc="-3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2000" spc="-30" dirty="0">
                          <a:latin typeface="나눔고딕" pitchFamily="50" charset="-127"/>
                          <a:ea typeface="나눔고딕" pitchFamily="50" charset="-127"/>
                        </a:rPr>
                        <a:t>x</a:t>
                      </a:r>
                      <a:r>
                        <a:rPr lang="ko-KR" altLang="en-US" sz="2000" spc="-30" dirty="0">
                          <a:latin typeface="나눔고딕" pitchFamily="50" charset="-127"/>
                          <a:ea typeface="나눔고딕" pitchFamily="50" charset="-127"/>
                        </a:rPr>
                        <a:t>축 기준</a:t>
                      </a:r>
                      <a:endParaRPr lang="ko-KR" altLang="en-US" sz="20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2000" b="1" spc="-3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근거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80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전압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i="0" dirty="0">
                          <a:solidFill>
                            <a:srgbClr val="333333"/>
                          </a:solidFill>
                          <a:effectLst/>
                          <a:latin typeface="+mn-ea"/>
                        </a:rPr>
                        <a:t>전기사업법시행규칙 제</a:t>
                      </a:r>
                      <a:r>
                        <a:rPr lang="en-US" altLang="ko-KR" sz="1200" b="0" i="0" dirty="0">
                          <a:solidFill>
                            <a:srgbClr val="333333"/>
                          </a:solidFill>
                          <a:effectLst/>
                          <a:latin typeface="+mn-ea"/>
                        </a:rPr>
                        <a:t>18</a:t>
                      </a:r>
                      <a:r>
                        <a:rPr lang="ko-KR" altLang="en-US" sz="1200" b="0" i="0" dirty="0">
                          <a:solidFill>
                            <a:srgbClr val="333333"/>
                          </a:solidFill>
                          <a:effectLst/>
                          <a:latin typeface="+mn-ea"/>
                        </a:rPr>
                        <a:t>조</a:t>
                      </a:r>
                      <a:r>
                        <a:rPr lang="en-US" altLang="ko-KR" sz="1200" b="0" i="0" dirty="0">
                          <a:solidFill>
                            <a:srgbClr val="333333"/>
                          </a:solidFill>
                          <a:effectLst/>
                          <a:latin typeface="+mn-ea"/>
                        </a:rPr>
                        <a:t>(</a:t>
                      </a:r>
                      <a:r>
                        <a:rPr lang="ko-KR" altLang="en-US" sz="1200" b="0" i="0" dirty="0">
                          <a:solidFill>
                            <a:srgbClr val="333333"/>
                          </a:solidFill>
                          <a:effectLst/>
                          <a:latin typeface="+mn-ea"/>
                        </a:rPr>
                        <a:t>우리나라의 전기 품질 기준</a:t>
                      </a:r>
                      <a:r>
                        <a:rPr lang="en-US" altLang="ko-KR" sz="1200" b="0" i="0" dirty="0">
                          <a:solidFill>
                            <a:srgbClr val="333333"/>
                          </a:solidFill>
                          <a:effectLst/>
                          <a:latin typeface="+mn-ea"/>
                        </a:rPr>
                        <a:t>) 110±6V, 220±13V, 380±38V</a:t>
                      </a:r>
                      <a:endParaRPr lang="ko-KR" altLang="en-US" sz="12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80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주파수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i="0" dirty="0">
                          <a:solidFill>
                            <a:srgbClr val="333333"/>
                          </a:solidFill>
                          <a:effectLst/>
                          <a:latin typeface="+mn-ea"/>
                        </a:rPr>
                        <a:t>전기사업법시행규칙 제</a:t>
                      </a:r>
                      <a:r>
                        <a:rPr lang="en-US" altLang="ko-KR" sz="1200" b="0" i="0" dirty="0">
                          <a:solidFill>
                            <a:srgbClr val="333333"/>
                          </a:solidFill>
                          <a:effectLst/>
                          <a:latin typeface="+mn-ea"/>
                        </a:rPr>
                        <a:t>18</a:t>
                      </a:r>
                      <a:r>
                        <a:rPr lang="ko-KR" altLang="en-US" sz="1200" b="0" i="0" dirty="0">
                          <a:solidFill>
                            <a:srgbClr val="333333"/>
                          </a:solidFill>
                          <a:effectLst/>
                          <a:latin typeface="+mn-ea"/>
                        </a:rPr>
                        <a:t>조</a:t>
                      </a:r>
                      <a:r>
                        <a:rPr lang="en-US" altLang="ko-KR" sz="1200" b="0" i="0" dirty="0">
                          <a:solidFill>
                            <a:srgbClr val="333333"/>
                          </a:solidFill>
                          <a:effectLst/>
                          <a:latin typeface="+mn-ea"/>
                        </a:rPr>
                        <a:t>(</a:t>
                      </a:r>
                      <a:r>
                        <a:rPr lang="ko-KR" altLang="en-US" sz="1200" b="0" i="0" dirty="0">
                          <a:solidFill>
                            <a:srgbClr val="333333"/>
                          </a:solidFill>
                          <a:effectLst/>
                          <a:latin typeface="+mn-ea"/>
                        </a:rPr>
                        <a:t>우리나라의 전기 품질 기준</a:t>
                      </a:r>
                      <a:r>
                        <a:rPr lang="en-US" altLang="ko-KR" sz="1200" b="0" i="0" dirty="0">
                          <a:solidFill>
                            <a:srgbClr val="333333"/>
                          </a:solidFill>
                          <a:effectLst/>
                          <a:latin typeface="+mn-ea"/>
                        </a:rPr>
                        <a:t>) 60±0.2Hz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0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전압고조파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200" dirty="0">
                          <a:solidFill>
                            <a:srgbClr val="333333"/>
                          </a:solidFill>
                          <a:latin typeface="+mn-ea"/>
                        </a:rPr>
                        <a:t>전압 전류 </a:t>
                      </a:r>
                      <a:r>
                        <a:rPr lang="ko-KR" altLang="en-US" sz="1200" dirty="0" err="1">
                          <a:solidFill>
                            <a:srgbClr val="333333"/>
                          </a:solidFill>
                          <a:latin typeface="+mn-ea"/>
                        </a:rPr>
                        <a:t>왜형률에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latin typeface="+mn-ea"/>
                        </a:rPr>
                        <a:t> 따른 분류</a:t>
                      </a:r>
                      <a:r>
                        <a:rPr lang="en-US" altLang="ko-KR" sz="1200" dirty="0">
                          <a:solidFill>
                            <a:srgbClr val="333333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latin typeface="+mn-ea"/>
                        </a:rPr>
                        <a:t>슈나이더 일렉트릭</a:t>
                      </a:r>
                      <a:r>
                        <a:rPr lang="en-US" altLang="ko-KR" sz="1200" dirty="0">
                          <a:solidFill>
                            <a:srgbClr val="333333"/>
                          </a:solidFill>
                          <a:latin typeface="+mn-ea"/>
                        </a:rPr>
                        <a:t>)</a:t>
                      </a:r>
                      <a:endParaRPr lang="ko-KR" altLang="en-US" sz="12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80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전류고조파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200" dirty="0">
                          <a:solidFill>
                            <a:srgbClr val="333333"/>
                          </a:solidFill>
                          <a:latin typeface="+mn-ea"/>
                        </a:rPr>
                        <a:t>전압 전류 </a:t>
                      </a:r>
                      <a:r>
                        <a:rPr lang="ko-KR" altLang="en-US" sz="1200" dirty="0" err="1">
                          <a:solidFill>
                            <a:srgbClr val="333333"/>
                          </a:solidFill>
                          <a:latin typeface="+mn-ea"/>
                        </a:rPr>
                        <a:t>왜형률에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latin typeface="+mn-ea"/>
                        </a:rPr>
                        <a:t> 따른 분류</a:t>
                      </a:r>
                      <a:r>
                        <a:rPr lang="en-US" altLang="ko-KR" sz="1200" dirty="0">
                          <a:solidFill>
                            <a:srgbClr val="333333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latin typeface="+mn-ea"/>
                        </a:rPr>
                        <a:t>슈나이더 일렉트릭</a:t>
                      </a:r>
                      <a:r>
                        <a:rPr lang="en-US" altLang="ko-KR" sz="1200" dirty="0">
                          <a:solidFill>
                            <a:srgbClr val="333333"/>
                          </a:solidFill>
                          <a:latin typeface="+mn-ea"/>
                        </a:rPr>
                        <a:t>)</a:t>
                      </a:r>
                      <a:endParaRPr lang="ko-KR" altLang="en-US" sz="12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유효전력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333333"/>
                          </a:solidFill>
                          <a:latin typeface="+mn-ea"/>
                        </a:rPr>
                        <a:t>역률</a:t>
                      </a:r>
                      <a:endParaRPr lang="en-US" altLang="ko-KR" sz="1200" dirty="0">
                        <a:solidFill>
                          <a:srgbClr val="333333"/>
                        </a:solidFill>
                        <a:latin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무효전력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333333"/>
                          </a:solidFill>
                          <a:latin typeface="+mn-ea"/>
                        </a:rPr>
                        <a:t>역률</a:t>
                      </a:r>
                      <a:endParaRPr lang="en-US" altLang="ko-KR" sz="1200" dirty="0">
                        <a:solidFill>
                          <a:srgbClr val="333333"/>
                        </a:solidFill>
                        <a:latin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271652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A1FA609-9510-4FFF-BE68-2F56439E6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73" y="6101603"/>
            <a:ext cx="1242921" cy="5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94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7BEA73-B35A-4576-B3F3-FF6F5C626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91" y="2243328"/>
            <a:ext cx="7029450" cy="3929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0F713B-4B40-42C8-9CC4-61733CD40545}"/>
              </a:ext>
            </a:extLst>
          </p:cNvPr>
          <p:cNvSpPr txBox="1"/>
          <p:nvPr/>
        </p:nvSpPr>
        <p:spPr>
          <a:xfrm>
            <a:off x="7132928" y="5255676"/>
            <a:ext cx="1797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정확도</a:t>
            </a:r>
            <a:r>
              <a:rPr lang="en-US" altLang="ko-KR" dirty="0">
                <a:latin typeface="+mn-ea"/>
              </a:rPr>
              <a:t>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0.9518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Val_loss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1.6054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E06B4-72BE-4569-A8F4-72BA8C35DD12}"/>
              </a:ext>
            </a:extLst>
          </p:cNvPr>
          <p:cNvSpPr txBox="1"/>
          <p:nvPr/>
        </p:nvSpPr>
        <p:spPr>
          <a:xfrm>
            <a:off x="364802" y="1525218"/>
            <a:ext cx="821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X =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유효전력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무효전력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주파수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전압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전류고조파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전압고조파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Y =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정상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주의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경고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3FD0408-E896-4CA7-B1FC-3D862C7FA7F1}"/>
              </a:ext>
            </a:extLst>
          </p:cNvPr>
          <p:cNvSpPr txBox="1">
            <a:spLocks/>
          </p:cNvSpPr>
          <p:nvPr/>
        </p:nvSpPr>
        <p:spPr>
          <a:xfrm>
            <a:off x="282291" y="691248"/>
            <a:ext cx="84060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 err="1">
                <a:solidFill>
                  <a:schemeClr val="accent4">
                    <a:lumMod val="50000"/>
                  </a:schemeClr>
                </a:solidFill>
              </a:rPr>
              <a:t>머신러닝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369682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841538" y="3076393"/>
            <a:ext cx="545253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4-3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설비 역률 </a:t>
            </a:r>
            <a:r>
              <a:rPr lang="ko-KR" altLang="en-US" sz="4000" b="1" spc="-150" dirty="0" err="1">
                <a:solidFill>
                  <a:schemeClr val="accent4">
                    <a:lumMod val="50000"/>
                  </a:schemeClr>
                </a:solidFill>
              </a:rPr>
              <a:t>개선시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효과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</p:spTree>
    <p:extLst>
      <p:ext uri="{BB962C8B-B14F-4D97-AF65-F5344CB8AC3E}">
        <p14:creationId xmlns:p14="http://schemas.microsoft.com/office/powerpoint/2010/main" val="48702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6BB9114-8CA4-4290-90FC-440A3B6FCBC9}"/>
              </a:ext>
            </a:extLst>
          </p:cNvPr>
          <p:cNvSpPr txBox="1">
            <a:spLocks/>
          </p:cNvSpPr>
          <p:nvPr/>
        </p:nvSpPr>
        <p:spPr>
          <a:xfrm>
            <a:off x="282291" y="685044"/>
            <a:ext cx="84060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역률 그래프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(2021-01-22)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E68995-D649-4940-86FD-510E72620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91" y="1650195"/>
            <a:ext cx="8406000" cy="465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29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6BB9114-8CA4-4290-90FC-440A3B6FCBC9}"/>
              </a:ext>
            </a:extLst>
          </p:cNvPr>
          <p:cNvSpPr txBox="1">
            <a:spLocks/>
          </p:cNvSpPr>
          <p:nvPr/>
        </p:nvSpPr>
        <p:spPr>
          <a:xfrm>
            <a:off x="282291" y="685044"/>
            <a:ext cx="84060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3500" b="1" spc="-150" dirty="0">
                <a:solidFill>
                  <a:schemeClr val="accent4">
                    <a:lumMod val="50000"/>
                  </a:schemeClr>
                </a:solidFill>
              </a:rPr>
              <a:t>전기요금 계산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B999A4-49FC-45FC-BC2A-D7A524A4A4BF}"/>
              </a:ext>
            </a:extLst>
          </p:cNvPr>
          <p:cNvSpPr txBox="1"/>
          <p:nvPr/>
        </p:nvSpPr>
        <p:spPr>
          <a:xfrm>
            <a:off x="282291" y="6286956"/>
            <a:ext cx="3651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+mn-ea"/>
              </a:rPr>
              <a:t>요금용 전력 </a:t>
            </a:r>
            <a:r>
              <a:rPr lang="en-US" altLang="ko-KR" sz="800" dirty="0">
                <a:latin typeface="+mn-ea"/>
              </a:rPr>
              <a:t>-&gt; </a:t>
            </a:r>
            <a:r>
              <a:rPr lang="ko-KR" altLang="en-US" sz="800" dirty="0">
                <a:latin typeface="+mn-ea"/>
              </a:rPr>
              <a:t>검침 당월을 포함한 이전 </a:t>
            </a:r>
            <a:r>
              <a:rPr lang="en-US" altLang="ko-KR" sz="800" dirty="0">
                <a:latin typeface="+mn-ea"/>
              </a:rPr>
              <a:t>12</a:t>
            </a:r>
            <a:r>
              <a:rPr lang="ko-KR" altLang="en-US" sz="800" dirty="0">
                <a:latin typeface="+mn-ea"/>
              </a:rPr>
              <a:t>개월의 최대수요전력 중 최대값</a:t>
            </a:r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요금용 전력의 역률 </a:t>
            </a:r>
            <a:r>
              <a:rPr lang="en-US" altLang="ko-KR" sz="800" dirty="0">
                <a:latin typeface="+mn-ea"/>
              </a:rPr>
              <a:t>-&gt; </a:t>
            </a:r>
            <a:r>
              <a:rPr lang="ko-KR" altLang="en-US" sz="800" dirty="0">
                <a:latin typeface="+mn-ea"/>
              </a:rPr>
              <a:t>요금용 전력과 동일한 시기의 역률</a:t>
            </a:r>
            <a:endParaRPr lang="en-US" altLang="ko-KR" sz="800" dirty="0">
              <a:latin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E711E9C-15F0-477E-8D39-CCCE99530D76}"/>
              </a:ext>
            </a:extLst>
          </p:cNvPr>
          <p:cNvGrpSpPr/>
          <p:nvPr/>
        </p:nvGrpSpPr>
        <p:grpSpPr>
          <a:xfrm>
            <a:off x="5594962" y="3165862"/>
            <a:ext cx="481957" cy="419223"/>
            <a:chOff x="4692746" y="3958042"/>
            <a:chExt cx="1033266" cy="898771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1711C5E-7465-43BC-A935-5380738C49EB}"/>
                </a:ext>
              </a:extLst>
            </p:cNvPr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2B6AE2B-47AE-47EE-9154-FDE7E9AA7D2D}"/>
                </a:ext>
              </a:extLst>
            </p:cNvPr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82D330D-736A-47B3-AE43-B741C5656240}"/>
                </a:ext>
              </a:extLst>
            </p:cNvPr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58D29F2-3493-4AA7-8384-5E92BDCDC71A}"/>
              </a:ext>
            </a:extLst>
          </p:cNvPr>
          <p:cNvGrpSpPr/>
          <p:nvPr/>
        </p:nvGrpSpPr>
        <p:grpSpPr>
          <a:xfrm>
            <a:off x="3008987" y="3206226"/>
            <a:ext cx="338494" cy="338494"/>
            <a:chOff x="5411619" y="1495430"/>
            <a:chExt cx="1187432" cy="11874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72F6B84-548E-4671-8E88-A04A40A87BB5}"/>
                </a:ext>
              </a:extLst>
            </p:cNvPr>
            <p:cNvCxnSpPr/>
            <p:nvPr/>
          </p:nvCxnSpPr>
          <p:spPr>
            <a:xfrm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DCF11B4-B179-4328-A127-7A0E719D8598}"/>
                </a:ext>
              </a:extLst>
            </p:cNvPr>
            <p:cNvCxnSpPr/>
            <p:nvPr/>
          </p:nvCxnSpPr>
          <p:spPr>
            <a:xfrm rot="5400000"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C224C293-528E-474A-9F7B-F52AE376C892}"/>
              </a:ext>
            </a:extLst>
          </p:cNvPr>
          <p:cNvSpPr/>
          <p:nvPr/>
        </p:nvSpPr>
        <p:spPr>
          <a:xfrm>
            <a:off x="3454095" y="2358347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요금용 </a:t>
            </a:r>
            <a:endParaRPr lang="en-US" altLang="ko-KR" sz="1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7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전력의 역률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D91DC7F-04F5-4E32-B895-4C91913E04E8}"/>
              </a:ext>
            </a:extLst>
          </p:cNvPr>
          <p:cNvSpPr/>
          <p:nvPr/>
        </p:nvSpPr>
        <p:spPr>
          <a:xfrm>
            <a:off x="868120" y="2358347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50" dirty="0">
                <a:latin typeface="나눔고딕" pitchFamily="50" charset="-127"/>
                <a:ea typeface="나눔고딕" pitchFamily="50" charset="-127"/>
              </a:rPr>
              <a:t>요금용 전력</a:t>
            </a:r>
            <a:endParaRPr lang="en-US" altLang="ko-KR" b="1" spc="-5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b="1" spc="-50" dirty="0">
                <a:latin typeface="나눔고딕" pitchFamily="50" charset="-127"/>
                <a:ea typeface="나눔고딕" pitchFamily="50" charset="-127"/>
              </a:rPr>
              <a:t>사용 전력량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F2434EF-57AA-4CDB-95C8-2B1BB883120A}"/>
              </a:ext>
            </a:extLst>
          </p:cNvPr>
          <p:cNvSpPr/>
          <p:nvPr/>
        </p:nvSpPr>
        <p:spPr>
          <a:xfrm>
            <a:off x="6202584" y="2358347"/>
            <a:ext cx="2034253" cy="2034253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전기요금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2BBD60-F1FF-4FD1-8829-24C332B66F7F}"/>
              </a:ext>
            </a:extLst>
          </p:cNvPr>
          <p:cNvSpPr txBox="1"/>
          <p:nvPr/>
        </p:nvSpPr>
        <p:spPr>
          <a:xfrm>
            <a:off x="868120" y="4897044"/>
            <a:ext cx="740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261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번 설비의 데이터는 한달정도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 -&gt;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추가적인 가정을 통해 계산 진행</a:t>
            </a:r>
            <a:endParaRPr lang="en-US" altLang="ko-KR" dirty="0">
              <a:highlight>
                <a:srgbClr val="FFFF00"/>
              </a:highligh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1312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6BB9114-8CA4-4290-90FC-440A3B6FCBC9}"/>
              </a:ext>
            </a:extLst>
          </p:cNvPr>
          <p:cNvSpPr txBox="1">
            <a:spLocks/>
          </p:cNvSpPr>
          <p:nvPr/>
        </p:nvSpPr>
        <p:spPr>
          <a:xfrm>
            <a:off x="282291" y="685044"/>
            <a:ext cx="84060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간편한 요금절감 계산을 위한 가정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ED82C5-B207-4039-99E0-01B12E634448}"/>
              </a:ext>
            </a:extLst>
          </p:cNvPr>
          <p:cNvSpPr/>
          <p:nvPr/>
        </p:nvSpPr>
        <p:spPr>
          <a:xfrm>
            <a:off x="459261" y="1830329"/>
            <a:ext cx="1467296" cy="58092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pc="-50" dirty="0">
                <a:latin typeface="나눔고딕" pitchFamily="50" charset="-127"/>
                <a:ea typeface="나눔고딕" pitchFamily="50" charset="-127"/>
              </a:rPr>
              <a:t>가정</a:t>
            </a:r>
            <a:r>
              <a:rPr lang="en-US" altLang="ko-KR" sz="3200" b="1" spc="-50" dirty="0"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3200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3F9E59-6C2F-4687-A6C3-2CFAEC1CCF95}"/>
              </a:ext>
            </a:extLst>
          </p:cNvPr>
          <p:cNvSpPr/>
          <p:nvPr/>
        </p:nvSpPr>
        <p:spPr>
          <a:xfrm>
            <a:off x="1983261" y="1830337"/>
            <a:ext cx="6612099" cy="58092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요금용 전력을 </a:t>
            </a:r>
            <a:r>
              <a:rPr lang="ko-KR" altLang="en-US" b="1" spc="-5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측정기간동안의</a:t>
            </a:r>
            <a:r>
              <a:rPr lang="ko-KR" altLang="en-US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최대 수요전력이라 가정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1EFE02-CAE0-4A93-8405-43E1D13B0F5A}"/>
              </a:ext>
            </a:extLst>
          </p:cNvPr>
          <p:cNvSpPr/>
          <p:nvPr/>
        </p:nvSpPr>
        <p:spPr>
          <a:xfrm>
            <a:off x="459261" y="2603265"/>
            <a:ext cx="1467296" cy="58092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32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가정</a:t>
            </a:r>
            <a:r>
              <a:rPr lang="en-US" altLang="ko-KR" sz="32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32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A9DB9E-0987-4461-A8B2-B82F241E890F}"/>
              </a:ext>
            </a:extLst>
          </p:cNvPr>
          <p:cNvSpPr/>
          <p:nvPr/>
        </p:nvSpPr>
        <p:spPr>
          <a:xfrm>
            <a:off x="1983261" y="2603269"/>
            <a:ext cx="6612099" cy="58092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요금계산용 역률을 측정기간 동안의 </a:t>
            </a:r>
            <a:r>
              <a:rPr lang="ko-KR" altLang="en-US" b="1" spc="-5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평균역률이라</a:t>
            </a:r>
            <a:r>
              <a:rPr lang="ko-KR" altLang="en-US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가정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46DF56-EBF5-4D23-AD7A-B9246E7B4806}"/>
              </a:ext>
            </a:extLst>
          </p:cNvPr>
          <p:cNvSpPr/>
          <p:nvPr/>
        </p:nvSpPr>
        <p:spPr>
          <a:xfrm>
            <a:off x="459261" y="3360720"/>
            <a:ext cx="1467296" cy="58092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32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가정</a:t>
            </a:r>
            <a:r>
              <a:rPr lang="en-US" altLang="ko-KR" sz="32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32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A86EC6-E05A-4CCE-89A7-F3462F28D2FD}"/>
              </a:ext>
            </a:extLst>
          </p:cNvPr>
          <p:cNvSpPr/>
          <p:nvPr/>
        </p:nvSpPr>
        <p:spPr>
          <a:xfrm>
            <a:off x="1983261" y="3360720"/>
            <a:ext cx="6612099" cy="58092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공장내 이 설비 외 전기를 소비하는 다른 제품들이 없다고 가정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608886-87EC-4FF5-ACE1-59ADC8131035}"/>
              </a:ext>
            </a:extLst>
          </p:cNvPr>
          <p:cNvSpPr/>
          <p:nvPr/>
        </p:nvSpPr>
        <p:spPr>
          <a:xfrm>
            <a:off x="459261" y="4118170"/>
            <a:ext cx="1467296" cy="58092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32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가정</a:t>
            </a:r>
            <a:r>
              <a:rPr lang="en-US" altLang="ko-KR" sz="32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sz="32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8EFF12-C0A0-4E84-B2A7-770EC9C11592}"/>
              </a:ext>
            </a:extLst>
          </p:cNvPr>
          <p:cNvSpPr/>
          <p:nvPr/>
        </p:nvSpPr>
        <p:spPr>
          <a:xfrm>
            <a:off x="1983261" y="4118171"/>
            <a:ext cx="6612099" cy="58092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제 </a:t>
            </a:r>
            <a:r>
              <a:rPr lang="en-US" altLang="ko-KR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장 </a:t>
            </a:r>
            <a:r>
              <a:rPr lang="en-US" altLang="ko-KR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43</a:t>
            </a:r>
            <a:r>
              <a:rPr lang="ko-KR" altLang="en-US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조와 무관하게 모든 시간에 </a:t>
            </a:r>
            <a:r>
              <a:rPr lang="en-US" altLang="ko-KR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09-23</a:t>
            </a:r>
            <a:r>
              <a:rPr lang="ko-KR" altLang="en-US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 사이 규정 적용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E5F153-CA1E-4121-BC29-3CC39212EA2E}"/>
              </a:ext>
            </a:extLst>
          </p:cNvPr>
          <p:cNvSpPr/>
          <p:nvPr/>
        </p:nvSpPr>
        <p:spPr>
          <a:xfrm>
            <a:off x="459261" y="4875620"/>
            <a:ext cx="1467296" cy="58092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32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가정</a:t>
            </a:r>
            <a:r>
              <a:rPr lang="en-US" altLang="ko-KR" sz="32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32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D3FD4D-4275-4F62-BE15-92C3966DC266}"/>
              </a:ext>
            </a:extLst>
          </p:cNvPr>
          <p:cNvSpPr/>
          <p:nvPr/>
        </p:nvSpPr>
        <p:spPr>
          <a:xfrm>
            <a:off x="1983261" y="4875621"/>
            <a:ext cx="6612099" cy="58092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b="1" spc="-5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경부하</a:t>
            </a:r>
            <a:r>
              <a:rPr lang="ko-KR" altLang="en-US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중간부하 최대부하는 총부하에서 그 시간의 비를 이용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406B45-BA2F-47F0-9057-AE019C8DFEA8}"/>
              </a:ext>
            </a:extLst>
          </p:cNvPr>
          <p:cNvSpPr/>
          <p:nvPr/>
        </p:nvSpPr>
        <p:spPr>
          <a:xfrm>
            <a:off x="459261" y="5633070"/>
            <a:ext cx="1467296" cy="58092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32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가정</a:t>
            </a:r>
            <a:r>
              <a:rPr lang="en-US" altLang="ko-KR" sz="32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32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E962CF-A006-4769-A2F4-C3239CBC62EA}"/>
              </a:ext>
            </a:extLst>
          </p:cNvPr>
          <p:cNvSpPr/>
          <p:nvPr/>
        </p:nvSpPr>
        <p:spPr>
          <a:xfrm>
            <a:off x="1983261" y="5633071"/>
            <a:ext cx="6612099" cy="58092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계약전력 초과 부분은 고려하지 않음</a:t>
            </a:r>
          </a:p>
        </p:txBody>
      </p:sp>
    </p:spTree>
    <p:extLst>
      <p:ext uri="{BB962C8B-B14F-4D97-AF65-F5344CB8AC3E}">
        <p14:creationId xmlns:p14="http://schemas.microsoft.com/office/powerpoint/2010/main" val="376479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252790" y="3138537"/>
            <a:ext cx="46300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일정 관리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</p:spTree>
    <p:extLst>
      <p:ext uri="{BB962C8B-B14F-4D97-AF65-F5344CB8AC3E}">
        <p14:creationId xmlns:p14="http://schemas.microsoft.com/office/powerpoint/2010/main" val="3718761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61AB1D31-E072-4B20-93B9-C46FDB39A057}"/>
              </a:ext>
            </a:extLst>
          </p:cNvPr>
          <p:cNvSpPr txBox="1">
            <a:spLocks/>
          </p:cNvSpPr>
          <p:nvPr/>
        </p:nvSpPr>
        <p:spPr>
          <a:xfrm>
            <a:off x="282291" y="685044"/>
            <a:ext cx="84060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최대수요전력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전력량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역률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17F713-B124-44E9-9376-7991B89BC057}"/>
              </a:ext>
            </a:extLst>
          </p:cNvPr>
          <p:cNvSpPr txBox="1"/>
          <p:nvPr/>
        </p:nvSpPr>
        <p:spPr>
          <a:xfrm>
            <a:off x="282291" y="5737461"/>
            <a:ext cx="33345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모든 계산 과정은 소수점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절삭</a:t>
            </a:r>
            <a:endParaRPr lang="en-US" altLang="ko-KR" sz="10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최대수요전력 </a:t>
            </a:r>
            <a:r>
              <a:rPr lang="en-US" altLang="ko-KR" sz="1000" dirty="0">
                <a:latin typeface="+mn-ea"/>
              </a:rPr>
              <a:t>: 15</a:t>
            </a:r>
            <a:r>
              <a:rPr lang="ko-KR" altLang="en-US" sz="1000" dirty="0">
                <a:latin typeface="+mn-ea"/>
              </a:rPr>
              <a:t>분 평균전력 중 가장 높은 전력</a:t>
            </a:r>
            <a:endParaRPr lang="en-US" altLang="ko-KR" sz="1000" dirty="0"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+mn-ea"/>
              </a:rPr>
              <a:t>    12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n-ea"/>
              </a:rPr>
              <a:t>월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n-ea"/>
              </a:rPr>
              <a:t>1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n-ea"/>
              </a:rPr>
              <a:t>월 </a:t>
            </a:r>
            <a:endParaRPr lang="en-US" altLang="ko-KR" sz="10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r>
              <a:rPr lang="en-US" altLang="ko-KR" sz="1000" b="0" i="0" dirty="0">
                <a:solidFill>
                  <a:srgbClr val="000000"/>
                </a:solidFill>
                <a:effectLst/>
                <a:latin typeface="+mn-ea"/>
              </a:rPr>
              <a:t>     </a:t>
            </a:r>
            <a:r>
              <a:rPr lang="ko-KR" altLang="en-US" sz="1000" b="0" i="0" dirty="0" err="1">
                <a:solidFill>
                  <a:srgbClr val="000000"/>
                </a:solidFill>
                <a:effectLst/>
                <a:latin typeface="+mn-ea"/>
              </a:rPr>
              <a:t>경부하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n-ea"/>
              </a:rPr>
              <a:t>23:00∼09:00 (10)</a:t>
            </a:r>
            <a:endParaRPr lang="ko-KR" altLang="en-US" sz="10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r>
              <a:rPr lang="en-US" altLang="ko-KR" sz="1000" b="0" i="0" dirty="0">
                <a:solidFill>
                  <a:srgbClr val="000000"/>
                </a:solidFill>
                <a:effectLst/>
                <a:latin typeface="+mn-ea"/>
              </a:rPr>
              <a:t>    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n-ea"/>
              </a:rPr>
              <a:t>중간부하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n-ea"/>
              </a:rPr>
              <a:t>09:00∼10:00 12:00∼17:00 20:00∼22:00(8)</a:t>
            </a:r>
          </a:p>
          <a:p>
            <a:pPr algn="l"/>
            <a:r>
              <a:rPr lang="en-US" altLang="ko-KR" sz="1000" b="0" i="0" dirty="0">
                <a:solidFill>
                  <a:srgbClr val="000000"/>
                </a:solidFill>
                <a:effectLst/>
                <a:latin typeface="+mn-ea"/>
              </a:rPr>
              <a:t>    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n-ea"/>
              </a:rPr>
              <a:t>최대부하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n-ea"/>
              </a:rPr>
              <a:t>10:00∼12:00 17:00∼20:00 22:00∼23:00(6)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+mn-ea"/>
            </a:endParaRPr>
          </a:p>
        </p:txBody>
      </p:sp>
      <p:graphicFrame>
        <p:nvGraphicFramePr>
          <p:cNvPr id="12" name="내용 개체 틀 3">
            <a:extLst>
              <a:ext uri="{FF2B5EF4-FFF2-40B4-BE49-F238E27FC236}">
                <a16:creationId xmlns:a16="http://schemas.microsoft.com/office/drawing/2014/main" id="{9D80412E-4F37-4DDE-8B94-0BB1DC598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545685"/>
              </p:ext>
            </p:extLst>
          </p:nvPr>
        </p:nvGraphicFramePr>
        <p:xfrm>
          <a:off x="282291" y="1729725"/>
          <a:ext cx="8284660" cy="387208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94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545">
                  <a:extLst>
                    <a:ext uri="{9D8B030D-6E8A-4147-A177-3AD203B41FA5}">
                      <a16:colId xmlns:a16="http://schemas.microsoft.com/office/drawing/2014/main" val="2336797173"/>
                    </a:ext>
                  </a:extLst>
                </a:gridCol>
                <a:gridCol w="5895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61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2000" b="1" spc="-3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2000" b="1" spc="-3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값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927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80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구분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산업용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을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)2 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고압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A(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: 1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월로 간주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07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80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최대수요전력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800" b="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약 </a:t>
                      </a:r>
                      <a:r>
                        <a:rPr lang="en-US" altLang="ko-KR" sz="1800" b="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240kw(12kw)</a:t>
                      </a:r>
                      <a:endParaRPr lang="ko-KR" altLang="en-US" sz="1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940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전력량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총합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800" b="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5929kwh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9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3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경부하</a:t>
                      </a:r>
                      <a:endParaRPr lang="ko-KR" altLang="en-US" sz="18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800" b="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2470kwh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7448139"/>
                  </a:ext>
                </a:extLst>
              </a:tr>
              <a:tr h="4679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중간부하</a:t>
                      </a:r>
                      <a:endParaRPr lang="en-US" altLang="ko-KR" sz="18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800" b="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1976kwh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291926"/>
                  </a:ext>
                </a:extLst>
              </a:tr>
              <a:tr h="4679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최대부하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800" b="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1482kwh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1789146"/>
                  </a:ext>
                </a:extLst>
              </a:tr>
              <a:tr h="4607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80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역률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800" b="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0.597</a:t>
                      </a:r>
                      <a:endParaRPr lang="ko-KR" altLang="en-US" sz="1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492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61AB1D31-E072-4B20-93B9-C46FDB39A057}"/>
              </a:ext>
            </a:extLst>
          </p:cNvPr>
          <p:cNvSpPr txBox="1">
            <a:spLocks/>
          </p:cNvSpPr>
          <p:nvPr/>
        </p:nvSpPr>
        <p:spPr>
          <a:xfrm>
            <a:off x="282291" y="685044"/>
            <a:ext cx="84060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전기요금표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B2850B-06A3-45A0-8036-D2D4626BA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446564"/>
            <a:ext cx="8546248" cy="4863577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F0F6254D-3916-4567-B7C9-90E3268A6D6A}"/>
              </a:ext>
            </a:extLst>
          </p:cNvPr>
          <p:cNvSpPr/>
          <p:nvPr/>
        </p:nvSpPr>
        <p:spPr>
          <a:xfrm>
            <a:off x="896394" y="4333222"/>
            <a:ext cx="565673" cy="654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94A50A9-24D9-48A0-ADB3-823C35756927}"/>
              </a:ext>
            </a:extLst>
          </p:cNvPr>
          <p:cNvSpPr/>
          <p:nvPr/>
        </p:nvSpPr>
        <p:spPr>
          <a:xfrm>
            <a:off x="1922636" y="4333220"/>
            <a:ext cx="565673" cy="654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FBDFA7-B90A-4094-BD14-A15CBA90F9D0}"/>
              </a:ext>
            </a:extLst>
          </p:cNvPr>
          <p:cNvSpPr/>
          <p:nvPr/>
        </p:nvSpPr>
        <p:spPr>
          <a:xfrm>
            <a:off x="2777167" y="4133655"/>
            <a:ext cx="794998" cy="1053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621AE-2DDF-4658-9139-DC603439CDFE}"/>
              </a:ext>
            </a:extLst>
          </p:cNvPr>
          <p:cNvSpPr/>
          <p:nvPr/>
        </p:nvSpPr>
        <p:spPr>
          <a:xfrm>
            <a:off x="7971473" y="4133655"/>
            <a:ext cx="794998" cy="1053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426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B24F3B-F05D-4D34-9E26-EE2954F21BB0}"/>
              </a:ext>
            </a:extLst>
          </p:cNvPr>
          <p:cNvSpPr txBox="1">
            <a:spLocks/>
          </p:cNvSpPr>
          <p:nvPr/>
        </p:nvSpPr>
        <p:spPr>
          <a:xfrm>
            <a:off x="282291" y="685044"/>
            <a:ext cx="84060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전기요금 계산</a:t>
            </a:r>
          </a:p>
        </p:txBody>
      </p:sp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D6725E53-B2B6-4318-87FB-B5470E4510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05681"/>
              </p:ext>
            </p:extLst>
          </p:nvPr>
        </p:nvGraphicFramePr>
        <p:xfrm>
          <a:off x="342961" y="1468588"/>
          <a:ext cx="8284660" cy="408580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94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545">
                  <a:extLst>
                    <a:ext uri="{9D8B030D-6E8A-4147-A177-3AD203B41FA5}">
                      <a16:colId xmlns:a16="http://schemas.microsoft.com/office/drawing/2014/main" val="2336797173"/>
                    </a:ext>
                  </a:extLst>
                </a:gridCol>
                <a:gridCol w="5895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61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2000" b="1" spc="-3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2000" b="1" spc="-3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값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927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80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기본요금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+mn-ea"/>
                        </a:rPr>
                        <a:t>8320 * 240 = 1,996,800 </a:t>
                      </a:r>
                      <a:r>
                        <a:rPr lang="ko-KR" altLang="en-US" dirty="0">
                          <a:latin typeface="+mn-ea"/>
                        </a:rPr>
                        <a:t>원</a:t>
                      </a:r>
                      <a:endParaRPr lang="en-US" altLang="ko-KR" dirty="0">
                        <a:latin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40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전력량    요금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3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경부하</a:t>
                      </a:r>
                      <a:endParaRPr lang="ko-KR" altLang="en-US" sz="18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2470</a:t>
                      </a:r>
                      <a:r>
                        <a:rPr lang="en-US" altLang="ko-KR" dirty="0">
                          <a:latin typeface="+mn-ea"/>
                        </a:rPr>
                        <a:t> * </a:t>
                      </a:r>
                      <a:r>
                        <a:rPr lang="en-US" altLang="ko-KR" b="0" i="0" dirty="0">
                          <a:solidFill>
                            <a:srgbClr val="454545"/>
                          </a:solidFill>
                          <a:effectLst/>
                          <a:latin typeface="+mn-ea"/>
                        </a:rPr>
                        <a:t>58.1 = 143,507 </a:t>
                      </a:r>
                      <a:r>
                        <a:rPr lang="ko-KR" altLang="en-US" b="0" i="0" dirty="0">
                          <a:solidFill>
                            <a:srgbClr val="454545"/>
                          </a:solidFill>
                          <a:effectLst/>
                          <a:latin typeface="+mn-ea"/>
                        </a:rPr>
                        <a:t>원</a:t>
                      </a:r>
                      <a:endParaRPr lang="en-US" altLang="ko-KR" dirty="0">
                        <a:latin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9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중간부하</a:t>
                      </a:r>
                      <a:endParaRPr lang="en-US" altLang="ko-KR" sz="18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800" b="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1976</a:t>
                      </a:r>
                      <a:r>
                        <a:rPr lang="en-US" altLang="ko-KR" dirty="0">
                          <a:latin typeface="+mn-ea"/>
                        </a:rPr>
                        <a:t> * </a:t>
                      </a:r>
                      <a:r>
                        <a:rPr lang="en-US" altLang="ko-KR" b="0" i="0" dirty="0">
                          <a:solidFill>
                            <a:srgbClr val="454545"/>
                          </a:solidFill>
                          <a:effectLst/>
                          <a:latin typeface="+mn-ea"/>
                        </a:rPr>
                        <a:t>104.2 = 205,899</a:t>
                      </a:r>
                      <a:r>
                        <a:rPr lang="ko-KR" altLang="en-US" b="0" i="0" dirty="0">
                          <a:solidFill>
                            <a:srgbClr val="454545"/>
                          </a:solidFill>
                          <a:effectLst/>
                          <a:latin typeface="+mn-ea"/>
                        </a:rPr>
                        <a:t>원</a:t>
                      </a:r>
                      <a:endParaRPr lang="en-US" altLang="ko-KR" sz="1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7448139"/>
                  </a:ext>
                </a:extLst>
              </a:tr>
              <a:tr h="4679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최대부하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1482</a:t>
                      </a:r>
                      <a:r>
                        <a:rPr lang="en-US" altLang="ko-KR" dirty="0">
                          <a:latin typeface="+mn-ea"/>
                        </a:rPr>
                        <a:t> * </a:t>
                      </a:r>
                      <a:r>
                        <a:rPr lang="en-US" altLang="ko-KR" b="0" i="0" dirty="0">
                          <a:solidFill>
                            <a:srgbClr val="454545"/>
                          </a:solidFill>
                          <a:effectLst/>
                          <a:latin typeface="+mn-ea"/>
                        </a:rPr>
                        <a:t>161.7 = 239,639</a:t>
                      </a:r>
                      <a:r>
                        <a:rPr lang="ko-KR" altLang="en-US" b="0" i="0" dirty="0">
                          <a:solidFill>
                            <a:srgbClr val="454545"/>
                          </a:solidFill>
                          <a:effectLst/>
                          <a:latin typeface="+mn-ea"/>
                        </a:rPr>
                        <a:t>원</a:t>
                      </a:r>
                      <a:endParaRPr lang="en-US" altLang="ko-KR" b="0" i="0" dirty="0">
                        <a:solidFill>
                          <a:srgbClr val="454545"/>
                        </a:solidFill>
                        <a:effectLst/>
                        <a:latin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291926"/>
                  </a:ext>
                </a:extLst>
              </a:tr>
              <a:tr h="4679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총합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dirty="0">
                          <a:latin typeface="+mn-ea"/>
                        </a:rPr>
                        <a:t>2,585,845 </a:t>
                      </a:r>
                      <a:r>
                        <a:rPr lang="ko-KR" altLang="en-US" dirty="0">
                          <a:latin typeface="+mn-ea"/>
                        </a:rPr>
                        <a:t>원</a:t>
                      </a:r>
                      <a:endParaRPr lang="en-US" altLang="ko-KR" sz="18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1789146"/>
                  </a:ext>
                </a:extLst>
              </a:tr>
              <a:tr h="4607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dirty="0">
                          <a:latin typeface="+mn-ea"/>
                        </a:rPr>
                        <a:t>역률로 인한 </a:t>
                      </a:r>
                      <a:endParaRPr lang="en-US" altLang="ko-KR" dirty="0">
                        <a:latin typeface="+mn-ea"/>
                      </a:endParaRPr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dirty="0">
                          <a:latin typeface="+mn-ea"/>
                        </a:rPr>
                        <a:t>추가요금</a:t>
                      </a:r>
                      <a:endParaRPr lang="ko-KR" altLang="en-US" sz="18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+mn-ea"/>
                        </a:rPr>
                        <a:t>2,585,845(1+0.06) = 2,740,995</a:t>
                      </a:r>
                      <a:r>
                        <a:rPr lang="ko-KR" altLang="en-US" dirty="0">
                          <a:latin typeface="+mn-ea"/>
                        </a:rPr>
                        <a:t>원</a:t>
                      </a:r>
                      <a:r>
                        <a:rPr lang="en-US" altLang="ko-KR" dirty="0">
                          <a:latin typeface="+mn-ea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dirty="0">
                          <a:latin typeface="+mn-ea"/>
                        </a:rPr>
                        <a:t>(155,150</a:t>
                      </a:r>
                      <a:r>
                        <a:rPr lang="ko-KR" altLang="en-US" dirty="0">
                          <a:latin typeface="+mn-ea"/>
                        </a:rPr>
                        <a:t>원 추가</a:t>
                      </a:r>
                      <a:r>
                        <a:rPr lang="en-US" altLang="ko-KR" dirty="0">
                          <a:latin typeface="+mn-ea"/>
                        </a:rPr>
                        <a:t>)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7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800" b="1" dirty="0" err="1">
                          <a:latin typeface="+mn-ea"/>
                        </a:rPr>
                        <a:t>역률조정시</a:t>
                      </a:r>
                      <a:r>
                        <a:rPr lang="ko-KR" altLang="en-US" sz="1800" b="1" dirty="0">
                          <a:latin typeface="+mn-ea"/>
                        </a:rPr>
                        <a:t> 절감비용</a:t>
                      </a:r>
                      <a:endParaRPr lang="ko-KR" altLang="en-US" sz="18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+mn-ea"/>
                        </a:rPr>
                        <a:t>2,585,845*0.07 = </a:t>
                      </a:r>
                      <a:r>
                        <a:rPr lang="en-US" altLang="ko-KR" sz="1800" b="1" dirty="0">
                          <a:highlight>
                            <a:srgbClr val="FFFF00"/>
                          </a:highlight>
                          <a:latin typeface="+mn-ea"/>
                        </a:rPr>
                        <a:t>181,009 </a:t>
                      </a:r>
                      <a:r>
                        <a:rPr lang="ko-KR" altLang="en-US" sz="1800" b="1" dirty="0">
                          <a:highlight>
                            <a:srgbClr val="FFFF00"/>
                          </a:highlight>
                          <a:latin typeface="+mn-ea"/>
                        </a:rPr>
                        <a:t>원</a:t>
                      </a:r>
                      <a:r>
                        <a:rPr lang="en-US" altLang="ko-KR" sz="1800" b="1" dirty="0">
                          <a:highlight>
                            <a:srgbClr val="FFFF00"/>
                          </a:highlight>
                          <a:latin typeface="+mn-ea"/>
                        </a:rPr>
                        <a:t>(7%</a:t>
                      </a:r>
                      <a:r>
                        <a:rPr lang="ko-KR" altLang="en-US" sz="1800" b="1" dirty="0">
                          <a:highlight>
                            <a:srgbClr val="FFFF00"/>
                          </a:highlight>
                          <a:latin typeface="+mn-ea"/>
                        </a:rPr>
                        <a:t>절감</a:t>
                      </a:r>
                      <a:r>
                        <a:rPr lang="en-US" altLang="ko-KR" sz="1800" b="1" dirty="0">
                          <a:highlight>
                            <a:srgbClr val="FFFF00"/>
                          </a:highlight>
                          <a:latin typeface="+mn-ea"/>
                        </a:rPr>
                        <a:t>)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912106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A2A0102-8760-4780-AE40-2BEFC4543C2E}"/>
              </a:ext>
            </a:extLst>
          </p:cNvPr>
          <p:cNvSpPr txBox="1"/>
          <p:nvPr/>
        </p:nvSpPr>
        <p:spPr>
          <a:xfrm>
            <a:off x="434691" y="6048357"/>
            <a:ext cx="2746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역률 계산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추가요금용</a:t>
            </a:r>
            <a:r>
              <a:rPr lang="en-US" altLang="ko-KR" sz="1000" dirty="0">
                <a:latin typeface="+mn-ea"/>
              </a:rPr>
              <a:t>) : (90-60)*0.2 = 6%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n-ea"/>
              </a:rPr>
              <a:t>95% </a:t>
            </a:r>
            <a:r>
              <a:rPr lang="ko-KR" altLang="en-US" sz="1000" dirty="0" err="1">
                <a:latin typeface="+mn-ea"/>
              </a:rPr>
              <a:t>유지시</a:t>
            </a:r>
            <a:r>
              <a:rPr lang="ko-KR" altLang="en-US" sz="1000" dirty="0">
                <a:latin typeface="+mn-ea"/>
              </a:rPr>
              <a:t> 절감 </a:t>
            </a:r>
            <a:r>
              <a:rPr lang="en-US" altLang="ko-KR" sz="1000" dirty="0">
                <a:latin typeface="+mn-ea"/>
              </a:rPr>
              <a:t>: (95-60)*0.2 = 7%</a:t>
            </a:r>
          </a:p>
        </p:txBody>
      </p:sp>
    </p:spTree>
    <p:extLst>
      <p:ext uri="{BB962C8B-B14F-4D97-AF65-F5344CB8AC3E}">
        <p14:creationId xmlns:p14="http://schemas.microsoft.com/office/powerpoint/2010/main" val="686733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96722" y="3138537"/>
            <a:ext cx="1742161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5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결론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</p:spTree>
    <p:extLst>
      <p:ext uri="{BB962C8B-B14F-4D97-AF65-F5344CB8AC3E}">
        <p14:creationId xmlns:p14="http://schemas.microsoft.com/office/powerpoint/2010/main" val="4276758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6BB9114-8CA4-4290-90FC-440A3B6FCBC9}"/>
              </a:ext>
            </a:extLst>
          </p:cNvPr>
          <p:cNvSpPr txBox="1">
            <a:spLocks/>
          </p:cNvSpPr>
          <p:nvPr/>
        </p:nvSpPr>
        <p:spPr>
          <a:xfrm>
            <a:off x="282291" y="685044"/>
            <a:ext cx="84060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프로젝트 결론 </a:t>
            </a:r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2D713AEB-0F48-4A64-8607-F53CB9E49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442524"/>
              </p:ext>
            </p:extLst>
          </p:nvPr>
        </p:nvGraphicFramePr>
        <p:xfrm>
          <a:off x="282291" y="1970846"/>
          <a:ext cx="8284660" cy="359456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8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5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6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2000" b="1" spc="-3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프로젝트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2000" b="1" spc="-3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결 론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8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80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전력품질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err="1">
                          <a:latin typeface="+mn-ea"/>
                        </a:rPr>
                        <a:t>머신러닝</a:t>
                      </a:r>
                      <a:r>
                        <a:rPr lang="ko-KR" altLang="en-US" sz="1400" dirty="0">
                          <a:latin typeface="+mn-ea"/>
                        </a:rPr>
                        <a:t> 정확도</a:t>
                      </a:r>
                      <a:r>
                        <a:rPr lang="en-US" altLang="ko-KR" sz="1400" dirty="0">
                          <a:latin typeface="+mn-ea"/>
                        </a:rPr>
                        <a:t>: 95%</a:t>
                      </a:r>
                    </a:p>
                    <a:p>
                      <a:pPr algn="l"/>
                      <a:r>
                        <a:rPr lang="ko-KR" altLang="en-US" sz="1400" dirty="0">
                          <a:latin typeface="+mn-ea"/>
                        </a:rPr>
                        <a:t>기준이 존재하는 데이터들에 </a:t>
                      </a:r>
                      <a:r>
                        <a:rPr lang="ko-KR" altLang="en-US" sz="1400" dirty="0" err="1">
                          <a:latin typeface="+mn-ea"/>
                        </a:rPr>
                        <a:t>머신러닝을</a:t>
                      </a:r>
                      <a:r>
                        <a:rPr lang="ko-KR" altLang="en-US" sz="1400" dirty="0">
                          <a:latin typeface="+mn-ea"/>
                        </a:rPr>
                        <a:t> 활용해 아쉬움이 남음</a:t>
                      </a:r>
                      <a:endParaRPr lang="en-US" altLang="ko-KR" sz="1400" dirty="0">
                        <a:latin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0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800" b="1" spc="-3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역률개선</a:t>
                      </a:r>
                      <a:endParaRPr lang="ko-KR" altLang="en-US" sz="18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latin typeface="+mn-ea"/>
                        </a:rPr>
                        <a:t>(</a:t>
                      </a:r>
                      <a:r>
                        <a:rPr lang="ko-KR" altLang="en-US" sz="1400" dirty="0" err="1">
                          <a:latin typeface="+mn-ea"/>
                        </a:rPr>
                        <a:t>가동중일</a:t>
                      </a:r>
                      <a:r>
                        <a:rPr lang="ko-KR" altLang="en-US" sz="1400" dirty="0">
                          <a:latin typeface="+mn-ea"/>
                        </a:rPr>
                        <a:t> 경우</a:t>
                      </a:r>
                      <a:r>
                        <a:rPr lang="en-US" altLang="ko-KR" sz="1400" dirty="0">
                          <a:latin typeface="+mn-ea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1400" dirty="0">
                          <a:latin typeface="+mn-ea"/>
                        </a:rPr>
                        <a:t>-</a:t>
                      </a:r>
                      <a:r>
                        <a:rPr lang="en-US" altLang="ko-KR" sz="1500" dirty="0">
                          <a:latin typeface="+mn-ea"/>
                        </a:rPr>
                        <a:t>   </a:t>
                      </a:r>
                      <a:r>
                        <a:rPr lang="ko-KR" altLang="en-US" sz="1400" dirty="0">
                          <a:latin typeface="+mn-ea"/>
                        </a:rPr>
                        <a:t>계약전력을 낮출 필요가 있다</a:t>
                      </a:r>
                      <a:r>
                        <a:rPr lang="en-US" altLang="ko-KR" sz="1400" dirty="0">
                          <a:latin typeface="+mn-ea"/>
                        </a:rPr>
                        <a:t>.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ko-KR" altLang="en-US" sz="1400" dirty="0">
                          <a:latin typeface="+mn-ea"/>
                        </a:rPr>
                        <a:t>추가적인 개선을 위해 설비가 사용하는 전력의 낮은 역률을 보상하기 위한 동기전동기</a:t>
                      </a:r>
                      <a:r>
                        <a:rPr lang="en-US" altLang="ko-KR" sz="1400" dirty="0">
                          <a:latin typeface="+mn-ea"/>
                        </a:rPr>
                        <a:t>, SVC, </a:t>
                      </a:r>
                      <a:r>
                        <a:rPr lang="ko-KR" altLang="en-US" sz="1400" dirty="0">
                          <a:latin typeface="+mn-ea"/>
                        </a:rPr>
                        <a:t>전력용 </a:t>
                      </a:r>
                      <a:r>
                        <a:rPr lang="ko-KR" altLang="en-US" sz="1400" dirty="0" err="1">
                          <a:latin typeface="+mn-ea"/>
                        </a:rPr>
                        <a:t>커패시터</a:t>
                      </a:r>
                      <a:r>
                        <a:rPr lang="ko-KR" altLang="en-US" sz="1400" dirty="0">
                          <a:latin typeface="+mn-ea"/>
                        </a:rPr>
                        <a:t> 등이 필요</a:t>
                      </a:r>
                      <a:endParaRPr lang="en-US" altLang="ko-KR" sz="1400" dirty="0">
                        <a:latin typeface="+mn-ea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ko-KR" altLang="en-US" sz="1400" dirty="0">
                          <a:latin typeface="+mn-ea"/>
                        </a:rPr>
                        <a:t>역률 개선을 위한 장비 추가 최적점을 계산하고 싶었으나 데이터의</a:t>
                      </a:r>
                      <a:endParaRPr lang="en-US" altLang="ko-KR" sz="1400" dirty="0">
                        <a:latin typeface="+mn-ea"/>
                      </a:endParaRP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400" dirty="0">
                          <a:latin typeface="+mn-ea"/>
                        </a:rPr>
                        <a:t>     </a:t>
                      </a:r>
                      <a:r>
                        <a:rPr lang="ko-KR" altLang="en-US" sz="1400" dirty="0">
                          <a:latin typeface="+mn-ea"/>
                        </a:rPr>
                        <a:t>한계로 수행하지 못함</a:t>
                      </a:r>
                      <a:endParaRPr lang="en-US" altLang="ko-KR" sz="1400" dirty="0">
                        <a:latin typeface="+mn-ea"/>
                      </a:endParaRPr>
                    </a:p>
                    <a:p>
                      <a:pPr marL="0" indent="0" algn="l">
                        <a:buFontTx/>
                        <a:buNone/>
                      </a:pPr>
                      <a:endParaRPr lang="en-US" altLang="ko-KR" sz="1400" dirty="0">
                        <a:latin typeface="+mn-ea"/>
                      </a:endParaRP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400" dirty="0">
                          <a:latin typeface="+mn-ea"/>
                        </a:rPr>
                        <a:t>(</a:t>
                      </a:r>
                      <a:r>
                        <a:rPr lang="ko-KR" altLang="en-US" sz="1400" dirty="0" err="1">
                          <a:latin typeface="+mn-ea"/>
                        </a:rPr>
                        <a:t>가동중이</a:t>
                      </a:r>
                      <a:r>
                        <a:rPr lang="ko-KR" altLang="en-US" sz="1400" dirty="0">
                          <a:latin typeface="+mn-ea"/>
                        </a:rPr>
                        <a:t> 아닐 경우</a:t>
                      </a:r>
                      <a:r>
                        <a:rPr lang="en-US" altLang="ko-KR" sz="1400" dirty="0">
                          <a:latin typeface="+mn-ea"/>
                        </a:rPr>
                        <a:t>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ko-KR" altLang="en-US" sz="1400" dirty="0">
                          <a:latin typeface="+mn-ea"/>
                        </a:rPr>
                        <a:t>설비를 대기상태로 둘 필요가 없으니 </a:t>
                      </a:r>
                      <a:r>
                        <a:rPr lang="en-US" altLang="ko-KR" sz="1400" dirty="0">
                          <a:latin typeface="+mn-ea"/>
                        </a:rPr>
                        <a:t>off</a:t>
                      </a:r>
                      <a:r>
                        <a:rPr lang="ko-KR" altLang="en-US" sz="1400" dirty="0">
                          <a:latin typeface="+mn-ea"/>
                        </a:rPr>
                        <a:t>하는 것이 설비수명과 비용</a:t>
                      </a:r>
                      <a:endParaRPr lang="en-US" altLang="ko-KR" sz="1400" dirty="0">
                        <a:latin typeface="+mn-ea"/>
                      </a:endParaRP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400" dirty="0">
                          <a:latin typeface="+mn-ea"/>
                        </a:rPr>
                        <a:t>     </a:t>
                      </a:r>
                      <a:r>
                        <a:rPr lang="ko-KR" altLang="en-US" sz="1400" dirty="0">
                          <a:latin typeface="+mn-ea"/>
                        </a:rPr>
                        <a:t>면에서 좋을 것이다</a:t>
                      </a:r>
                      <a:endParaRPr lang="en-US" altLang="ko-KR" sz="1400" dirty="0">
                        <a:latin typeface="+mn-ea"/>
                      </a:endParaRP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400" dirty="0">
                          <a:latin typeface="+mn-ea"/>
                        </a:rPr>
                        <a:t>-    </a:t>
                      </a:r>
                      <a:r>
                        <a:rPr lang="ko-KR" altLang="en-US" sz="1400" dirty="0">
                          <a:latin typeface="+mn-ea"/>
                        </a:rPr>
                        <a:t>일시적인 가동 대기 및 중지 상태가 아니라면 계약전력 낮추자</a:t>
                      </a:r>
                      <a:endParaRPr lang="en-US" altLang="ko-KR" sz="1400" dirty="0">
                        <a:latin typeface="+mn-ea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4559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641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E5125-0102-4317-8F26-D5E849A7FB10}"/>
              </a:ext>
            </a:extLst>
          </p:cNvPr>
          <p:cNvSpPr txBox="1"/>
          <p:nvPr/>
        </p:nvSpPr>
        <p:spPr>
          <a:xfrm>
            <a:off x="364804" y="1550816"/>
            <a:ext cx="8406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latin typeface="+mn-ea"/>
              </a:rPr>
              <a:t>-https://cyber.kepco.co.kr/</a:t>
            </a:r>
            <a:r>
              <a:rPr lang="en-US" altLang="ko-KR" sz="1400" dirty="0" err="1">
                <a:latin typeface="+mn-ea"/>
              </a:rPr>
              <a:t>ckepco</a:t>
            </a:r>
            <a:r>
              <a:rPr lang="en-US" altLang="ko-KR" sz="1400" dirty="0">
                <a:latin typeface="+mn-ea"/>
              </a:rPr>
              <a:t>/front/</a:t>
            </a:r>
            <a:r>
              <a:rPr lang="en-US" altLang="ko-KR" sz="1400" dirty="0" err="1">
                <a:latin typeface="+mn-ea"/>
              </a:rPr>
              <a:t>jsp</a:t>
            </a:r>
            <a:r>
              <a:rPr lang="en-US" altLang="ko-KR" sz="1400" dirty="0">
                <a:latin typeface="+mn-ea"/>
              </a:rPr>
              <a:t>/CY/D/C/CYDCHP00105.jsp</a:t>
            </a:r>
          </a:p>
          <a:p>
            <a:pPr algn="l"/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-https://blog.kepco.co.kr/1825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https://www.youtube.com/watch?v=b84pRtFbXbc&amp;t=944s</a:t>
            </a:r>
          </a:p>
          <a:p>
            <a:endParaRPr lang="en-US" altLang="ko-KR" sz="1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-https://naverkpsdictionary.miraheze.org/wiki/%EA%B3%A0%EC%A1%B0%ED%8C%8C  </a:t>
            </a:r>
          </a:p>
          <a:p>
            <a:pPr algn="l"/>
            <a:endParaRPr lang="en-US" altLang="ko-KR" sz="1400" dirty="0">
              <a:latin typeface="+mn-ea"/>
            </a:endParaRPr>
          </a:p>
          <a:p>
            <a:pPr algn="l"/>
            <a:r>
              <a:rPr lang="en-US" altLang="ko-KR" sz="1400" dirty="0">
                <a:latin typeface="+mn-ea"/>
              </a:rPr>
              <a:t>-https://ko.wikipedia.org/wiki/%EC%97%AD%EB%A5%A0</a:t>
            </a:r>
          </a:p>
          <a:p>
            <a:pPr algn="l"/>
            <a:endParaRPr lang="en-US" altLang="ko-KR" sz="1400" dirty="0">
              <a:latin typeface="+mn-ea"/>
            </a:endParaRPr>
          </a:p>
          <a:p>
            <a:pPr algn="l"/>
            <a:r>
              <a:rPr lang="en-US" altLang="ko-KR" sz="1400" dirty="0">
                <a:latin typeface="+mn-ea"/>
              </a:rPr>
              <a:t>-https://gritmind.blog/2020/12/21/python_technique/</a:t>
            </a:r>
          </a:p>
          <a:p>
            <a:pPr algn="l"/>
            <a:endParaRPr lang="en-US" altLang="ko-KR" sz="1400" dirty="0">
              <a:latin typeface="+mn-ea"/>
            </a:endParaRPr>
          </a:p>
          <a:p>
            <a:pPr algn="l"/>
            <a:r>
              <a:rPr lang="en-US" altLang="ko-KR" sz="1400" dirty="0">
                <a:latin typeface="+mn-ea"/>
              </a:rPr>
              <a:t>-https://junpyopark.github.io/</a:t>
            </a:r>
            <a:r>
              <a:rPr lang="en-US" altLang="ko-KR" sz="1400" dirty="0" err="1">
                <a:latin typeface="+mn-ea"/>
              </a:rPr>
              <a:t>Jupyter_Extension</a:t>
            </a:r>
            <a:r>
              <a:rPr lang="en-US" altLang="ko-KR" sz="1400" dirty="0">
                <a:latin typeface="+mn-ea"/>
              </a:rPr>
              <a:t>/</a:t>
            </a:r>
          </a:p>
          <a:p>
            <a:pPr algn="l"/>
            <a:endParaRPr lang="en-US" altLang="ko-KR" sz="1400" dirty="0">
              <a:latin typeface="+mn-ea"/>
            </a:endParaRPr>
          </a:p>
          <a:p>
            <a:pPr algn="l"/>
            <a:r>
              <a:rPr lang="en-US" altLang="ko-KR" sz="1400" dirty="0">
                <a:latin typeface="+mn-ea"/>
              </a:rPr>
              <a:t>-https://gammabeta.tistory.com/1434</a:t>
            </a:r>
          </a:p>
          <a:p>
            <a:pPr algn="l"/>
            <a:endParaRPr lang="en-US" altLang="ko-KR" sz="1400" dirty="0">
              <a:latin typeface="+mn-ea"/>
            </a:endParaRPr>
          </a:p>
          <a:p>
            <a:pPr algn="l"/>
            <a:endParaRPr lang="en-US" altLang="ko-KR" sz="1400" dirty="0">
              <a:latin typeface="+mn-ea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6BB9114-8CA4-4290-90FC-440A3B6FCBC9}"/>
              </a:ext>
            </a:extLst>
          </p:cNvPr>
          <p:cNvSpPr txBox="1">
            <a:spLocks/>
          </p:cNvSpPr>
          <p:nvPr/>
        </p:nvSpPr>
        <p:spPr>
          <a:xfrm>
            <a:off x="282291" y="685044"/>
            <a:ext cx="84060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출처</a:t>
            </a:r>
          </a:p>
        </p:txBody>
      </p:sp>
    </p:spTree>
    <p:extLst>
      <p:ext uri="{BB962C8B-B14F-4D97-AF65-F5344CB8AC3E}">
        <p14:creationId xmlns:p14="http://schemas.microsoft.com/office/powerpoint/2010/main" val="2180400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53"/>
          <p:cNvSpPr>
            <a:spLocks noGrp="1"/>
          </p:cNvSpPr>
          <p:nvPr>
            <p:ph type="title"/>
          </p:nvPr>
        </p:nvSpPr>
        <p:spPr>
          <a:xfrm>
            <a:off x="257174" y="609599"/>
            <a:ext cx="8486775" cy="7604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일정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EE326BB-BB06-45E8-9F0F-B236C3552247}"/>
              </a:ext>
            </a:extLst>
          </p:cNvPr>
          <p:cNvGrpSpPr/>
          <p:nvPr/>
        </p:nvGrpSpPr>
        <p:grpSpPr>
          <a:xfrm>
            <a:off x="381115" y="1575477"/>
            <a:ext cx="8389688" cy="4463374"/>
            <a:chOff x="3165372" y="2428875"/>
            <a:chExt cx="4690796" cy="3562022"/>
          </a:xfrm>
          <a:solidFill>
            <a:schemeClr val="bg1">
              <a:lumMod val="95000"/>
            </a:schemeClr>
          </a:solidFill>
        </p:grpSpPr>
        <p:sp>
          <p:nvSpPr>
            <p:cNvPr id="56" name="Rectangle 3">
              <a:extLst>
                <a:ext uri="{FF2B5EF4-FFF2-40B4-BE49-F238E27FC236}">
                  <a16:creationId xmlns:a16="http://schemas.microsoft.com/office/drawing/2014/main" id="{620F3544-C626-49B0-BFB7-D80322C2E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6038" y="2428911"/>
              <a:ext cx="4683627" cy="35619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69F99F74-8E31-4F31-8A46-D8A0FD621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1694" y="2428911"/>
              <a:ext cx="906272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26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일</a:t>
              </a:r>
            </a:p>
          </p:txBody>
        </p:sp>
        <p:sp>
          <p:nvSpPr>
            <p:cNvPr id="61" name="Rectangle 7">
              <a:extLst>
                <a:ext uri="{FF2B5EF4-FFF2-40B4-BE49-F238E27FC236}">
                  <a16:creationId xmlns:a16="http://schemas.microsoft.com/office/drawing/2014/main" id="{BCE34F1D-7B06-496A-BD36-740CD4B09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601" y="2428911"/>
              <a:ext cx="921936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27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일</a:t>
              </a: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019AB263-B79B-42E5-BAE6-8B6C8D0F5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310" y="2428911"/>
              <a:ext cx="929797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30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일</a:t>
              </a:r>
            </a:p>
          </p:txBody>
        </p:sp>
        <p:sp>
          <p:nvSpPr>
            <p:cNvPr id="80" name="Rectangle 11">
              <a:extLst>
                <a:ext uri="{FF2B5EF4-FFF2-40B4-BE49-F238E27FC236}">
                  <a16:creationId xmlns:a16="http://schemas.microsoft.com/office/drawing/2014/main" id="{4050FC7C-C3B7-48A1-8E02-365B163C0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8574" y="2428911"/>
              <a:ext cx="919101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31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일</a:t>
              </a:r>
            </a:p>
          </p:txBody>
        </p:sp>
        <p:sp>
          <p:nvSpPr>
            <p:cNvPr id="82" name="Rectangle 13">
              <a:extLst>
                <a:ext uri="{FF2B5EF4-FFF2-40B4-BE49-F238E27FC236}">
                  <a16:creationId xmlns:a16="http://schemas.microsoft.com/office/drawing/2014/main" id="{7444343B-C9D1-40AB-9807-B48723079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7675" y="2428911"/>
              <a:ext cx="936570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일</a:t>
              </a:r>
            </a:p>
          </p:txBody>
        </p:sp>
        <p:sp>
          <p:nvSpPr>
            <p:cNvPr id="85" name="Line 16">
              <a:extLst>
                <a:ext uri="{FF2B5EF4-FFF2-40B4-BE49-F238E27FC236}">
                  <a16:creationId xmlns:a16="http://schemas.microsoft.com/office/drawing/2014/main" id="{5B377072-BBA9-4736-BA83-7809AD527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5372" y="2787128"/>
              <a:ext cx="4658873" cy="0"/>
            </a:xfrm>
            <a:prstGeom prst="line">
              <a:avLst/>
            </a:prstGeom>
            <a:grpFill/>
            <a:ln w="6350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7" name="Line 18">
              <a:extLst>
                <a:ext uri="{FF2B5EF4-FFF2-40B4-BE49-F238E27FC236}">
                  <a16:creationId xmlns:a16="http://schemas.microsoft.com/office/drawing/2014/main" id="{115157AE-538E-4EFC-BD76-4E075B9F5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284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9" name="Line 20">
              <a:extLst>
                <a:ext uri="{FF2B5EF4-FFF2-40B4-BE49-F238E27FC236}">
                  <a16:creationId xmlns:a16="http://schemas.microsoft.com/office/drawing/2014/main" id="{6C5FFB83-64CC-4CF6-A512-DB2E196BF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941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33FEEA0C-4657-4A72-9D3F-5DB104CF8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55983" y="2433883"/>
              <a:ext cx="1896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3" name="Line 24">
              <a:extLst>
                <a:ext uri="{FF2B5EF4-FFF2-40B4-BE49-F238E27FC236}">
                  <a16:creationId xmlns:a16="http://schemas.microsoft.com/office/drawing/2014/main" id="{44A2B363-CB8B-4B50-B2CA-F8D4EC561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255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A36F251-7DAC-47EB-B3F2-879252823CC6}"/>
                </a:ext>
              </a:extLst>
            </p:cNvPr>
            <p:cNvSpPr txBox="1"/>
            <p:nvPr/>
          </p:nvSpPr>
          <p:spPr>
            <a:xfrm>
              <a:off x="3275879" y="3342486"/>
              <a:ext cx="709443" cy="199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주제 선정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4B781D6-0642-4A86-9E55-F341002E38C9}"/>
                </a:ext>
              </a:extLst>
            </p:cNvPr>
            <p:cNvSpPr txBox="1"/>
            <p:nvPr/>
          </p:nvSpPr>
          <p:spPr>
            <a:xfrm>
              <a:off x="3255746" y="4038706"/>
              <a:ext cx="758321" cy="199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연구 내용 및 이론 선정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930302B-12CF-413A-86D6-1C4E81183D6A}"/>
                </a:ext>
              </a:extLst>
            </p:cNvPr>
            <p:cNvSpPr txBox="1"/>
            <p:nvPr/>
          </p:nvSpPr>
          <p:spPr>
            <a:xfrm>
              <a:off x="4702544" y="4730574"/>
              <a:ext cx="1224411" cy="199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데이터 분석 및 시각화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509441-87BC-4FE7-95F3-351DFE4A9858}"/>
                </a:ext>
              </a:extLst>
            </p:cNvPr>
            <p:cNvSpPr txBox="1"/>
            <p:nvPr/>
          </p:nvSpPr>
          <p:spPr>
            <a:xfrm>
              <a:off x="7181291" y="5618286"/>
              <a:ext cx="565535" cy="199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수정 및 보완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D82B79DC-BFAD-4330-BF48-C9F68038FF48}"/>
                </a:ext>
              </a:extLst>
            </p:cNvPr>
            <p:cNvCxnSpPr>
              <a:cxnSpLocks/>
            </p:cNvCxnSpPr>
            <p:nvPr/>
          </p:nvCxnSpPr>
          <p:spPr>
            <a:xfrm>
              <a:off x="3197867" y="3307900"/>
              <a:ext cx="884977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0C91063E-90E3-487B-A7E0-317847A977D8}"/>
                </a:ext>
              </a:extLst>
            </p:cNvPr>
            <p:cNvCxnSpPr>
              <a:cxnSpLocks/>
            </p:cNvCxnSpPr>
            <p:nvPr/>
          </p:nvCxnSpPr>
          <p:spPr>
            <a:xfrm>
              <a:off x="3191847" y="3979999"/>
              <a:ext cx="886119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5E3BB63A-5F04-4C16-9FFE-1583AE3A2F26}"/>
                </a:ext>
              </a:extLst>
            </p:cNvPr>
            <p:cNvCxnSpPr>
              <a:cxnSpLocks/>
            </p:cNvCxnSpPr>
            <p:nvPr/>
          </p:nvCxnSpPr>
          <p:spPr>
            <a:xfrm>
              <a:off x="4082651" y="4670108"/>
              <a:ext cx="2811001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BB0DF642-6C98-4567-9C6A-4388FD6F37A8}"/>
                </a:ext>
              </a:extLst>
            </p:cNvPr>
            <p:cNvCxnSpPr>
              <a:cxnSpLocks/>
            </p:cNvCxnSpPr>
            <p:nvPr/>
          </p:nvCxnSpPr>
          <p:spPr>
            <a:xfrm>
              <a:off x="6898084" y="5576779"/>
              <a:ext cx="926161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18E3FC61-10DC-4915-9EBA-9330B7C4F085}"/>
                </a:ext>
              </a:extLst>
            </p:cNvPr>
            <p:cNvCxnSpPr>
              <a:cxnSpLocks/>
            </p:cNvCxnSpPr>
            <p:nvPr/>
          </p:nvCxnSpPr>
          <p:spPr>
            <a:xfrm>
              <a:off x="3197867" y="3163648"/>
              <a:ext cx="884977" cy="0"/>
            </a:xfrm>
            <a:prstGeom prst="line">
              <a:avLst/>
            </a:prstGeom>
            <a:grpFill/>
            <a:ln w="762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8B4F5A1D-7D61-4BED-B3E3-B887C373E72A}"/>
                </a:ext>
              </a:extLst>
            </p:cNvPr>
            <p:cNvCxnSpPr>
              <a:cxnSpLocks/>
            </p:cNvCxnSpPr>
            <p:nvPr/>
          </p:nvCxnSpPr>
          <p:spPr>
            <a:xfrm>
              <a:off x="6898084" y="5429244"/>
              <a:ext cx="958084" cy="0"/>
            </a:xfrm>
            <a:prstGeom prst="line">
              <a:avLst/>
            </a:prstGeom>
            <a:grpFill/>
            <a:ln w="762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D44F4DB4-14DA-4F8F-A5C0-DB15BA6AC88F}"/>
                </a:ext>
              </a:extLst>
            </p:cNvPr>
            <p:cNvCxnSpPr>
              <a:cxnSpLocks/>
            </p:cNvCxnSpPr>
            <p:nvPr/>
          </p:nvCxnSpPr>
          <p:spPr>
            <a:xfrm>
              <a:off x="4098017" y="4487367"/>
              <a:ext cx="2789658" cy="0"/>
            </a:xfrm>
            <a:prstGeom prst="line">
              <a:avLst/>
            </a:prstGeom>
            <a:grpFill/>
            <a:ln w="762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5A441C3A-ABE6-4F9B-A740-81B43D114395}"/>
                </a:ext>
              </a:extLst>
            </p:cNvPr>
            <p:cNvCxnSpPr>
              <a:cxnSpLocks/>
            </p:cNvCxnSpPr>
            <p:nvPr/>
          </p:nvCxnSpPr>
          <p:spPr>
            <a:xfrm>
              <a:off x="3197867" y="3842479"/>
              <a:ext cx="884977" cy="0"/>
            </a:xfrm>
            <a:prstGeom prst="line">
              <a:avLst/>
            </a:prstGeom>
            <a:grpFill/>
            <a:ln w="762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767605" y="3138537"/>
            <a:ext cx="360039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목적 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</p:spTree>
    <p:extLst>
      <p:ext uri="{BB962C8B-B14F-4D97-AF65-F5344CB8AC3E}">
        <p14:creationId xmlns:p14="http://schemas.microsoft.com/office/powerpoint/2010/main" val="282811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691248"/>
            <a:ext cx="840600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전력품질 관리 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60998-D0DA-4BF4-978C-2CDD8B0EAC01}"/>
              </a:ext>
            </a:extLst>
          </p:cNvPr>
          <p:cNvSpPr txBox="1"/>
          <p:nvPr/>
        </p:nvSpPr>
        <p:spPr>
          <a:xfrm>
            <a:off x="364803" y="1948249"/>
            <a:ext cx="785640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r>
              <a:rPr lang="en-US" altLang="ko-KR" dirty="0"/>
              <a:t>- </a:t>
            </a:r>
            <a:r>
              <a:rPr lang="ko-KR" altLang="en-US" dirty="0"/>
              <a:t>전력 품질의 중요성</a:t>
            </a:r>
            <a:endParaRPr lang="en-US" altLang="ko-KR" sz="2800" dirty="0"/>
          </a:p>
          <a:p>
            <a:endParaRPr lang="en-US" altLang="ko-KR" sz="800" dirty="0"/>
          </a:p>
          <a:p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좋지않은 품질의 전력 </a:t>
            </a:r>
            <a:r>
              <a:rPr lang="en-US" altLang="ko-KR" dirty="0"/>
              <a:t>-&gt; </a:t>
            </a:r>
            <a:r>
              <a:rPr lang="ko-KR" altLang="en-US" dirty="0"/>
              <a:t>설비에 고조파 발생 </a:t>
            </a:r>
            <a:r>
              <a:rPr lang="en-US" altLang="ko-KR" dirty="0"/>
              <a:t>-&gt; </a:t>
            </a:r>
            <a:r>
              <a:rPr lang="ko-KR" altLang="en-US" dirty="0"/>
              <a:t>기기 고장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>
                <a:highlight>
                  <a:srgbClr val="FFFF00"/>
                </a:highlight>
              </a:rPr>
              <a:t>설비 수명감소</a:t>
            </a:r>
            <a:r>
              <a:rPr lang="en-US" altLang="ko-KR" dirty="0">
                <a:highlight>
                  <a:srgbClr val="FFFF00"/>
                </a:highlight>
              </a:rPr>
              <a:t>,</a:t>
            </a:r>
            <a:r>
              <a:rPr lang="ko-KR" altLang="en-US" dirty="0"/>
              <a:t> </a:t>
            </a:r>
            <a:r>
              <a:rPr lang="ko-KR" altLang="en-US" dirty="0">
                <a:highlight>
                  <a:srgbClr val="FFFF00"/>
                </a:highlight>
              </a:rPr>
              <a:t>설비 고장시간 증가</a:t>
            </a:r>
            <a:r>
              <a:rPr lang="en-US" altLang="ko-KR" dirty="0">
                <a:highlight>
                  <a:srgbClr val="FFFF00"/>
                </a:highlight>
              </a:rPr>
              <a:t>,</a:t>
            </a:r>
            <a:r>
              <a:rPr lang="en-US" altLang="ko-KR" dirty="0"/>
              <a:t> </a:t>
            </a:r>
            <a:r>
              <a:rPr lang="ko-KR" altLang="en-US" dirty="0">
                <a:highlight>
                  <a:srgbClr val="FFFF00"/>
                </a:highlight>
              </a:rPr>
              <a:t>작업장 안정도 감소</a:t>
            </a:r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/>
          </a:p>
          <a:p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b="1" u="sng" dirty="0"/>
              <a:t>좋은 품질의 전력 </a:t>
            </a:r>
            <a:r>
              <a:rPr lang="en-US" altLang="ko-KR" b="1" u="sng" dirty="0"/>
              <a:t>-&gt; </a:t>
            </a:r>
            <a:r>
              <a:rPr lang="ko-KR" altLang="en-US" b="1" u="sng" dirty="0">
                <a:highlight>
                  <a:srgbClr val="FFFF00"/>
                </a:highlight>
              </a:rPr>
              <a:t>공장의 효율성 극대화</a:t>
            </a:r>
            <a:endParaRPr lang="en-US" altLang="ko-KR" b="1" u="sng" dirty="0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33961B-085D-4D9C-A6EA-B53F67945391}"/>
              </a:ext>
            </a:extLst>
          </p:cNvPr>
          <p:cNvSpPr txBox="1"/>
          <p:nvPr/>
        </p:nvSpPr>
        <p:spPr>
          <a:xfrm>
            <a:off x="364803" y="6310141"/>
            <a:ext cx="6093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* </a:t>
            </a:r>
            <a:r>
              <a:rPr lang="ko-KR" altLang="en-US" sz="1000" dirty="0">
                <a:latin typeface="+mn-ea"/>
              </a:rPr>
              <a:t>고조파 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고조파</a:t>
            </a:r>
            <a:r>
              <a:rPr lang="en-US" altLang="ko-KR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(harmonics)</a:t>
            </a:r>
            <a:r>
              <a:rPr lang="ko-KR" alt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는 기본 진동수를 기준으로 그 진동수의 정수배가 되는 파동들을 의미한다</a:t>
            </a:r>
            <a:r>
              <a:rPr lang="en-US" altLang="ko-KR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sz="1000" dirty="0">
                <a:latin typeface="+mn-ea"/>
              </a:rPr>
              <a:t> 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051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691248"/>
            <a:ext cx="840600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전기 비용 절감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60998-D0DA-4BF4-978C-2CDD8B0EAC01}"/>
              </a:ext>
            </a:extLst>
          </p:cNvPr>
          <p:cNvSpPr txBox="1"/>
          <p:nvPr/>
        </p:nvSpPr>
        <p:spPr>
          <a:xfrm>
            <a:off x="364803" y="2066747"/>
            <a:ext cx="8323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- </a:t>
            </a:r>
            <a:r>
              <a:rPr lang="ko-KR" altLang="en-US" dirty="0"/>
              <a:t>한전의 전기공급약관 제</a:t>
            </a:r>
            <a:r>
              <a:rPr lang="en-US" altLang="ko-KR" dirty="0"/>
              <a:t>5</a:t>
            </a:r>
            <a:r>
              <a:rPr lang="ko-KR" altLang="en-US" dirty="0"/>
              <a:t>장 </a:t>
            </a:r>
            <a:r>
              <a:rPr lang="en-US" altLang="ko-KR" dirty="0"/>
              <a:t>43</a:t>
            </a:r>
            <a:r>
              <a:rPr lang="ko-KR" altLang="en-US" dirty="0"/>
              <a:t>조</a:t>
            </a:r>
            <a:endParaRPr lang="en-US" altLang="ko-KR" dirty="0"/>
          </a:p>
          <a:p>
            <a:pPr algn="l"/>
            <a:r>
              <a:rPr lang="en-US" altLang="ko-KR" dirty="0"/>
              <a:t>  : </a:t>
            </a:r>
            <a:r>
              <a:rPr lang="ko-KR" altLang="en-US" dirty="0"/>
              <a:t>시간대별 역률에 따른 요금의 추가 또는 감액 규정</a:t>
            </a:r>
            <a:endParaRPr lang="en-US" altLang="ko-KR" dirty="0"/>
          </a:p>
          <a:p>
            <a:pPr algn="l"/>
            <a:endParaRPr lang="en-US" altLang="ko-KR" sz="800" dirty="0"/>
          </a:p>
          <a:p>
            <a:pPr algn="l"/>
            <a:r>
              <a:rPr lang="en-US" altLang="ko-KR" dirty="0"/>
              <a:t>  ex) 09</a:t>
            </a:r>
            <a:r>
              <a:rPr lang="ko-KR" altLang="en-US" dirty="0"/>
              <a:t>시</a:t>
            </a:r>
            <a:r>
              <a:rPr lang="en-US" altLang="ko-KR" dirty="0"/>
              <a:t> ~ 23</a:t>
            </a:r>
            <a:r>
              <a:rPr lang="ko-KR" altLang="en-US" dirty="0"/>
              <a:t>시</a:t>
            </a:r>
            <a:r>
              <a:rPr lang="en-US" altLang="ko-KR" dirty="0"/>
              <a:t> : 90% -95% </a:t>
            </a:r>
            <a:r>
              <a:rPr lang="ko-KR" altLang="en-US" dirty="0"/>
              <a:t>사이일 경우 </a:t>
            </a:r>
            <a:r>
              <a:rPr lang="en-US" altLang="ko-KR" dirty="0"/>
              <a:t>1%</a:t>
            </a:r>
            <a:r>
              <a:rPr lang="ko-KR" altLang="en-US" dirty="0"/>
              <a:t>당 </a:t>
            </a:r>
            <a:r>
              <a:rPr lang="en-US" altLang="ko-KR" dirty="0"/>
              <a:t>0.2%</a:t>
            </a:r>
            <a:r>
              <a:rPr lang="ko-KR" altLang="en-US" dirty="0"/>
              <a:t>감액</a:t>
            </a:r>
            <a:endParaRPr lang="en-US" altLang="ko-KR" dirty="0"/>
          </a:p>
          <a:p>
            <a:pPr algn="l"/>
            <a:r>
              <a:rPr lang="en-US" altLang="ko-KR" dirty="0"/>
              <a:t>                 </a:t>
            </a:r>
            <a:r>
              <a:rPr lang="en-US" altLang="ko-KR" sz="2000" dirty="0"/>
              <a:t>     </a:t>
            </a:r>
            <a:r>
              <a:rPr lang="en-US" altLang="ko-KR" dirty="0"/>
              <a:t> : 60% - 90% </a:t>
            </a:r>
            <a:r>
              <a:rPr lang="ko-KR" altLang="en-US" dirty="0"/>
              <a:t>사이일 경우 </a:t>
            </a:r>
            <a:r>
              <a:rPr lang="en-US" altLang="ko-KR" dirty="0"/>
              <a:t>1%</a:t>
            </a:r>
            <a:r>
              <a:rPr lang="ko-KR" altLang="en-US" dirty="0"/>
              <a:t>당 </a:t>
            </a:r>
            <a:r>
              <a:rPr lang="en-US" altLang="ko-KR" dirty="0"/>
              <a:t>0.2% </a:t>
            </a:r>
            <a:r>
              <a:rPr lang="ko-KR" altLang="en-US" dirty="0"/>
              <a:t>가액</a:t>
            </a:r>
            <a:endParaRPr lang="en-US" altLang="ko-KR" dirty="0"/>
          </a:p>
          <a:p>
            <a:pPr algn="l"/>
            <a:r>
              <a:rPr lang="en-US" altLang="ko-KR" dirty="0"/>
              <a:t>       23</a:t>
            </a:r>
            <a:r>
              <a:rPr lang="ko-KR" altLang="en-US" dirty="0"/>
              <a:t>시</a:t>
            </a:r>
            <a:r>
              <a:rPr lang="en-US" altLang="ko-KR" dirty="0"/>
              <a:t> ~ </a:t>
            </a:r>
            <a:r>
              <a:rPr lang="ko-KR" altLang="en-US" dirty="0"/>
              <a:t>다음날 </a:t>
            </a:r>
            <a:r>
              <a:rPr lang="en-US" altLang="ko-KR" dirty="0"/>
              <a:t>09</a:t>
            </a:r>
            <a:r>
              <a:rPr lang="ko-KR" altLang="en-US" dirty="0"/>
              <a:t>시</a:t>
            </a:r>
            <a:r>
              <a:rPr lang="en-US" altLang="ko-KR" dirty="0"/>
              <a:t> : 95%</a:t>
            </a:r>
            <a:r>
              <a:rPr lang="ko-KR" altLang="en-US" dirty="0"/>
              <a:t>이하의 경우 </a:t>
            </a:r>
            <a:r>
              <a:rPr lang="en-US" altLang="ko-KR" dirty="0"/>
              <a:t>1%</a:t>
            </a:r>
            <a:r>
              <a:rPr lang="ko-KR" altLang="en-US" dirty="0"/>
              <a:t>당 </a:t>
            </a:r>
            <a:r>
              <a:rPr lang="en-US" altLang="ko-KR" dirty="0"/>
              <a:t>0.2%</a:t>
            </a:r>
            <a:r>
              <a:rPr lang="ko-KR" altLang="en-US" dirty="0"/>
              <a:t>가액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791F3-7E24-4ECE-85D3-8DC896FC48BD}"/>
              </a:ext>
            </a:extLst>
          </p:cNvPr>
          <p:cNvSpPr txBox="1"/>
          <p:nvPr/>
        </p:nvSpPr>
        <p:spPr>
          <a:xfrm>
            <a:off x="364803" y="6262659"/>
            <a:ext cx="1749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역률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b="0" i="0" dirty="0">
                <a:effectLst/>
                <a:latin typeface="Arial" panose="020B0604020202020204" pitchFamily="34" charset="0"/>
              </a:rPr>
              <a:t>유효전력</a:t>
            </a:r>
            <a:r>
              <a:rPr lang="en-US" altLang="ko-KR" sz="1000" b="0" i="0" dirty="0">
                <a:effectLst/>
                <a:latin typeface="Arial" panose="020B0604020202020204" pitchFamily="34" charset="0"/>
              </a:rPr>
              <a:t>/</a:t>
            </a:r>
            <a:r>
              <a:rPr lang="ko-KR" altLang="en-US" sz="1000" b="0" i="0" dirty="0">
                <a:effectLst/>
                <a:latin typeface="Arial" panose="020B0604020202020204" pitchFamily="34" charset="0"/>
              </a:rPr>
              <a:t>피상전력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939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200024" y="3138537"/>
            <a:ext cx="673555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데이터 및 개발환경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</p:spTree>
    <p:extLst>
      <p:ext uri="{BB962C8B-B14F-4D97-AF65-F5344CB8AC3E}">
        <p14:creationId xmlns:p14="http://schemas.microsoft.com/office/powerpoint/2010/main" val="241817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E5125-0102-4317-8F26-D5E849A7FB10}"/>
              </a:ext>
            </a:extLst>
          </p:cNvPr>
          <p:cNvSpPr txBox="1"/>
          <p:nvPr/>
        </p:nvSpPr>
        <p:spPr>
          <a:xfrm>
            <a:off x="364803" y="1367816"/>
            <a:ext cx="78564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데이터를 센서를 통해 </a:t>
            </a:r>
            <a:r>
              <a:rPr lang="en-US" altLang="ko-KR" dirty="0"/>
              <a:t>1</a:t>
            </a:r>
            <a:r>
              <a:rPr lang="ko-KR" altLang="en-US" dirty="0"/>
              <a:t>분 간격으로 설비 데이터 약 </a:t>
            </a:r>
            <a:r>
              <a:rPr lang="en-US" altLang="ko-KR" dirty="0"/>
              <a:t>4</a:t>
            </a:r>
            <a:r>
              <a:rPr lang="ko-KR" altLang="en-US" dirty="0"/>
              <a:t>개월간 수집</a:t>
            </a:r>
            <a:endParaRPr lang="en-US" altLang="ko-KR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6BB9114-8CA4-4290-90FC-440A3B6FCBC9}"/>
              </a:ext>
            </a:extLst>
          </p:cNvPr>
          <p:cNvSpPr txBox="1">
            <a:spLocks/>
          </p:cNvSpPr>
          <p:nvPr/>
        </p:nvSpPr>
        <p:spPr>
          <a:xfrm>
            <a:off x="282291" y="691248"/>
            <a:ext cx="84060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데이터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(AI HUB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학습용 데이터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B147A2-6BDB-4DB5-8FA0-0EC4A6FE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41" y="2232899"/>
            <a:ext cx="7657126" cy="3844032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BB4BBF18-03AF-476B-A597-91980EFFF611}"/>
              </a:ext>
            </a:extLst>
          </p:cNvPr>
          <p:cNvSpPr/>
          <p:nvPr/>
        </p:nvSpPr>
        <p:spPr>
          <a:xfrm>
            <a:off x="5708342" y="4607510"/>
            <a:ext cx="710213" cy="7190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06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7543</TotalTime>
  <Words>1193</Words>
  <Application>Microsoft Office PowerPoint</Application>
  <PresentationFormat>화면 슬라이드 쇼(4:3)</PresentationFormat>
  <Paragraphs>298</Paragraphs>
  <Slides>36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Wingdings</vt:lpstr>
      <vt:lpstr>맑은 고딕</vt:lpstr>
      <vt:lpstr>나눔고딕</vt:lpstr>
      <vt:lpstr>Arial</vt:lpstr>
      <vt:lpstr>Office 테마</vt:lpstr>
      <vt:lpstr>전력 품질 개선을 통한 비용절약 및 장비 수명 연장</vt:lpstr>
      <vt:lpstr>목차</vt:lpstr>
      <vt:lpstr>1. 프로젝트 일정 관리</vt:lpstr>
      <vt:lpstr>일정</vt:lpstr>
      <vt:lpstr>2. 프로젝트 목적  </vt:lpstr>
      <vt:lpstr>전력품질 관리  </vt:lpstr>
      <vt:lpstr>전기 비용 절감</vt:lpstr>
      <vt:lpstr>3. 프로젝트 데이터 및 개발환경  </vt:lpstr>
      <vt:lpstr>PowerPoint 프레젠테이션</vt:lpstr>
      <vt:lpstr>PowerPoint 프레젠테이션</vt:lpstr>
      <vt:lpstr>4. 프로젝트 수행 </vt:lpstr>
      <vt:lpstr>4-1 가동  비가동 구분 및 시각화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4-2 전력품질 데이터 머신러닝</vt:lpstr>
      <vt:lpstr>PowerPoint 프레젠테이션</vt:lpstr>
      <vt:lpstr>PowerPoint 프레젠테이션</vt:lpstr>
      <vt:lpstr>PowerPoint 프레젠테이션</vt:lpstr>
      <vt:lpstr>4-3 설비 역률 개선시 효과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결론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정 상훈</cp:lastModifiedBy>
  <cp:revision>124</cp:revision>
  <cp:lastPrinted>2011-08-28T13:13:29Z</cp:lastPrinted>
  <dcterms:created xsi:type="dcterms:W3CDTF">2011-08-24T01:05:33Z</dcterms:created>
  <dcterms:modified xsi:type="dcterms:W3CDTF">2021-09-02T07:53:30Z</dcterms:modified>
</cp:coreProperties>
</file>