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387" r:id="rId2"/>
    <p:sldId id="330" r:id="rId3"/>
    <p:sldId id="338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54" r:id="rId13"/>
    <p:sldId id="35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24EFE3B-C53A-6344-8082-CFC937348E94}">
          <p14:sldIdLst>
            <p14:sldId id="387"/>
            <p14:sldId id="330"/>
            <p14:sldId id="338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54"/>
            <p14:sldId id="351"/>
          </p14:sldIdLst>
        </p14:section>
        <p14:section name="Content Slides" id="{005F6672-8D8D-0145-AA69-86E28EB72B8B}">
          <p14:sldIdLst/>
        </p14:section>
        <p14:section name="Table Slides" id="{8912807B-6EC2-064A-B261-CAA49BF74FBE}">
          <p14:sldIdLst/>
        </p14:section>
        <p14:section name="Chart Slides" id="{A6FE51A2-C1DB-3D45-9F08-BD96B16F94B5}">
          <p14:sldIdLst/>
        </p14:section>
        <p14:section name="Basic Objects" id="{C19B3289-4A46-C448-A588-ACB5A7731929}">
          <p14:sldIdLst/>
        </p14:section>
        <p14:section name="Software &amp; Compatibility" id="{C77DE3A9-80DE-5D45-9BC7-C80ADF0D6317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rren Handoko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028"/>
    <a:srgbClr val="BC5956"/>
    <a:srgbClr val="B20011"/>
    <a:srgbClr val="9A0018"/>
    <a:srgbClr val="DC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7" autoAdjust="0"/>
    <p:restoredTop sz="93765" autoAdjust="0"/>
  </p:normalViewPr>
  <p:slideViewPr>
    <p:cSldViewPr snapToObjects="1">
      <p:cViewPr>
        <p:scale>
          <a:sx n="100" d="100"/>
          <a:sy n="100" d="100"/>
        </p:scale>
        <p:origin x="-600" y="-72"/>
      </p:cViewPr>
      <p:guideLst>
        <p:guide orient="horz" pos="937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BDDB2-9A88-0D48-9D3E-8266BD91A226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60302-330A-8F4F-ADC2-D08CC7600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81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A256C-19C7-0D4B-B836-B8ED4C73F8E5}" type="datetime1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51C8-FA61-FA41-854E-585080D3C5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81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0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51C8-FA61-FA41-854E-585080D3C5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2451" y="6018077"/>
            <a:ext cx="9171432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700" y="6002477"/>
            <a:ext cx="917143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567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203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-12700" y="0"/>
            <a:ext cx="9156700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229600" cy="4630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>
                <a:latin typeface="Arial"/>
                <a:cs typeface="Arial"/>
              </a:defRPr>
            </a:lvl1pPr>
            <a:lvl2pPr marL="91440">
              <a:spcBef>
                <a:spcPts val="0"/>
              </a:spcBef>
              <a:defRPr sz="1800"/>
            </a:lvl2pPr>
            <a:lvl3pPr marL="91440">
              <a:spcBef>
                <a:spcPts val="0"/>
              </a:spcBef>
              <a:defRPr sz="1800"/>
            </a:lvl3pPr>
            <a:lvl4pPr marL="91440">
              <a:spcBef>
                <a:spcPts val="0"/>
              </a:spcBef>
              <a:defRPr sz="1800"/>
            </a:lvl4pPr>
            <a:lvl5pPr marL="91440">
              <a:spcBef>
                <a:spcPts val="0"/>
              </a:spcBef>
              <a:defRPr sz="1800"/>
            </a:lvl5pPr>
            <a:lvl6pPr marL="685800" indent="-2286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6pPr>
            <a:lvl7pPr marL="11430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7pPr>
            <a:lvl8pPr marL="16002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8pPr>
            <a:lvl9pPr marL="2057400">
              <a:spcBef>
                <a:spcPts val="0"/>
              </a:spcBef>
              <a:spcAft>
                <a:spcPts val="600"/>
              </a:spcAft>
              <a:defRPr sz="1400">
                <a:latin typeface="Arial"/>
                <a:cs typeface="Arial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5"/>
            <a:r>
              <a:rPr lang="en-US" dirty="0" smtClean="0"/>
              <a:t>Second level</a:t>
            </a:r>
          </a:p>
          <a:p>
            <a:pPr lvl="6"/>
            <a:r>
              <a:rPr lang="en-US" dirty="0" smtClean="0"/>
              <a:t>Third level</a:t>
            </a:r>
          </a:p>
          <a:p>
            <a:pPr lvl="7"/>
            <a:r>
              <a:rPr lang="en-US" dirty="0" smtClean="0"/>
              <a:t>Fourth level</a:t>
            </a:r>
          </a:p>
          <a:p>
            <a:pPr lvl="8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-12700" y="865075"/>
            <a:ext cx="915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19200"/>
            <a:ext cx="8229600" cy="35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94664"/>
            <a:ext cx="8229600" cy="426811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rgbClr val="7F7F7F"/>
                </a:solidFill>
              </a:defRPr>
            </a:lvl1pPr>
          </a:lstStyle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66195"/>
            <a:ext cx="8229600" cy="4102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970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9304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24638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29972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500" y="35306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4500" y="4051300"/>
            <a:ext cx="3962400" cy="330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2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38" y="450279"/>
            <a:ext cx="8330184" cy="329184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286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109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110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044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718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834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820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0499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January 22,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02B-1BBD-1342-ABB2-D05C22DA3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2700" y="0"/>
            <a:ext cx="9171432" cy="85262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700" y="865075"/>
            <a:ext cx="91714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oleObject" Target="../embeddings/oleObject2.bin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oleObject" Target="../embeddings/oleObject1.bin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38400"/>
            <a:ext cx="9144000" cy="1470025"/>
          </a:xfrm>
        </p:spPr>
        <p:txBody>
          <a:bodyPr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3200" b="1" dirty="0" smtClean="0">
                <a:latin typeface="Arial (body)"/>
                <a:cs typeface="Arial (body)"/>
              </a:rPr>
              <a:t>Predicting income level from census data</a:t>
            </a:r>
            <a:br>
              <a:rPr lang="en-US" sz="3200" b="1" dirty="0" smtClean="0">
                <a:latin typeface="Arial (body)"/>
                <a:cs typeface="Arial (body)"/>
              </a:rPr>
            </a:br>
            <a:r>
              <a:rPr lang="en-US" sz="3200" dirty="0" smtClean="0">
                <a:latin typeface="Arial (body)"/>
                <a:cs typeface="Arial (body)"/>
              </a:rPr>
              <a:t/>
            </a:r>
            <a:br>
              <a:rPr lang="en-US" sz="3200" dirty="0" smtClean="0">
                <a:latin typeface="Arial (body)"/>
                <a:cs typeface="Arial (body)"/>
              </a:rPr>
            </a:br>
            <a:endParaRPr lang="en-US" sz="3200" dirty="0">
              <a:latin typeface="Arial (body)"/>
              <a:cs typeface="Arial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150134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2"/>
                </a:solidFill>
                <a:latin typeface="Arial (body)"/>
                <a:cs typeface="Arial (body)"/>
              </a:rPr>
              <a:t>Kevin Tran</a:t>
            </a:r>
          </a:p>
          <a:p>
            <a:pPr>
              <a:spcAft>
                <a:spcPts val="600"/>
              </a:spcAft>
            </a:pPr>
            <a:r>
              <a:rPr lang="en-US" sz="1400" b="1" dirty="0" smtClean="0">
                <a:solidFill>
                  <a:schemeClr val="tx2"/>
                </a:solidFill>
                <a:latin typeface="Arial (body)"/>
                <a:cs typeface="Arial (body)"/>
              </a:rPr>
              <a:t>Springboard Data Science Career Track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latin typeface="Arial (body)"/>
                <a:cs typeface="Arial (body)"/>
              </a:rPr>
              <a:t>Capstone 1</a:t>
            </a:r>
            <a:r>
              <a:rPr lang="en-US" sz="1200" dirty="0">
                <a:latin typeface="Arial (body)"/>
                <a:cs typeface="Arial (body)"/>
              </a:rPr>
              <a:t/>
            </a:r>
            <a:br>
              <a:rPr lang="en-US" sz="1200" dirty="0">
                <a:latin typeface="Arial (body)"/>
                <a:cs typeface="Arial (body)"/>
              </a:rPr>
            </a:b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10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335548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machine learning methods tested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48151"/>
              </p:ext>
            </p:extLst>
          </p:nvPr>
        </p:nvGraphicFramePr>
        <p:xfrm>
          <a:off x="0" y="1066800"/>
          <a:ext cx="91440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667000"/>
                <a:gridCol w="26670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Optimized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Feature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Native Country, Race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 =</a:t>
                      </a:r>
                      <a:r>
                        <a:rPr lang="en-US" sz="1600" baseline="0" dirty="0" smtClean="0"/>
                        <a:t> 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Native Country,</a:t>
                      </a:r>
                      <a:r>
                        <a:rPr lang="en-US" sz="1600" baseline="0" dirty="0" smtClean="0"/>
                        <a:t> Race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 =</a:t>
                      </a:r>
                      <a:r>
                        <a:rPr lang="en-US" sz="1600" baseline="0" dirty="0" smtClean="0"/>
                        <a:t>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84.1%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Feature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Trees = 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84.3%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Feature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Native Country, Relationship, Race, </a:t>
                      </a:r>
                      <a:r>
                        <a:rPr lang="en-US" sz="1600" dirty="0" err="1" smtClean="0"/>
                        <a:t>Workclass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</a:t>
                      </a:r>
                      <a:r>
                        <a:rPr lang="en-US" sz="1600" baseline="0" dirty="0" smtClean="0"/>
                        <a:t> impurity split = .0025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Native Country, Relationship, Race, </a:t>
                      </a:r>
                      <a:r>
                        <a:rPr lang="en-US" sz="1600" dirty="0" err="1" smtClean="0"/>
                        <a:t>Workclass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estimators = 270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Ensemble Methods</a:t>
                      </a:r>
                    </a:p>
                    <a:p>
                      <a:r>
                        <a:rPr lang="en-US" dirty="0" smtClean="0"/>
                        <a:t>(Gradient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AdaBoost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Native Country, Relationship, Race, </a:t>
                      </a:r>
                      <a:r>
                        <a:rPr lang="en-US" sz="1600" dirty="0" err="1" smtClean="0"/>
                        <a:t>Workclass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Isotonic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25229"/>
              </p:ext>
            </p:extLst>
          </p:nvPr>
        </p:nvGraphicFramePr>
        <p:xfrm>
          <a:off x="457200" y="1905000"/>
          <a:ext cx="4787154" cy="29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Story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Inferential Statistics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Machine Learning 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0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think-cell Slide" r:id="rId12" imgW="0" imgH="0" progId="">
                  <p:embed/>
                </p:oleObj>
              </mc:Choice>
              <mc:Fallback>
                <p:oleObj name="think-cell Slide" r:id="rId12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338" y="1104384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1. Systematic approach to ensemble methods 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4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14338" y="247551"/>
            <a:ext cx="8330184" cy="66684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Future Work</a:t>
            </a:r>
            <a:endParaRPr lang="nl-NL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4338" y="2868614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2. Better cross-validation of feature selection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10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5800" y="1495425"/>
            <a:ext cx="8058723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Establish a more systematic approach to choosing which models to include in ensemble methods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Ensure not choosing methods based solely on model performance (potential </a:t>
            </a:r>
            <a:r>
              <a:rPr lang="en-US" sz="1600" dirty="0" err="1" smtClean="0">
                <a:solidFill>
                  <a:srgbClr val="000000"/>
                </a:solidFill>
                <a:latin typeface="Arial"/>
                <a:cs typeface="Arial"/>
              </a:rPr>
              <a:t>overfitting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 issues)</a:t>
            </a:r>
          </a:p>
          <a:p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2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19151" y="2352276"/>
            <a:ext cx="7258049" cy="788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4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85801" y="3231284"/>
            <a:ext cx="8058722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Ensure cross-validation for feature selection to maintain validity of accuracy test score</a:t>
            </a:r>
          </a:p>
          <a:p>
            <a:pPr marL="285750" indent="-285750">
              <a:buFont typeface="Arial"/>
              <a:buChar char="•"/>
            </a:pPr>
            <a:endParaRPr lang="nl-NL" sz="1600" b="0" dirty="0" smtClean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sz="1600" dirty="0" smtClean="0">
                <a:latin typeface="Arial"/>
              </a:rPr>
              <a:t>More systematic approach to choosing variables to keep (prioritizing accuracy vs. data simplification)</a:t>
            </a:r>
            <a:endParaRPr lang="nl-NL" sz="1600" b="0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648200"/>
            <a:ext cx="838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Explore different methodologies and optimization of SVM parameters and kernels</a:t>
            </a:r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4813" y="4343400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. Deeper exploration of SVMs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1097" y="5356227"/>
            <a:ext cx="8372475" cy="2825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4. Random grid search to optimize parameters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648325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Employing a random search will better optimize parameters in the case of optimization surfaces with many local minima</a:t>
            </a:r>
            <a:endParaRPr lang="en-US"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0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/>
      <p:bldP spid="204809" grpId="0" animBg="1"/>
      <p:bldP spid="204810" grpId="0"/>
      <p:bldP spid="204814" grpId="0"/>
      <p:bldP spid="3" grpId="0"/>
      <p:bldP spid="11" grpId="0" animBg="1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Thank you for listening!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367135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Questions?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Feedback?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5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9986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Problem Statement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601"/>
            <a:ext cx="8229600" cy="5072063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sz="2000" b="1" dirty="0" smtClean="0">
                <a:latin typeface="Arial"/>
                <a:cs typeface="Arial"/>
              </a:rPr>
              <a:t>Objective</a:t>
            </a:r>
          </a:p>
          <a:p>
            <a:pPr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Predict whether an individual earns over $50,000 a year based on census demographic attributes (1994 Census UCI Repository Dataset)</a:t>
            </a:r>
          </a:p>
          <a:p>
            <a:pPr indent="0">
              <a:lnSpc>
                <a:spcPct val="120000"/>
              </a:lnSpc>
              <a:buNone/>
            </a:pPr>
            <a:endParaRPr lang="en-US" sz="2000" dirty="0">
              <a:latin typeface="Arial"/>
              <a:cs typeface="Arial"/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sz="2000" b="1" dirty="0" smtClean="0">
                <a:latin typeface="Arial"/>
                <a:cs typeface="Arial"/>
              </a:rPr>
              <a:t>Applications</a:t>
            </a: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Targeted customer acquisition, marketing, and outreach</a:t>
            </a: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Pricing by customer segment</a:t>
            </a:r>
          </a:p>
          <a:p>
            <a:pPr marL="685800">
              <a:lnSpc>
                <a:spcPct val="120000"/>
              </a:lnSpc>
            </a:pPr>
            <a:r>
              <a:rPr lang="en-US" sz="2000" dirty="0" smtClean="0">
                <a:solidFill>
                  <a:schemeClr val="tx2"/>
                </a:solidFill>
                <a:latin typeface="Arial"/>
                <a:cs typeface="Arial"/>
              </a:rPr>
              <a:t>Insight on customer base</a:t>
            </a:r>
          </a:p>
          <a:p>
            <a:pPr marL="685800">
              <a:lnSpc>
                <a:spcPct val="120000"/>
              </a:lnSpc>
            </a:pPr>
            <a:endParaRPr lang="en-US"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indent="0">
              <a:lnSpc>
                <a:spcPct val="120000"/>
              </a:lnSpc>
              <a:buNone/>
            </a:pP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– Page </a:t>
            </a:r>
            <a:fld id="{79804B8F-F902-9441-97FA-B3C7676355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0648223"/>
              </p:ext>
            </p:extLst>
          </p:nvPr>
        </p:nvGraphicFramePr>
        <p:xfrm>
          <a:off x="457200" y="1905000"/>
          <a:ext cx="4787154" cy="29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Story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Inferential Statistics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Machine Learning 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9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96875" y="1592916"/>
            <a:ext cx="1771650" cy="838200"/>
          </a:xfrm>
          <a:prstGeom prst="homePlate">
            <a:avLst>
              <a:gd name="adj" fmla="val 5724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82550" indent="-82550"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GB" sz="1400" b="1" dirty="0" smtClean="0">
                <a:solidFill>
                  <a:schemeClr val="bg1"/>
                </a:solidFill>
              </a:rPr>
              <a:t>Missing data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gray">
          <a:xfrm>
            <a:off x="396875" y="2750204"/>
            <a:ext cx="1771650" cy="838200"/>
          </a:xfrm>
          <a:prstGeom prst="homePlate">
            <a:avLst>
              <a:gd name="adj" fmla="val 5724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GB" sz="1400" b="1" dirty="0" smtClean="0">
                <a:solidFill>
                  <a:schemeClr val="bg1"/>
                </a:solidFill>
              </a:rPr>
              <a:t>Unnecessary Features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gray">
          <a:xfrm>
            <a:off x="396875" y="3921779"/>
            <a:ext cx="1771650" cy="838200"/>
          </a:xfrm>
          <a:prstGeom prst="homePlate">
            <a:avLst>
              <a:gd name="adj" fmla="val 5724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06000"/>
              </a:lnSpc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GB" sz="1400" b="1" dirty="0" smtClean="0">
                <a:solidFill>
                  <a:schemeClr val="bg1"/>
                </a:solidFill>
              </a:rPr>
              <a:t>Extraneous categories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14338" y="1132339"/>
            <a:ext cx="30146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defTabSz="1019175">
              <a:spcAft>
                <a:spcPts val="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Issues Addressed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33" name="Text Placeholder 22"/>
          <p:cNvSpPr txBox="1">
            <a:spLocks/>
          </p:cNvSpPr>
          <p:nvPr/>
        </p:nvSpPr>
        <p:spPr bwMode="auto">
          <a:xfrm>
            <a:off x="2971800" y="1637554"/>
            <a:ext cx="4267200" cy="687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Records with missing data removed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kumimoji="0" lang="nl-NL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Small</a:t>
            </a:r>
            <a:r>
              <a:rPr kumimoji="0" lang="nl-NL" sz="1200" b="0" i="0" u="none" strike="noStrike" kern="1200" cap="none" spc="0" normalizeH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overall percentage of data set (&lt;10% of data)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Data wrangling removes problematic records and simplifies dataset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Text Placeholder 22"/>
          <p:cNvSpPr txBox="1">
            <a:spLocks/>
          </p:cNvSpPr>
          <p:nvPr/>
        </p:nvSpPr>
        <p:spPr bwMode="auto">
          <a:xfrm>
            <a:off x="2981324" y="2750204"/>
            <a:ext cx="49434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Redundant features removed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nl-NL" sz="1200" noProof="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‘fnlwgt’ column not relevant to analysis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nl-NL" sz="1200" noProof="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‘education-num’ column redundant with education level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/>
        </p:nvSpPr>
        <p:spPr bwMode="auto">
          <a:xfrm>
            <a:off x="2971800" y="3921779"/>
            <a:ext cx="4943476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0" lvl="1" indent="-117475" algn="l" defTabSz="957998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Similar categories within features condensed</a:t>
            </a:r>
            <a:r>
              <a:rPr kumimoji="0" lang="nl-NL" sz="1400" b="0" i="0" u="none" strike="noStrike" kern="1200" cap="none" spc="0" normalizeH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en-US" sz="1200" b="1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Workclass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: Self-employed (self-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emp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-not-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inc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, self-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emp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-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inc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), Not paid (without-pay, never-worked</a:t>
            </a:r>
            <a:r>
              <a:rPr lang="en-US" sz="12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)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02776"/>
                </a:solidFill>
                <a:latin typeface="Arial"/>
                <a:cs typeface="Arial" pitchFamily="34" charset="0"/>
              </a:rPr>
              <a:t>Education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: Below HS (12th, 11th, 10th, 9th, 7th-8th, 5th-6th, 1st-4th, Preschool), HS Grad (HS-Grad, some college), Associates (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Assoc-acdm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, </a:t>
            </a:r>
            <a:r>
              <a:rPr lang="en-US" sz="1200" dirty="0" err="1">
                <a:solidFill>
                  <a:srgbClr val="002776"/>
                </a:solidFill>
                <a:latin typeface="Arial"/>
                <a:cs typeface="Arial" pitchFamily="34" charset="0"/>
              </a:rPr>
              <a:t>Assoc-voc</a:t>
            </a:r>
            <a:r>
              <a:rPr lang="en-US" sz="1200" dirty="0" smtClean="0">
                <a:solidFill>
                  <a:srgbClr val="002776"/>
                </a:solidFill>
                <a:latin typeface="Arial"/>
                <a:cs typeface="Arial" pitchFamily="34" charset="0"/>
              </a:rPr>
              <a:t>)</a:t>
            </a: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r>
              <a:rPr lang="en-US" sz="1200" b="1" dirty="0">
                <a:solidFill>
                  <a:srgbClr val="002776"/>
                </a:solidFill>
                <a:latin typeface="Arial"/>
                <a:cs typeface="Arial" pitchFamily="34" charset="0"/>
              </a:rPr>
              <a:t>Marital-Status</a:t>
            </a:r>
            <a:r>
              <a:rPr lang="en-US" sz="1200" dirty="0">
                <a:solidFill>
                  <a:srgbClr val="002776"/>
                </a:solidFill>
                <a:latin typeface="Arial"/>
                <a:cs typeface="Arial" pitchFamily="34" charset="0"/>
              </a:rPr>
              <a:t>: Not married (divorced, separated, married-spouse-absent)</a:t>
            </a:r>
            <a:endParaRPr lang="en-US" sz="1200" dirty="0" smtClean="0">
              <a:solidFill>
                <a:srgbClr val="002776"/>
              </a:solidFill>
              <a:latin typeface="Arial"/>
              <a:cs typeface="Arial" pitchFamily="34" charset="0"/>
            </a:endParaRPr>
          </a:p>
          <a:p>
            <a:pPr marL="574675" lvl="2" indent="-117475" defTabSz="957998" fontAlgn="base">
              <a:spcBef>
                <a:spcPts val="400"/>
              </a:spcBef>
              <a:buFont typeface="Arial" pitchFamily="34" charset="0"/>
              <a:buChar char="•"/>
              <a:defRPr/>
            </a:pP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962274" y="1112153"/>
            <a:ext cx="30146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defTabSz="1019175">
              <a:spcAft>
                <a:spcPts val="0"/>
              </a:spcAft>
            </a:pPr>
            <a:r>
              <a:rPr lang="en-US" b="1" dirty="0" smtClean="0">
                <a:solidFill>
                  <a:schemeClr val="tx2"/>
                </a:solidFill>
              </a:rPr>
              <a:t>Steps Taken</a:t>
            </a:r>
            <a:endParaRPr lang="en-US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4934535"/>
              </p:ext>
            </p:extLst>
          </p:nvPr>
        </p:nvGraphicFramePr>
        <p:xfrm>
          <a:off x="457200" y="1905000"/>
          <a:ext cx="4787154" cy="29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Data Story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Inferential Statistics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Machine Learning 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8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667F1-4A42-CA48-979C-932821C49739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02B-1BBD-1342-ABB2-D05C22DA3FAD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575" y="337622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data exploration reveals key insights for each feature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89400"/>
              </p:ext>
            </p:extLst>
          </p:nvPr>
        </p:nvGraphicFramePr>
        <p:xfrm>
          <a:off x="165100" y="3963670"/>
          <a:ext cx="8839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75.1% of dataset earns &lt;$50K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 accuracy predicting by</a:t>
                      </a:r>
                      <a:r>
                        <a:rPr lang="en-US" baseline="0" dirty="0" smtClean="0"/>
                        <a:t> education</a:t>
                      </a:r>
                    </a:p>
                    <a:p>
                      <a:r>
                        <a:rPr lang="en-US" dirty="0" smtClean="0"/>
                        <a:t>&lt;$50K has more HS-grad and fewer higher education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Marital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&gt;90% of unmarried individuals earn &lt;$50K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88.6% of females earn &lt;$50K</a:t>
                      </a:r>
                    </a:p>
                    <a:p>
                      <a:r>
                        <a:rPr lang="en-US" baseline="0" dirty="0" smtClean="0"/>
                        <a:t>68.6% of males  earn &lt;$50K </a:t>
                      </a:r>
                    </a:p>
                    <a:p>
                      <a:r>
                        <a:rPr lang="en-US" baseline="0" dirty="0" smtClean="0"/>
                        <a:t>Half as many females as males in dataset.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AutoShape 2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4" descr="data:image/png;base64,iVBORw0KGgoAAAANSUhEUgAAA1AAAAGgCAYAAACkFoYBAAAABHNCSVQICAgIfAhkiAAAAAlwSFlzAAALEgAACxIB0t1+/AAAIABJREFUeJzs3Wl4FGXi/f3T2ZdOCEtYBAKyiYjsuAZUFHFX1EFBcR5RcVBQUBFEFAVR0UEcWdRRx4V1UGb8w6Az/gQFEUQEASEEZQ2QPSFLp5PupLueF2iPGUAD6U6lq7+f6/KSrqpUTgVNcvq+6y6bYRiGAAAAAAC/K8zsAAAAAAAQLChQAAAAAFBDFCgAAAAAqCEKFAAAAADUEAUKAAAAAGqIAgUAAAAANRRhdgAAAOqjvLxSsyMAAEySnJxw0n2MQAEAAABADVGgAAAAAKCGKFAAAAAAUEMUKAAAAACoIQoUAAAAANQQBQoAAAAAaogCBQAAAAA1RIECAAAAgBriQboAAABAEPuq0OHX8/VrZP/dYzIzj2ju3FdVXFwsj6dK7dt30gMPjFFcXLxfMvz97wu1YsX/U1JSkiTp8ccnqVWrFM2c+aL27PlJkZGRmjjxKbVq1VrTpz+jyy+/UhdccJGqqqo0depTSkxsoEcfnSCbzeaXPL9GgQIAAABQYy5XhSZOfEQTJjylc87pKkn69NN/6ZlnntRLL73ql8+xe3e6Jk9+Vp07n+3btmbNarndbr355rvaseMHzZkzSy+++Ipvf1VVlZ5++gm1bp2iUaPG+CXHiVCgAAAAANTY+vXr1KNHL195kqSrr75O//znRzp0KEOPPfaQ3ntvsWJjY7Vo0XyFh4fp0ksv10svPS+Xq0LR0TF6/PFJ8nq9mjBhnBITG+jCCy/WHXf80Xe+3bt3acGCd1VQUKCLLkrV8OF3a/v2rTr//AslSV27nqv09F2+4ysr3Zo0abzOPruL7r77voBePwUKAAAAQI1lZh5Ry5atjtveosUZysvL1SWXDNCXX67S1Vdfp88//7dmzZqrmTNn6NZbb9OFF16s7777Vm+8MUcjRz6gwsICvfPOAkVGRlY71+WXX6mbbx6i+Ph4TZr0mL7++iuVlZUpPv6/0wvDwsJUVVUlSXr11T+rZctWys3NDezFi0UkAAAAAJyC5OSmysrKOm77kSOH1axZc11//U36978/UVraDrVu3UYNGiRp3749mj//XY0ePVLvvfe2CgsLJR0rXf9bngzD0JAhw5SUlKTIyEhdeGGqfvppt+Lj4+V0OqsdFxFxbDzolltu0yuvzNG+fXv02WefBvDqKVAAAAAATkFq6iX67ruNSkvb4du2YsXHatAgSS1btlLr1imSDC1aNF833DBYkpSS0lajRo3RnDl/1fjxk3TZZZdLkmy24+tIWVmZ7rrrNjmdThmGoS1bNumsszrr3HO765tvvpYk7djxg9q16+D7mHbt2isiIkJPPz1Nc+f+RQcO7A/Y9TOFDwAAAECNxcXFacaMWXrttZkqKSlWVZVHHTp01DPPTPcdc+21N+qdd95Qr159JEkPPviwZs58UW63Wy5XhR5++LGTnt9ut2vkyAf00EN/UmRkpPr0OU8XXpgqr9erTZs26k9/GiHDMDRp0pTjPrZly1Z64IGH9NRTE/TWWx8oJibG79dvMwzD8PtZAQAIcnl5pWZHAACYJDk54aT7mMIHAAAAADXEFD4AQL3i8Xg0efJk7d+/XzabTc8++6yio6M1ceJE2Ww2dezYUVOmTFFYWJiWLl2qJUuWKCIiQqNGjdJll12miooKjR8/XgUFBYqPj9eMGTPUqFEjbd26VdOnT1d4eLhSU1M1evRosy8VABCEKFAAgHrliy++kCQtWbJEGzdu1KxZs2QYhsaOHavzzz9fTz/9tFatWqUePXpo/vz5WrZsmVwul4YNG6aLL75YixcvVqdOnTRmzBitXLlS8+bN0+TJkzVlyhTNnj1brVu31siRI5WWlqYuXbqYfLWor74qdJgdASbr18j++wchJDGFDwBQr1xxxRWaNm2aJCkzM1OJiYnauXOnzjvvPElS//79tX79em3fvl09e/ZUVFSUEhISlJKSovT0dG3evFn9+vXzHbthwwY5HA653W6lpKTIZrMpNTVV69evN+0aAQDBiwIFAKh3IiIiNGHCBE2bNk3XX3+9DMOQzWaTJMXHx6u0tFQOh0MJCf+9yTc+Pl4Oh6Pa9l8fa7fbqx1bWsoiEQCAU0eBAgDUSzNmzNB//vMfPfXUU3K5XL7tZWVlSkxMlN1uV1lZWbXtCQkJ1bb/1rGJiYl1dzEAAMvgHigAQL3y8ccfKycnR/fff79iY2Nls9nUtWtXbdy4Ueeff77Wrl2rCy64QN26ddOrr74ql8slt9utvXv3qlOnTurVq5fWrFmjbt26ae3aterdu7fsdrsiIyOVkZGh1q1ba926dSwiAcAy0tK2+PV8Xbr0+s39W7Z8p//3/5bp2Wdf8G17/fXZatOmra655vrfPf8336zXqlWf6cknnznlbCNG3KG4uHhJ0hlntNSkSVN0+PAhTZ/+jGw2m9q1a69HHpmgsLAw3XDDIC1f/h9J0sGDBzRhwiN67LGJ6tPnvFP+vL9GgQIA1CtXXnmlnnjiCd1xxx2qqqrSpEmT1L59ez311FN65ZVX1K5dOw0aNEjh4eEaPny4hg0bJsMwNG7cOEVHR2vo0KGaMGGChg4dqsjISM2cOVOS9Oyzz+qxxx6Tx+NRamqqunfvbvKVAgBOhcvlkmEYmjPnr9W2z579iu67b5R69eqjl19+Xl99tUaXXHKZb/++fXs1efLjmjz5GXXt2q3WOShQAIB6JS4uTn/5y1+O275gwYLjtg0ZMkRDhgypti02Nlavvfbaccf26NFDS5cu9V9QAMBxtmz5TgsXfqDIyAhlZh7R5ZdfqT/+8R4dOLBfL7wwVTExsYqNjVFCwrFp1KtXf66//32hwsLC1K1bD40aNUbvvPOmduzYrvLyck2c+JTatj1TkrRnz0+qqKjQuHEPyuPxaOTIB9W167navTtdPXv2liRdcMFF+vbbjb4C9dNPP+qppyZq2rQX1bFjJ79cIwUKAAAAQK39sthPTk6W3ntvsSorK3XTTVfpj3+8R/Pm/UX33nu/+va9QAsWvKeDBw+opKRYf/vbm3r77fmKiYnRtGlPadOmbyRJbdqcqbFjH6t2/piYGA0dOlzXX3+TDh3K0GOPPaRFi5ZVW2goLi5eZWXHHkPgdJbp+eefUUREuG+bP1CgAAAAANRYdHSM3O7KatvKy52KioqWJLVr10ERERGKiIhQdHSMJCkjI0Nnn91VknTuuT108OABHT58SEVFR/XYYw9JkpxOp44cOSxJSklpc9znbd06Ra1atZLNZlNKShs1aNBABQX5Cgv777p4TmeZb9VVm82mF16YqeLiYk2e/Lj++tf31LBho1pfP6vwAQAAAKixtm3b6qefdis/P1/SsXuTtm37Xmed1VmS9PNgUDVnnnmmduzYLklKT98pSWrRoqWaNm2mV1+dpzlz/qpbb71N55xzriQpLOz4k6xcuVyzZ78qScrPz1NZWZkaN26ijh3P0pYt30k6tkBF9+49JUmxsXFq3ryFzjqrswYP/oOmTn1KXq+31tfPCBQAAACAGouPt2vMmHF6/PGHFR0do6qqSt1yy21q1aq1cnNzTvgxo0eP03PPTdHixfOVlJSkqKhoNWzYULfddodGjx4pj8ejFi3O0IABA0/6ea+77kZNn/6MRo26RzabTU888bQiIiI0evRYvfTSdL355ly1adNWl156+XEfO3Tondq06Ru9997bGjFiZK2u32YYhlGrMwAAYEF5eTxoN5R9Vei/+yUQnPo1sv/+QbCs5OSEk+5jCh8AAAAA1BAFCgAAAABqiAIFAAAAADVEgQIAAACAGqJAAQAAAEANUaAAAAAAoIYoUAAAAABQQxQoAAAAAKihCLMDAGYwDEMej0eVlZWqqqpSVVWVPB5Ptf2SZEREqDIiRjabTWGSwmw2RYTZFBkepsgwmyLDwhQeZjPpKgAAAFDXKFCwlKqqKjmdTpWXl6u8vNxXkH5dlH75c03EN2qijKhGv3mMTfIVqujwMMVEhCs2MkyxEeH//efn12E2yhYAAEAwo0Ah6Hg8Hl9B+nVZ+qUw1TVDktvjldsjlVV6JJ04g01SXGS4EqIilBgdoYSo//4TGc5sWgAAgGBAgUK95vV6VVpaqpKSEpWUlKi0tFQul6sOE/hvxMjQsYJVVulRdln1a4iJCFOD6Eg1iolUw9hINYqJUhSlCgAAoN6hQKFecblcKikpUXFxsUpKSuRwOHz3I5mijmbcVVR5VVHlUs6vilV8ZPjPhSrq2L9jImVjCiAAAICpKFAwldPpVGFhoW+EqW5Hl+q3X0arDpVWSJIiw2xKjotScly0msZHKyGK/30BAADqGr+BoU55vV4VFRWpoKBAhYWFqqioMDtS0Kj0Gsp0uJTpOFYyYyPC1TQuSk3jo9U8Ppr7qAAAAOoABQoBV1lZqYKCAuXn5+vo0aPyer1mRzoF9XfKXHmVRwdLynWwpFxhNqlpXLRaJsSohT2G+6cAAAAChAKFgHC5XMrPz1d+fr6Ki4vNvY8pBHgNKbvMpewyl2wqVtP4aLW0x6hFQoyiKVMAAAB+Q4GC33i9XhUUFCgrK0tHjx41O07IMiTllB1bkMKWU6zkuCidkRCjlvYYRUeEmx0PAAAgqFGgUGtOp1NZWVnKyckx5TlMODlDUq7TrVynW9tyStQ0Plrtk+LULD6aFf0AAABOAwUKp8Xj8SgvL09ZWVkqKSkxO07gWKhk/Hpkyh4VrvZJ8WrTIFYRYUzxAwAAqCkKFE5JaWmpsrKylJubK4/HY3YcnCaH26NtuSVKyy9VmwZxap8Up3iWRQcAAPhd/MaE32UYhgoKCpSRkaHS0lKz48CPKr2G9hwt056jZWphj1aHhvFKjos2OxYAAEC9RYHCSRmGoby8PGVkZKisrMzsOCaxzhS+35PlcCnL4VKD6Ai1T4pX68RYhYeFzvUDAADUBAUKx/F6vcrJydGhQ4dUXl5udhxzhWB/KHZVaUtOsXbkl+rMBrFqlxSv2EhW7wMAAJAoUPgVj8ejrKwsHT58WC6Xy+w4MJnb49XuwjL9WFimNg3i1KWJXTEsgw4AAEIcBQqqqqpSZmamDh8+zDLk/4PH/x77GhwodupwSbk6NopXx0Z2RTC1DwAAhCgKVAgzDEOZmZk6cOCAqqqqzI6Deq7KMLSrwKH9xU6d0yRBKYmxPEsKAACEHApUiDp69Kj27t0bwotD1BQF4X9VVHm1ObtYe46W6dzkRDWNZ9U+AAAQOihQIaa8vFx79+5VQUGB2VEQ5IpdVVp3uFDN4qN1bnKCEqMjzY4EAAAQcBSoEFFVVaWDBw/qyJEjMgzu7IH/5JS5lFvmUpsGserSJIGFJgAAgKVRoCzOMAxlZ2dr//79LBBxGqiaNXNsoYlyHS6pYKEJAABgaRQoCysuLtaePXvkcDjMjhK0WCPh1Px6oYluyYlqlRhrdiQAAAC/okBZkMfj0f79+3XkyBGzo1gADep0VFR59W1WkY44KtSjWQNFh4eZHQkAAMAvKFAWU1RUpN27d6uiosLsKJbAFL7aOVJaoXynW72aN1ALe4zZcQAAAGqNAmURHo9H+/btU2ZmptlRgGpcHq82HDmqNomx6tY0UZGMRgEAgCBGgbKA4uJipaenM+oUEEzh85eDJeXKdbrVu3kDnh0FAACCFgUqiHm9Xh08eFAZGRlmR7Eu+pNflVd5tO5wodolxalrciIr9QEAgKDDXJog5XQ69f3331OeAo2boAJiX5FTqw/kqaDcbXYUSVJBQYGeeeYZ9e/fX+eee64GDRqkOXPm1Omo7vfff6+zzjqr2j833nijb39RUZEeeugh9erVSwMGDNA///lP375//OMf6t+//3HnnDp1qnr06KHvvvuuTq4BAIBQwAhUEMrJydGPP/4or9drdhTLMxggCRhHpUdrMwp0TnKCOjWym5YjJydHQ4cOVcuWLfXyyy+rZcuW2r17t1599VV9+eWXmj9/vmJjA78c+549e9S1a1e98cYbvm0REf/9Fj1x4kQ5nU4tXrxYP/zwg55++mm1adNGvXr1OuH55syZo6VLl+r1119Xnz59Ap4fAIBQQYEKIoZhaO/evSxPXqdoUIFkSNqRV6rCcrd6N08yZYGJqVOnqnnz5nr33Xd9haVVq1bq27evrr32Ws2bN0+PPvpowHPs2bNHHTt2VHJy8nH7MjIy9MUXX+izzz5TmzZtdNZZZ+n777/XokWLTligFi9erHnz5mnWrFnq169fwLMDABBKmMIXJNxut7Zt20Z5qmtM4asTmQ6XVh/MV3FFZZ1+3oKCAq1evVojR46sNtojSYmJifrjH/+ojz76SB6PR0OGDNGsWbOqHXPvvfdqxowZkqSffvpJd911l7p166aBAwfqb3/7mwzj2H9As2fP1p/+9CcNHz5cffv21dq1a4/LsmfPHp155pknzLlt2zYlJyerTZs2vm29e/fW1q1bjzv2008/1bRp0zR9+nQNGjTo1L4gAADgd1GggkBJSYm2bNmi4uJis6OEHKbw1Z2ySo++zMjXwWJnnX3OHTt2yOv1qlu3bifc36dPHxUWFurQoUO69tpr9dlnn/n2FRcX65tvvtE111yjiooK3XvvverRo4eWL1+uyZMn6/3339eCBQt8x3/xxRcaNGiQ5s+ff8JRo7179+qHH37Qddddp0svvVRPP/20SktLJUl5eXlq2rRpteMbN26s7Ozsats2bNig8ePHa+DAgRo8ePBpf10AAMDJUaDquaysLG3dulUul8vsKEDAeQxpc3axtmQXyWsEfvjvlzclEhMTT7j/l+1Hjx7V1VdfrQMHDmjPnj2SpM8//1xnnHGGzj33XK1YsUINGjTQI488orZt2+qSSy7R2LFj9f777/vOlZSUpDvvvFOdO3eW3V79nq+ysjJlZWXJ6/XqxRdf1HPPPactW7b4pg6Wl5crKiqq2sdERUWpsrLSN8pVWlqqBx98UD179tSqVauUnp7uh68QAAD4X9wDVU95vV7t2bNHWVlZZkcB6tyB4nI53B5d0LKhogJ4X1SDBg0kSfn5+WrevPlx+3NzcyUdKz9NmzZV37599dlnn6lDhw7697//rauvvlqStG/fPu3Zs0c9e/b0fazX65Xb7ZbbfWylwZYtW540R3x8vDZt2qT4+HiFh4dLkl588UXdcsstyszMVHR0tO88v3C73YqJiZHNdmyY1Ol06t5779Wjjz6qoUOHasKECfroo48UGRl5ul8eAABwAoxA1UMul0tbt26lPCGk5Ze79eXBfDncVQH7HOeee67Cw8O1Y8eOE+7/4Ycf1LBhQ7Vu3VqSfNP4SkpKtGHDBl177bWSpKqqKp133nn6+OOPff8sX75c//73v333VkVH//bDgxMTE33lSZLat28v6dgqgc2aNVN+fn614/Pz86stOJGcnKzx48crLCxM06ZN0969e6ut6AcAAPyDAlXPOBwObdmyxXfvA8xlsAqfqRw/3xeV7wzMFNZGjRrpqquu0pw5c1RVVb2olZaW6t1339Utt9ziK0GDBg3Snj17tGTJErVt21adOnWSJJ155pk6cOCAWrZsqTZt2qhNmzbatWuX3nrrLYWF/f632e3bt6tnz57KycnxbUtLS1N4eLjatGmjHj16KCcnR4cPH/bt37x5s7p37+57/evP06lTJ91333168803tWvXrtP74gAAgBOiQNUjRUVF2rp163FTdYBQ5vYYWne4MGCLSzzxxBNyOp0aMWKEvv32W2VmZmrNmjW688471aJFC40ePdp3bFJSki666CK9/vrruuaaa3zbb7jhBrndbk2ePFl79+7V119/ralTp/qmCP6ezp07q1mzZnryySf1008/adOmTZo8ebJuueUWNWrUSK1bt1ZqaqomTJig9PR0LVu2TCtWrNCdd9550nOOGjVKKSkpmjhxoior63Z1QwAArIwCVU8UFBTohx9+kMfjMTsKfo0BqHrB+/PiEmn5/h+ZTU5O1pIlS3T22Wdr4sSJuuqqq/T8889r4MCBWrhw4XEP0b322mvldDp90/ckyW636+2339aRI0c0ePBgTZgwQYMHD9a4ceNqlCEqKkpvvfWWIiIiNHToUI0ePVoXX3yxnnrqKd8xL730khISEjRkyBDNnTtXzz33XLV7rk50zmnTpmn37t2aN2/eKX5VAADAydgMow6WusJvysnJ0e7du8VfRf0T1ay1smyxv38g6kz7pDh1a5roWzwBCJS8PKZSh7KvCh1mR4DJ+jWy//5BsKzk5IST7mMVPpMdPnxYe/fuNTsGToJKW//sLXKq0muod/MGlCgLqqys1KRJk3TkyBG53W6NGjVKLVq00P3336+2bdtKkoYOHaprrrlGS5cu1ZIlSxQREaFRo0bpsssuU0VFhcaPH6+CggLFx8drxowZatSokbZu3arp06crPDxcqamp1aZmAgBwKihQJtq/f78yMjLMjoHfwi/o9VJGSbmqvF71bdFQ4WH8HVnJ8uXLlZSUpJdffllFRUW66aab9OCDD+ruu+/WiBEjfMfl5eVp/vz5WrZsmVwul4YNG6aLL75YixcvVqdOnTRmzBitXLlS8+bN0+TJkzVlyhTNnj1brVu31siRI5WWlqYuXbqYeKUAgGDFPVAmMAxDP/74I+UJqIVMh0sbjhSqyus1Owr86KqrrtLDDz8s6dj3yl+Wmf/yyy91xx13aNKkSXI4HL6VC6OiopSQkKCUlBSlp6dr8+bN6tevnySpf//+2rBhgxwOh9xut1JSUmSz2ZSamqr169ebeZkAgCBGgapjXq9Xu3bt4hlPgB/kOt1ad6hQlR5KlFXEx8fLbrfL4XDooYce0tixY9WtWzc9/vjjWrhwoVq3bq25c+fK4XAoISGh2sc5HI5q2+Pj41VaWiqHwyG73V7tWB4VAQA4XRSoOmQYhtLS0pSXl2d2FNQQz4Gq/worKrXuMCXKSrKysnTXXXfpxhtv1PXXX6+BAweqa9eukqSBAwcqLS1NdrtdZWVlvo8pKytTQkJCte1lZWVKTEw84bGJiYl1e1EAAMugQNURwzC0e/duFRQUmB0Fp4RlJILB0YpKfX2Y6XxWkJ+frxEjRmj8+PG69dZbJUn33HOPtm/fLknasGGDzjnnHHXr1k2bN2+Wy+VSaWmp9u7dq06dOqlXr15as2aNJGnt2rXq3bu37Ha7IiMjlZGRIcMwtG7dOvXp08e0awQABDeWMa8je/bs0ZEjR8yOgVMU0byNchRtdgzUUJPYKF3UqpEiWFgiaD333HP69NNP1a5dO9+2sWPH6uWXX1ZkZKSaNGmiadOmyW63a+nSpfr73/8uwzB0//33a9CgQSovL9eECROUl5enyMhIzZw5U8nJydq6dauef/55eTwepaam1ugZXSxjHtpYxhwsYx7afmsZcwpUHThw4IAOHjxodgychvDmbZRLgQoqTeOidVGrhgpjBUXUEgUqtFGgQIEKbb9VoJjCF2CHDx+mPAF1KNfp0reZRTyYGgAABAQFKoCys7N5SG6Q41fw4JTpqNDm7GKzYwAAAAuiQAVIXl6edu/ebXYM1BrTwIJVRkm50vKZggUAAPyLAhUAhYWF2rVrl9kx4BeMQQWz9AKHDhY7zY4BAAAshALlZyUlJdq5cyf3X1gGI1DBbkt2sXLLXGbHAAAAFkGB8iOXy6WdO3fKy7NoLIMaHPwMSd9kHlWxq9LsKAAAwAIoUH7i8Xi0c+dOud1us6PAnxiAsoQqr6H1hwtVXukxOwoAAAhyFCg/2b17t0pLuWHdapiJaR3lVV5tOHJUHi9/qQAA4PRRoPzg4MGDysvLMzsGAoIhKCspclVqWy7LmwMAgNNHgaqlgoICHThwwOwYCBQboxVWc6C4XAdYmQ8AAJwmClQtlJeXKz093ewYCChGoKxoa06xjlawqAQAADh1FKjT9MuiEVVVVWZHQQBxD5Q1eQ1pY+ZRuT2smAkAAE4NBeo0/fjjjyorKzM7BgKM/mRdzkqPNmUV8cw2AABwSihQp+HIkSPKzc01OwbqAjP4LC2nzKX0AofZMQAAQBChQJ0ip9Opffv2mR0DdcSgQVnergKHcspcZscAAABBggJ1CgzDUHp6urxe7psIGUzvCgmbMo/KWcn9jAAA4PdRoE7BwYMHeVhuiDEYgAoJbq+hbzO5HwoAAPw+ClQNlZSUKCMjw+wYqHM0qFBRWFGpfUU8HwoAAPw2ClQNeDwepaen8+50COKvPLTszCuVs9JjdgwAAFCPUaBqYN++fSovLzc7BoAAqzIMfZ9TbHYMAABQj1GgfkdhYaEyMzPNjgGTGDam8IWanDKXMkp4wwQAAJwYBeo3VFZWavfu3WbHgKmYwxeKtueWyFXFapsAAOB4FKjf8NNPP8ntdpsdA2aiP4Ukt8er7blM5QMAAMejQJ1EQUGB8vLyzI4B0zGFL1QdKq1QtqPC7BgAAKCeoUCdgNfr1Z49e8yOgXqAAajQ9n1Oiap4cDYAAPiVCLMD1EeHDx9WRQXvPOPnB+nSokJWeZVHO/JK1aNZA7OjAKhjjbN/NDsCzNaol9kJUE8xAvU/XC6XDh48aHYMAPXEviKnCsq5FxIAABxDgfofe/fulZcpO/iZYXAPFKQt2cXyeBmKBAAAFKhqioqKWDgC/4NfmiGVuqu0u9BhdgwAAFAPUKB+ZhgGC0fgOAxA4Rc/FjrkrKwyOwYAADAZBepnmZmZKisrMzsG6hsGoPAzryHtKmAUCgCAUEeBklRZWakDBw6YHQP1kMFzoPArGcXlcrgZhQIAIJRRoCTt379fVVX8UgTgtxmSduWXmh0DAACYKOQLlNPpVFZWltkxUE8xgw//61BphUpclWbHAAAAJgn5ApWRkWF2BNRjFCicSFo+90IBABCqQrpAOZ1O5eTkmB0D9RgFCieS6ajQ0QpGoQAACEURZgcwE6NPsLKCrCP619sF1LaOAAAgAElEQVRzdCDtB0XFxKhb6gBdOfweRUZF+46pqqzUnHH3qetFl+iKYXef9FxfL/9I6//1D5WVFKtTz7664f6HZU9qKEk6kPaDPnz1BbmcZbpy+H06b9B1vo9b+c48NW/bTr0vvypwF2qStPxSXdyqkdkxAABAHQvZEajy8nLl5uaaHQP1XLCOQFVVVuqD5yYpIjJSo16aq9senay0jev02fx3qh33xdL5ysk48Jvn2vTZv/SfD97SgNvu0gMvz5MtLEzvPjtBXq9XkrT8zb+o75XX6vbxT2vFW6+prKRIklR6tEB7t29Wz0sHBuQazZZT5lJBudvsGAAAoI6FbIHKyMiQYQTrr8eoK0aQPkn38E+7VJB1RLc+PFFNW7dRu649NPCOEdq65v98x2Tt36tN/7dSya1SfvNcX69Ypouuv0W9L79KTVu30S0PPa6jOVnas/U7SVLekQydc2F/dejeW7HxdhVmH1uU5cuPFqnfTbcpLDw8cBdqsjRW5AMAIOSEZIEqLy/n3ifUTHD2JzVpmaL/7+kXFR0b96utNlWUHVv8wOvxaNnsGbrqj/crLiHxN89VmJ2llM7n+F5HRceo8RmtlJG+U5KUlNxMmXt/1NHcbJU7StWgcbKKC/K0f8dWde9/ud+vrT7Jc7qV53SZHQMAANShkCxQjD6hpowgncRnb5CkDj36+F57vV59s/Kfat+9tyTpq4//rriEBup12ZW/f66khiouyKt2rpL8PJWVFEuSrrprpJa99pL+PHKY+t88VImNm+jLDxeq/81DLT369AtGoQAACC0ht4hERUUFo08IOSvfmavMfT/pwVfeUN6RQ1r7jyUa/cqbNfrY7v0GaM1Hi9T27K5KbtVGX3y4QI7io/L8/PDpcy7sp6cWLldVpVux9gQV5eXq4K4fdP3Ih/SfD97S91/+n9qcfY5ueWiCoqJjAnmZpigor1S2o0LN7da7NgAAcLyQG4Fi9AmnIljvgfqFYRha8dZsffPJx7r9safUtHVb/WP2S7psyHA1bNaiRue47LbhantON80eN1JThlylgszDOqv3BYqJ++/0wMjoaMXaEyRJX3w4X5fcMkyHftylbWtXadyc9+T1eLThX/8IyDXWB2kFPBcKAIBQEVIjUC6XS9nZ2WbHAOqE1+vVP2a/pK1rPtfQ8VPU5YJUHc3N1oG0H3Rk70/6v4XHVuSrdLt1+Kd0Hfpxl+5+5qXjzhMVHaPbH52swQ88Iq/Ho1h7guY++id16NH7uGOP5mbr0O5duvFP4/T18o/U+qyzFR0Xpw7de+vH7zcF/JrNUlRRqYJytxrHRpkdBQAABFhIFajMzExGn3BKgvm/lk/+Nk9b16zSHU9M1dl9L5IkJTZuokffWFDtuCV/nqqUzl11yS1DT3ieT997U03OaKW+V14rSSrOz1Xmvp9068MTjjt29d8/0KV/uENhYWGy2WwyvMe+gh6PR7L4/3v7i5wUKAAAQkDIFCiv16usrCyzYyDY2IJzCl9G+k59vfwjDbrrPrXqcJZKjxb49jU5o1W1YyMioxRnT1CDxsmSjj1DqtxRovjEJIWFhyuxcROtWvK+mqa0VVR0jP4x98/qcv7FapZyZrXzFGZnKnPvT7p59HhJUssOZ2nNR4uUtX+P0r5Zpw7djx+xspIjpeXq1jRRUeEhNzMaAICQEjIFKi8vT5WVlWbHAOrEjvVrJEn/+eAt/eeDt6rte+6fnys8/OT/62ek79BbT47T428tVsNmLXThNTepKDdH85+bJK9h6NyLLtG19zxw3Mf9Mvpk+7l0nnlON3XrP0BvPvGw2nXtrguvG+zHK6x/PIZ0qKRc7RvGmx0FAAAEkM0IkTlt33//vUpKSsyOgSBT0LyT2REQRBKjInTFmclmx4Cf5OWxRH0oS0vbYnYEmKxLl15mR4CJkpMTTrovJOaalJaWUp5wymxBOn0P5ilxV6mg3G12DAAAEEAhUaC49wlAXdlf5DQ7AgAACCDLFyiPx6Pc3FyzYwAIEUdKy+X2eM2OAQAAAsTyBSo3N/fYEsrAKWIKH07HL4tJAAAAa7J8gWL6HoC6xjQ+AACsy9IFqqysTKWlrKKE08QIFE4Ti0kAAGBdli5Q2dnZZkdAEKM+oTYYhQIAwJos/SDd/Px8syMgqFGhcPqOlJarW9NERYVb+n0qv6usrNSkSZN05MgRud1ujRo1Sh06dNDEiRNls9nUsWNHTZkyRWFhYVq6dKmWLFmiiIgIjRo1SpdddpkqKio0fvx4FRQUKD4+XjNmzFCjRo20detWTZ8+XeHh4UpNTdXo0aPNvlQAQJCy7E/20tJSVVRUmB0DwYz+hFpgMYnTs3z5ciUlJWnRokV6++23NW3aNL3wwgsaO3asFi1aJMMwtGrVKuXl5Wn+/PlasmSJ3nnnHb3yyityu91avHixOnXqpEWLFummm27SvHnzJElTpkzRzJkztXjxYm3btk1paWkmXykAIFhZtkDl5eWZHQFBjv6E2jpcSoE6VVdddZUefvhhSZJhGAoPD9fOnTt13nnnSZL69++v9evXa/v27erZs6eioqKUkJCglJQUpaena/PmzerXr5/v2A0bNsjhcMjtdislJUU2m02pqalav369adcIAAhuli1QTN9DrbGIBGqpsLySZ0Kdovj4eNntdjkcDj300EMaO3asDMPwPVYgPj5epaWlcjgcSkhIqPZxDoej2vZfH2u326sdywJDAIDTZckC5XA4VF7OO78AzGVIyilzmR0j6GRlZemuu+7SjTfeqOuvv15hYf/9UVVWVqbExETZ7XaVlZVV256QkFBt+28dm5iYWHcXBACwFEsWKEaf4A+MP8Efshzci3kq8vPzNWLECI0fP1633nqrJKlLly7auHGjJGnt2rXq06ePunXrps2bN8vlcqm0tFR79+5Vp06d1KtXL61Zs8Z3bO/evWW32xUZGamMjAwZhqF169apT58+pl0jACC42QzDMMwO4W+bNm2S08kSwqidyKgoZTdqa3YMBLnIMJuu69DMNwUNv+25557Tp59+qnbt2vm2Pfnkk3ruuedUWVmpdu3a6bnnnlN4eLiWLl2qv//97zIMQ/fff78GDRqk8vJyTZgwQXl5eYqMjNTMmTOVnJysrVu36vnnn5fH41FqaqrGjRv3u1ny8pjmF8rS0raYHQEm69Kll9kRYKLk5IST7rNcgXI6ndq0aZPZMWABFCj4S//WjdUkLsrsGDhFFKjQRoECBSq0/VaBstwUPlbfg7/YmMQHP8kuYxofAABWYbkCxf1P8Bv6E/wk28FCEgAAWIWlCpTL5ZLD4TA7BgBUU+KukrPSY3YMAADgB5YqUEVFRWZHgKUwBAX/yWY1PgAALIECBZwEi6bBn7JD9HlQK1as0KxZs1ReXq6PP/7Y7DgAANQaBQoA6kCe0yWP11KLnv6uP//5z1qzZo0+++wzeTweLVu2TC+++KLZsQAAqBXLFCiXy6WKCqbIwJ8YgoL/eAwp1xlao1Dr1q3Tyy+/rOjoaNntdr377rtau3at2bEAAKgVyxQoRp/gb0zhg7+F2jS+sLBjP2J+eYiw2+32bQMAIFhFmB3AX4qLi82OAAC/KcfhkpqZnaLuXHXVVRo7dqyKi4v13nvvafny5bruuuvMjgUAQK1YpkAxAgX/YwgK/uWs8qiiyqOYiHCzo9SJkSNH6quvvtIZZ5yhrKwsjRkzRpdddpnZsQAAqBVLFCiXy6Xy8nKzY8Bq6E8IgKKKSjW3W7tAbdq0yffnmJgYDRgwoNq+vn37mhELAAC/sESBYvoeAoMGBf8rclWpud3sFIH12muvnXSfzWbTBx98UIdpAADwL0sUKKbvAQgWRRWVZkcIuPnz51d7XVRUpPDwcCUkJJiUCAAA/7FEgWIECoHAKnwIhGKX9QvUL9LT0/X4448rJydHhmGoXbt2eumll5SSkmJ2NAAATlvQryfr9XrldDrNjgEANVJW6ZHb4zU7Rp2YNGmSxo0bp40bN+rbb7/VPffco4kTJ5odCwCAWgn6AlVWVmZ2BFgWQ1AIjFAZhTIMo9qqewMHDuQNLwBA0KNAAUAdC4X7oCSpT58+mjdvnvLz83X06FEtXLhQ7du3V2ZmpjIzM82OBwDAaQn6e6AoUAgUGzdBIUCKXFVmR6gTq1atkiR99NFH1bbfeeedstlsvv0AAAQTChQA1LHiEBmBWr16tdkRAADwO6bwAUAdK3VXyeM1zI4RcIWFhRo7dqzOP/989enTR6NHj1Z+fr7ZsQAAqJWgLlCVlZVyu91mx4BVMYMPAWIoNBaSePrpp3Xuuedq1apVWr16tbp3764nn3zS7FgAANRKUBcoRp8QWDQoBE4oLCRx6NAh3XPPPbLb7UpMTNR9993H4hEAgKAX1AWK5XABBKuiEBiBstlsysrK8r3OzMxURETQ33oLAAhxQf2TjBEoBJKNESgEUCisxPfwww/rtttuU/fu3WUYhrZt26Zp06aZHQsAgFqhQAEnYdCfEEBOt/UL1GWXXabu3btr+/bt8nq9evbZZ9W4cWOzYwEAUCtM4QMAE7i9hryGtVfic7vdWrp0qT755BP17dtXixcvZuEfAEDQC9oC5fV6VVlp/XsIYB4GoBBoFVVesyME1NSpU+V0OpWWlqaIiAhlZGSwCh8AIOgFbYFyuVxmR4DV2ahQCKyKKo/ZEQJq586deuSRRxQREaHY2FjNmDFDu3btMjsWAAC1QoECAJNYfQTKZrPJ7XbL9vObEUePHvX9GQCAYBW0i0hQoAAEuwqPtUeg7rrrLt19993Ky8vT9OnT9fnnn+vBBx80OxYAALVCgQJOinfKEVhWH4G66aab1LVrV23cuFEej0evv/66OnfubHYsAABqJWgLFCs5AQh2Vi1QXq9XCxcu1IEDB9S7d2/dcccdZkcCAMBvgvYeKAoUAo4BKASYVReReOaZZ/Tvf/9bsbGxeuONNzRnzhyzIwEA4DdBW6BYwhyBR4NCYFV4rDkCtWnTJi1YsECPPfaY3n//fX322WdmRwIAwG+CtkAxAgUg2LksOgIVHR3tW22vYcOGrLwHALCUoC1QjEABCHYVVV4ZhmF2DL/738IUFha0P2oAADhOUC4iYRgGBQoBx7vmCDRDkttjKDrCWv+tZWZm6oknnjjp6xdeeMGMWAAA+EVQFiiv15r3DaB+MWS9kQHUPxUej6IjrDVCM3HixGqvzzvvPJOSAADgfxQo4KSsNSqA+qmiyqsG0Wan8K/BgwebHQEAgIAJyrc9KVAArMJt0ZX4AACwKgoUcDLcA4U64LXgIhJOp9PsCAAABAwFCgBMZMH+pOHDh0s69kBdAACsJijvgbLisr8AQpPXgouVOJ1OPfbYY/rqq6/kcrmO288qfACAYBaUBYoRKNQNpvAh8Kz4ftDf/vY3bdy4UZs3b2YFPgCA5VCggJOhP6EOWLFAtWjRQjfddJM6d+6s9u3ba//+/fJ4POrYsaMiIoLyxw4AAD5B+ZOMAgXAKqw4he8XlZWVGjRokJKSkuT1epWfn6+5c+eqe/fuZkcDAOC0UaAAwERWHIH6xfTp0zVr1ixfYdq6daumTZumjz76yORkAACcvqAsUCwigbrgKj6qlpEOs2PA4uLiW0qymx0jIJxOZ7XRph49epxwUQkAAIIJBQo4iaqqKlVVVZkdAxZneD1mRwiYBg0a6PPPP9cVV1whSfr888+VlJRkcioAAGonKAtUWFhQPr4KAI5js/ADm6dNm6bx48frySeflCS1bt1aL7/8ssmpAAConaAsUOHh4WZHAAC/sHKBatu2rT788EM5nU55vV7Z7dacqggACC1BWaAYgQJgFVYuUL+Ii4szOwIAAH4TlE2EESgAAAAAZqBAAYCJrPz9bPHixWZHAADA7yhQAGCiiIignEldIwsXLjztj922bZuGDx8uSUpLS1O/fv00fPhwDR8+XJ988okkaenSpbr55ps1ZMgQffHFF5KkiooKjRkzRsOGDdN9992nwsJCSceeQfWHP/xBt99+u+bMmVPLKwMAhLKg/MlNgQJgFZGRkWZHCJjmzZvrrrvuUvfu3RUdHe3bPnr06N/8uLfeekvLly9XbGysJGnnzp26++67NWLECN8xeXl5mj9/vpYtWyaXy6Vhw4bp4osv1uLFi9WpUyeNGTNGK1eu1Lx58zR58mRNmTJFs2fPVuvWrTVy5EilpaWpS5cugblwAIClBeUIFItIALAKKxeoHj166LzzzqtWnmoiJSVFs2fP9r3esWOHvvzyS91xxx2aNGmSHA6Htm/frp49eyoqKkoJCQlKSUlRenq6Nm/erH79+kmS+vfvrw0bNsjhcMjtdislJUU2m02pqalav369X68VABA6gnIEymazKSwsTF6v1+woAFArVp7CN3r0aDmdTmVkZKhTp06qqKio0Yp8gwYN0uHDh32vu3Xrpj/84Q/q2rWrXn/9dc2dO1edO3dWQkKC75j4+Hg5HA45HA7f9vj4eJWWlsrhcFRbQj0+Pl6HDh3y45UCAEJJ0A7lMI0PgBVYeQRqw4YNuvHGG/XAAw8oPz9fAwYM0Lp16075PAMHDlTXrl19f05LS5PdbldZWZnvmLKyMiUkJFTbXlZWpsTExBMem5iYWMurAwCEKgoUAJgkPDzc0s+BeuWVV7Ro0SIlJiaqadOmWrBggV566aVTPs8999yj7du3SzpWys455xx169ZNmzdvlsvlUmlpqfbu3atOnTqpV69eWrNmjSRp7dq16t27t+x2uyIjI5WRkSHDMLRu3Tr16dPHr9cKAAgdQTt3xMrTXgCEBiuPPkmS1+tVcnKy73WHDh1O6zzPPPOMpk2bpsjISDVp0kTTpk2T3W7X8OHDNWzYMBmGoXHjxik6OlpDhw7VhAkTNHToUEVGRmrmzJmSpGeffVaPPfaYPB6PUlNT1b17d79cIwAg9NgMwzDMDnE6duzYoYKCArNjAMBps9vt6t27t9kxAubBBx/Urbfeqtdee03vv/++Fi5cqG3btumNN94wO1qN5OWVmh0BJkpL22J2BJisS5deZkeAiZKTE066L2in8MXExJgdAQBqxeojUFOnTtWKFSuUlZWlK664Qrt27dLUqVPNjgUAQK0E7Ty4U10WFwDqG6tPRW7cuLFeeeUVORwORURE8MYXAMASgvanNwUKQLCz+gjU7t27NXHiRGVmZkqS2rVrpxkzZiglJcXkZAAAnL6gncJHgQIQ7Kw+IjNlyhSNHTtWGzdu1MaNGzVixAhNmjTJ7FgAANRK0BYoq//iAcD6YmNjzY4QUC6XS5dcconv9cCBA+VwOExMBABA7QVtgYqKirL081MAWJ9VC1RmZqYyMzPVuXNn/fWvf1VhYaGKi4u1YMECnr8EAAh6QXsPlM1mU1RUlFwul9lRAOC0WLVA3XnnnbLZbDIMQxs3btSSJUt8+2w2myZPnmxiOgAAaidoC5R07D4oChSAYBQdHa2wsKCdBPCbVq9ebXYEAAACJqgLVExMjEpKSsyOAQCnzKqjT7+2b98+LV26VMXFxdW2v/DCCyYlAgCg9oK6QLESH4BgFRcXZ3aEgBs9erSuueYanXXWWWZHAQDAb4K6QMXHx5sdAQBOSyiMQCUmJmr06NFmxwAAwK8oUABgglB4FMPgwYM1a9YsXXDBBYqI+O+Pm759+5qYCgCA2gnqAhUXF+db6QkAgkkoTOH79ttv9cMPP2jLli2+bTabTR988IGJqQAAqJ2gLlBhYWGKjY2V0+k0OwoAnJJQGIHasWOHPvvsM7NjAADgV0G/hi7T+AAEm9jYWMsuYf5rnTp1Unp6utkxAADwq6AegZKOFai8vDyzYwBAjSUmJpodoU4cOnRIgwcPVnJysiIjI2UYhmw2m1atWmV2NAAATlvQF6iEhASzIwDAKQmVAjV37lyzIwAA4HcUKACoY6HyfWvTpk0n3N6yZcs6TgIAgP8EfYGKjIxUdHS0XC6X2VEA4HeFhYXJbrebHaNObNy40ffnyspKbd68WX369NFNN91kYioAAGon6AuUdOzdXAoUgGCQkJAgm81mdow68cILL1R7XVRUpHHjxpmUBgAA/7DEMlChMh0GQPAL5e9XcXFxOnLkiNkxAACoFUuMQIXKDdkAgl8ofb8aPny4b7TNMAwdPnxYl1xyicmpAACoHcsUqLCwMHm9XrOjAMBvCqUCNWbMGN+fbTabGjZsqA4dOpiYCACA2rNEgQoLC1ODBg109OhRs6MAwElFR0crOjra7BgBl5mZKUlq1arVCfedccYZdR0JAAC/sUSBkqSkpCQKFIB6LVRGn+68807ZbDYZhuHbZrPZlJubq6qqKu3atcvEdAAA1I5lClTDhg21f/9+s2MAwEmFSoFavXp1tddlZWWaMWOG1q1bp2nTppmUCgAA/7DEKnySZLfbFRFhmT4IwIIaNmxodoQ6t2HDBt1www2SpOXLl+viiy82OREAALVjmcZhs9mUlJSk/Px8s6MAwHGio6MVHx9vdow643Q69eKLL/pGnShOAACrsMwIlBSa7+4CCA6h9P1pw4YNuv766yVJK1asoDwBACzFMiNQUmj9ggIguDRq1MjsCHXm7rvvVkREhNatW6evv/7at90wDNlsNq1atcrEdAAA1I6lClRsbKxiYmJUUVFhdhQA8PnlGUihgoIEALAySxUo6dhy5tnZ2WbHAACfxMTEkFrkpmXLlmZHAAAgYCx1D5QUWtNkAASHxo0bmx0BAAD4iSULVFiY5S4LQBBr0qSJ2REAAICfWK5phIeH824vgHojLi5OsbGxZscAAAB+YrkCJUlNmzY1OwIASGL6HgAAVmPJAtWoUSOFh4ebHQMAmL4HAIDFWLJAhYWF8UsLANPFxMQoMTHR7BgAAMCPLFmgJKbxATBf8+bNzY4AAAD8zLIFqmHDhoqMjDQ7BoAQ1qxZM7MjAAAAP7NsgbLZbEzjA2CapKQkxcTEmB0DAAD4mWULlCQlJyebHQFAiGL6HgAA1mTpApWUlKSoqCizYwAIMeHh4YyAAwBgUZYuUDabjcUkANS55ORkHqUAAIBFWbpASdIZZ5xhdgQAIYbpewAAWFeE2QECLTY2Vo0aNVJhYaHZUQJu/fr1eu+9906474UXXtAnn3yir776qtr2IUOG6IorrvjN865cuVLZ2dm65557fNv27Nmjv/3tb6qoqNDgwYPVr18/374PP/xQLVu21EUXXXT6FwMEqdjYWDVo0MDsGAAAIEAsX6AkqWXLliFRoPr06aNzzjnH99owDM2ePVvJyclq3LixMjMzdeutt+r888/3HfN7q4R9++23WrFihfr27Vtt++LFi9WvXz+1bdtWc+bMUY8ePZSQkKDi4mLt2rVLt9xyi38vDggSLF0OAIC1hUSBatiwoWJjY1VeXm52lICKioqqtmjG6tWrdfToUT3yyCOSpOzsbLVp06ZG7457PB4tWbJE69evP+FqhtnZ2erVq5eaNWum2NhY5efnKyEhQZ9++qmuvPJKhYVZfnYocEIUKAAArC0kfsu12Wwhdy9URUWF/vWvf+mGG25QfHy8iouLVVZWVuNf7lwulw4fPqwnnnhC7dq1O25/o0aNdPDgQRUUFMjpdKphw4Y6evSofvzxR5133nn+vhwgKDRp0oRnPwEAYHEhMQIlHbup+8CBA/J4PGZHqRNr165VRESEUlNTJUlZWVkKCwvT8uXLtWPHDtntdl1xxRUnvU8pLi5OEyZMOOn5b775Zr399tvyeDy6+uqrlZSUpEWLFmnQoEGMPiFkpaSkmB0BAAAEWMgUqIiICDVr1kyZmZlmRwk4wzC0du1aDRgwQBERx/6Ks7KyJEmtWrXSgAEDtHv3bi1YsEBRUVHq06fPKX+Onj17atasWaqqqlJcXJwKCwu1Z88e3X777frnP/+pb775Ru3bt9cf//hHRUdH+/X6gPqoQYMGSkhIMDsGAAAIsJAaKmjZsqXZEepERkaG8vLydMEFF/i2XXrppZo5c6YGDBigVq1a6fLLL1e/fv20Zs2a0/48UVFRiouLkyR98sknuuqqq7R//359++23evbZZ+X1evXFF1/U+nqAYNC6dWuzIwAAgDoQUgUqLi5ODRs2NDtGwO3YsUNnnnmmkpKSfNtsNpvi4+OrHdeiRQsVFRXV+vMVFBRo//796tOnj/bt26czzzxTMTExOvvss7Vv375anx+o7+Lj49W4cWOzYwAAgDoQUgVKCo0H6+7bt0+dOnWqtu3DDz/U7Nmzq23LyMjwywM/V65cqauvvtp375NhGJKOreT3y58BK2vVqpXZEQAAQB0JuQLVuHFj37Qzq8rMzFSLFi2qbevWrZt27NihVatWKTc3V6tXr9Y333yjK6+8UpJUVVWl4uJieb3eU/pceXl5OnjwoHr37i1Jatu2rX788UcdOnRIW7duPeEKfoCVREdHq2nTpmbHAAAAdSTkCpTNZrP8SlklJSXHTdc766yzdN999+mrr77SM888ozVr1ujee+9Vx44dJUl79+7V+PHjT/mBwytXrtQ111wjm80mSerYsaPOO+88vfzyy4qKitJll13mn4sC6qmWLVuy8mQAbNu2TcOHD5ckHTx4UEOHDtWwYcM0ZcoU3xs9S5cu1c0336whQ4b47resqKjQmDFjNGzYMN13332+72lbt27VH/7wB91+++2aM2eOORcFALAEmxGCc6wMw9B3330np9NpdhQAQSwiIkLnn3++b7VL+Mdbb72l5cuXKzY2VkuXLtWf/vQn3X333Tr//PP19NNPq1+/furRo4dGjBihZcuWyeVyadiwYVq2bJkWLlwoh8OhMWPGaOXKlfr+++81efJk3XjjjZo9e7Zat26tkSNHaty4cerSpctv5sjLK62jK0Z9lJa2xewIMFmXLr3MjgATJSeffGXdkOdAIhYAABZsSURBVHzbNBRGoQAEXosWLShPAZCSklLtns2dO3f6HtDdv39/rV+/Xtu3b1fPnj0VFRWlhIQEpaSkKD09XZs3b1a/fv18x27YsEEOh0Nut1spKSmy2WxKTU3V+vXrTbk2AEDwC8kCJUlNmzZVbGys2TEABKnw8HAWjwiQQYMGVSumhmH4pgnHx8ertLRUDoej2nO34uPj5XA4qm3/9bF2u73asf9/e/cfG3V9x3H89b3f1/ve9cf1B/0hveuVKxTo9Vf2IwydJpNN4hQ32XAh+yEEt4w4NwiMzLENRReHW+JGxPkDQxYVh3ExG4tz2cacjmWAM1h+CDLoNCuFSmlLf0B7+8P1YvkhX0vb713v+Ugu9L53973X1aT21c/3+/52dbG6BAAYnawtUIZhKBKJ2B0DQIaqqKiQx+OxO0ZWeP85Zj09PQqFQjJNUz09PSO2B4PBEds/6LmhUGjiPgAAYFLJ2gIlSUVFRRcMWwCAy/F4PFw4dwLV1tZq586dkqQdO3aoublZdXV12rVrl/r7+9XV1aXDhw8rHo+rsbExdYHwHTt2qKmpSaZpyu1269ixY0omk3r55ZfV3Nxs50cCAGSwrD543zAMRaNR7d271+4oADJIJBKR0+m0O0bWWLVqle6++249+OCDqqqq0rx58+R0OrV48WLddtttSiaTuuuuu+T1erVo0SKtWrVKixYtktvt1oYNGyRJP/zhD7VixQoNDg7qE5/4hBKJhM2fCgCQqbJyCt/59uzZo9OnT9sdA0AGyMnJUXNzc+qcHExeTOHLbkzhA1P4shtT+C6Di70CsKqqqoryBABAFqNAScrNzVU4HLY7BoA0l5eXx88KAACyHAXq/2Kx2IhJTwBwPlarAQAAjeH//H4/F9cFcEnFxcUjrjsEAACyEwXqfa666iourgvgAg6HQ9Fo1O4YAAAgDVCg3sfhcGjatGl2xwCQZsrLy+Xz+eyOAQAA0gAF6jz5+fkqKiqyOwaANOHz+VRZWWl3DAAAkCYoUBcRi8W4SCYASVI8HufnAQAASKFAXYTX61UkErE7BgCblZSUKD8/3+4YAAAgjVCgLqG8vFymadodA4BNXC6XYrGY3TEAAECaoUBdgmEYDJQAslh1dbXcbrfdMQAAQJqhQH2AUCiksrIyu2MAmGDhcFglJSV2xwAAAGmIAnUZVVVVysnJsTsGgAnicrlYfQYAAJdEgboMp9OpGTNmyDAMu6MAmADV1dXyer12xwAAAGmKAmWBaZqKRqN2xwAwzjh0DwAAXA4FyqKKigrGGQOTmMfjUTwetzsGAABIcxQoiwzDUE1NDVO5gElqxowZ8ng8dscAAABpjgL1IXi9Xv5CDUxCkUhEeXl5dscAAAAZgAL1IRUWFqq0tNTuGADGSEFBgaZOnWp3DAAAkCEoUKMQi8UYbQ5MAl6vV9OnT2fKJgAAsIwCNQqMNgcyn2EYqq2t5bxGAADwoVCgRsk0TdXU1NgdA8AoVVVVKRQK2R0DAABkGArUFSgpKdFVV11ldwwAH1JhYaEqKirsjgEAADIQBeoKRaNRhcNhu2MAsMjn87F6DAAARo0CdYUMw9CMGTMUCATsjgLgMpxOp2bOnCmXy2V3FAAAkKEoUGPA6XRq1qxZnIwOpLHhoRGmadodBQAAZDAK1Bjx+XyaOXMmk/mANDVt2jQVFBTYHQMAAGQ4CtQYys3NVTwetzsGgPNUVlZyAWwAADAmKFBjbMqUKUz3AtLIlClTFIlE7I4BAAAmCQrUOKiqqmIyH5AG8vPzWRUGAABjigI1DoYn8+Xm5todBchapmlyXiIAABhzFKhxMjyZLxgM2h0FyDper1ezZ8+W0+m0OwoAAJhkKFDjyOVyafbs2crJybE7CpA1XC6X6urq5PF47I4CAAAmIQrUOHO73aqrq5PP57M7CjDp8UcLAAAw3ihQE8Dr9SqRSFCigHE0vPIUCoXsjgIAACYxCtQE8fl8SiQS8nq9dkcBJh23261EIsE5hwAAYNxRoCYQJQoYex6PR4lEQqZp2h0FAABkAQrUBPP7/ZQoYIwMl6dAIGB3FAAAkCVGXaCuu+46Pfvssxdsf+WVV1RTUzPqQCtWrNDq1atH/frzbdq0STU1NSNu9957b+rx/fv36wtf+IISiYRuueUWvf7666nHVq9erRUrVozY35kzZ3Trrbfq+uuvV3t7+6gy+f1+1dfXy+/3j+5DAZDX61V9fT0DIwAAwISa9CtQb775phYvXqyXX345dbvzzjslvVeGlixZokQioeeee05NTU1atmyZuru7L7qvs2fPavny5Wpvb9fmzZtVVFQ06lw+n08NDQ2c8A6MwvBgFv4IAQAAJtqkL1CHDx9WbW2tioqKUrfhcyV+97vfye12a/Xq1YrFYlqzZo2CwaC2b99+wX6SyaRWr16tffv26YknnlBZWdkVZxsecR4Oh694X0C28Pl8rOACAADbjHuBqqmp0fPPP68bb7xRs2fP1he/+EUdO3Ys9fg///lP3XTTTaqrq9Ndd92l/v7+Ea9/6aWXNH/+fCUSCS1YsEA7duxIPbZ48WL96Ec/0qc+9SnNnTtXHR0dI147NDSkI0eOKBqNXjTbv/71LzU2NsrheO/bYBiGGhsbtWfPnguee++99+qvf/2rHn/88UvubzScTqdmzpyp0tLSMdsnMFmZpqn6+nouCQAAAGwzIStQP//5z7VmzRpt27ZNnZ2devDBByVJHR0dWrZsmebMmaPnn39eVVVVevHFF1Ov279/v1auXKmlS5fqhRde0MKFC/XNb35T+/btSz3nueee03333aeNGzeqoKBgxPu+/fbb6u3t1datW3XttdfqM5/5jB599FENDQ1Jktrb21VcXDziNeFwWG1tbSO2/eIXv9CWLVt05513avr06WP6vZHeK27xeFyVlZVjvm9gsigoKFB9fT0DWAAAgK1cE/EmX/7yl/Xxj39ckrRo0SI9+eSTkqTt27crLy9PK1eulGEYWr58uf70pz+lXvfYY4/pc5/7nG6++WZJ0tSpU/X6669ry5YtWr9+vSTp6quvVnNz80Xf9/Dhw5KkkpISPfzww2ppaUkNkFiyZIl6e3vl8XhGvMbj8WhgYCB1/9VXX9WLL76oRCKhxx9/XAsWLBi3k9YjkYi8Xq8OHjw4LvsHMlVZWZmqq6tlGIbdUQAAQJYbdYFyuVyplZz3Gxoakss1crdTp05NfW2aps6dOydJOnTokOLx+IhfimbNmpUqMIcPH9bBgwe1bdu21ONnz55VXV1d6n55efklM37yk5/U3//+d+Xn50t673DCd999V7/61a+0ZMkSeb3eEWVJkgYGBkYcHnTq1Ck99NBDmjVrlm644QY98MADWrt27aW/MVeotLRUHo9HLS0tF/3+AtkmFoupoqLC7hgAAACSrqBABYNBdXV1XbD99OnTCgaDI7a53e4R95PJ5EW/Hn7ucKkZHBzU7bffrltuuWXEc96/anT+CtL5hsvTsFgspuPHj0t6b2Xq/FHkJ06cGDFd7/rrr9d1110nSVq5cqXWrl2refPm6WMf+9gHvu+VCIfDSiQS2rt3r86ePTtu7wOkM6fTqRkzZjBkBQAApJVRnwNVU1Oj11577YLte/bsUW1traV9TJs2Tfv27UutSElSS0tL6utoNKrW1lZVVlambr/5zW/0hz/8wdL+n3zySd14440jtrW0tKSGQCQSCe3ZsydV4pLJpHbv3q36+vrU851OZ+rrhQsXqrm5WWvWrFFPT4+lDKMVCoXU1NTEmHNkJb/fr4aGBsoTAABIO6MuUF/60pf05z//WQ899JCOHDmiN998U0888YSeffZZffWrX7W0j/nz56u/v1/r1q3TW2+9pUceeWREKfvKV76i3//+99q8ebOOHj2qp556Sg8//LDlYQtz587V0aNHtWHDBh09elQvvPCCfvnLX2rp0qWSpE9/+tM6c+aM1q1bp0OHDum+++5TT0+PbrjhhovuzzAMrVu3TidOnNADDzxgKcOVGL5QKIcvIZvk5eWpoaFBgUDA7igAAAAXGHWBmjlzph599FH94x//0Oc//3ktXLhQ27dv109/+lPNnTvX0j5yc3P12GOPqaWlRTfffLN27typm266KfV4fX29fvKTn2jr1q2aP3++Nm/erPXr1+uaa66xtP+qqipt2rRJr7zyij772c/qZz/7mVasWJFalTJNU5s2bdKePXu0YMEC7d69W4888kjqOlEXE41G9Y1vfENPP/20Xn31VUs5roRhGIrFYqqtrR2xGgZMRhUVFaqrq7vgsF8AAIB0YSTPPwkJaevMmTNqaWkZ98MHgYnmdrtVU1PDIXtIK+3tF57ni+zR0rLb7giwWW1to90RYKOiouAlH5uQ60BhbOTk5KihoUElJSV2RwHGTH5+vpqbmylPAAAgI0zIdaAwdpxOp6ZPn67c3FwdOnSIUefIWIZhKBqNqqKigus7AQCAjEGBylClpaUyTVP79u1Tb2+v3XGAD8Xv92vGjBkXXPIAAAAg3XEIXwYLBoNqampiSh8yypQpU9TU1ER5AgAAGYkVqAzndDoVi8VUVFSkAwcO6MyZM3ZHAi7K6XQqHo+ruLjY7ijIUAsWLEhNSa2oqNAdd9yh1atXyzAMTZs2TWvXrpXD4dDWrVv19NNPy+Vy6etf/7quvfZa9fX1aeXKlTp58qQCgYB+/OMfq6CgwOZPBADIRBSoSWL4wrtHjx5Va2urGK6IdBIOh1VdXS2fz2d3FGSo/v5+JZNJbdmyJbXtjjvu0Le+9S199KMf1fe//3398Y9/VH19vbZs2aJt27apv79ft912m+bMmaOnnnpK8Xhcy5cv129/+1tt3LhR3/ve92z8RACATEWBmkQcDoei0WhqNaq7u9vuSMhyXq9X1dXVKiwstDsKMtz+/fvV29urr33tazp37py+/e1v64033tBHPvIRSdLVV1+tv/3tb3I4HGpoaJDH45HH49HUqVO1f/9+7dq1S0uWLEk9d+PGjXZ+HABABqNATUKmaaqxsVHHjh3T0aNHWY3ChDMMQ+Xl5YpEIlwAGmPC5/Pp9ttv16233qp///vfWrp0qZLJZGqCYyAQUFdXl7q7u0ecXxcIBNTd3T1i+/BzAQAYDQrUJGUYhiorK1VYWKgDBw7wywImTCgU0rRp01LnqgBjIRqNqrKyMjX+Pi8vT2+88Ubq8Z6eHoVCIZmmOeJi4z09PQoGgyO2Dz8XAIDRYArfJBcIBNTQ0KCamhp5PB6742ASc7lcisfjqq+vpzxhzP3617/W/fffL0lqa2tTd3e35syZo507d0qSduzYoebmZtXV1WnXrl3q7+9XV1eXDh8+rHg8rsbGRv3lL39JPbepqcm2zwIAyGxGkuO7ssbg4KCOHTum//znP1yAF2OqpKREsVhMbrfb7iiYpAYGBvTd735X77zzjgzD0IoVK5Sfn6+7775bZ8+eVVVVle655x45nU5t3bpVzzzzjJLJpJYtW6Z58+apt7dXq1atUnt7u9xutzZs2KCioqIPfM/2dlbus1lLy267I8BmtbWNdkeAjYqKLn25FQpUFurr69Nbb72l9vZ2u6Mgw+Xl5SkSiSg3N9fuKMCYo0BlNwoUKFDZ7YMKFOdAZSGfz6fa2lqdPn1aR44c0alTp+yOhAwTCoUUiUSUn59vdxQAAIAJRYHKYqFQSIlEQh0dHTpy5Ahjz3FZpmkqEokoHA7bHQUAAMAWFCiooKBA+fn5On78uFpbW0dMsAIkKScnR5FIRIWFhamx0QAAANmIAgVJ7409LykpUUlJiU6ePKnW1lZ1dnbaHQs28/v9qqysVHFxMcUJAABAFChcRDgcVjgc1unTp9Xa2qoTJ07YHQkTLCcnRxUVFZoyZQrFCQAA4H0oULikUCikmTNnqre3V62trWpra2P8+SRXUFCg8vJyFRQU2B0FAAAgLVGgcFl+v1/xeFyRSERvv/223nnnHZ07d87uWBgjDodDJSUlqqioUE5Ojt1xAAAA0hoFCpZ5PB5Fo1FNnTpVx48fV1tbG+dJZbCcnByVlZWppKRELhc/CgAAAKzgtyZ8aE6nU6WlpSotLVVvb6/a2trU1tamvr4+u6PhMgzDUFFRkUpLS5WXl2d3HAAAgIxDgcIV8fv9ikQiqqysVGdnp9ra2tTe3q7BwUG7o+H/DMNQfn6+iouLFQ6HWW0CAAC4AvwmhTFhGIby8vKUl5en6upqnThxQv/973916tQpu6NlpeH/HsXFxSosLKQ0AQAAjBF+q8KYczqdqWtK9ff36+TJk+ro6NC7777LFL9x9v7S5Ha77Y4DAAAw6VCgMK68Xq/KyspUVlamoaEhnTp1Sh0dHero6FBvb6/d8TKey+VSbm6uCgoKVFhYKI/HY3ckAACASY0ChQnjcDhUUFCQusZQb2+vOjo6dPLkSXV2drI6ZYHT6VQoFFJ+fr7y8vJkmiYXugUAAJhAFCjYxu/3q7y8XOXl5RocHFRnZ6c6Ozt1+vRpdXV1MYhC75XOUCiUOr8sFApRmAAAAGxEgUJacDqdI1anksmkenp6UmWqu7tbPT09SiaTNicdPw6HQzk5OQoEAgoEAgoGgwqFQnI4HHZHAwAAwP9RoJCWDMOQaZoyTTO1bWhoSD09Peru7lZ3d7fOnDmjvr4+9ff3Z1yx8vl8qaJkmqYCgYD8fj+rSwAAAGmOAoWM4XA4FAwGFQwGR2xPJpPq7+9XX1+f+vr61Nvbm/q6r69PAwMDE57V7XbL6/VecPP7/QoEAnI6nROeCQAAAFeOAoWMZxiGfD6ffD7fRR8fGhrSwMCABgcHde7cOQ0ODqZuw/ffv31oaEiGYcgwDDkcjhH/Xmyb2+2W2+2Wx+NJ/ctKEgAAwOREgcKk53A4LlmuAAAAgA+Ds9MBAAAAwCIKFAAAAABYRIECAAAAAIsoUAAAAABgEQUKAAAAACyiQAEAAACARRQoAAAAALCIAgUAAAAAFlGgAAAAAMAiChQAAAAAWESBAgAAAACLKFAAAAAAYBEFCgAAAAAsokABAAAAgEUUKAAAAACwiAIFAAAAABZRoAAAAADAIgoUAAAAAFhEgQIAAAAAiyhQAAAAAGARBQoAAAAALKJAAQAAAIBFFCgAAAAAsIgCBQAAAAAWUaAAAAAAwCIKFAAAAABYRIECAAAAAIsoUAAAAABgEQUKAAAAACyiQAEAAACARRQoAAAAALCIAgUAAAAAFlGgAAAAAMAiChQAAAAAWESBAgAAAACLXHYHAABgIgwNDekHP/iBDhw4II/Ho3vuuUeVlZV2xwIAZBhWoAAAWeGll17SwMCAnnnmGX3nO9/R/fffb3ckAEAGokABALLCrl27NHfuXElSfX299u7da3MiAEAm4hA+AEBW6O7ulmmaqftOp1Pnzp2Ty3Xx/xUWFQUnKhrS0DXXXGN3BABpihUoAEBWME1TPT09qftDQ0OXLE8AAFwKBQoAkBUaGxu1Y8cOSdJrr72meDxucyIAQCYykslk0u4QAACMt+EpfAcPHlQymdT69esVi8XsjgUAyDAUKAAAAACwiEP4AAAAAMAiChQAAAAAWESBAgAAAACLKFAAAAAAYBEFCgAAAAAsokABAAAAgEUUKAAAAACwiAIFAAAAABb9D90QMq8VVyR/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48316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0160455"/>
              </p:ext>
            </p:extLst>
          </p:nvPr>
        </p:nvGraphicFramePr>
        <p:xfrm>
          <a:off x="457200" y="1905000"/>
          <a:ext cx="4787154" cy="29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Story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Inferential Statistics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Machine Learning 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10" imgW="0" imgH="0" progId="">
                  <p:embed/>
                </p:oleObj>
              </mc:Choice>
              <mc:Fallback>
                <p:oleObj name="think-cell Slide" r:id="rId10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3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4338" y="1073607"/>
            <a:ext cx="8372475" cy="344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Chi-square testing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4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46050" y="155575"/>
            <a:ext cx="8330184" cy="666849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Important features were verified using statistical tests</a:t>
            </a:r>
            <a:endParaRPr lang="nl-NL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0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4338" y="3352800"/>
            <a:ext cx="8372475" cy="3441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40118" tIns="18000" rIns="40118" bIns="18000" anchor="ctr">
            <a:spAutoFit/>
          </a:bodyPr>
          <a:lstStyle/>
          <a:p>
            <a:pPr algn="l" defTabSz="1019175"/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Difference in mean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4810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5800" y="1495425"/>
            <a:ext cx="8058723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Using chi-square testing, education level, marital status, relationship, race, and sex were determined to be significant factors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The null hypothesis that the categories above were distributed similarly in the &lt;$50K and &gt;$50K groups was rejected at p = &lt;10</a:t>
            </a:r>
            <a:r>
              <a:rPr lang="en-US" baseline="30000" dirty="0" smtClean="0">
                <a:solidFill>
                  <a:srgbClr val="000000"/>
                </a:solidFill>
                <a:latin typeface="Arial"/>
                <a:cs typeface="Arial"/>
              </a:rPr>
              <a:t>-40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2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19151" y="2352276"/>
            <a:ext cx="7258049" cy="788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814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85800" y="3810000"/>
            <a:ext cx="8058722" cy="790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The difference in mean age and hours worked between the two groups was significant. The &gt;$50K group was older and worked more hours on average</a:t>
            </a:r>
          </a:p>
          <a:p>
            <a:pPr marL="285750" indent="-285750">
              <a:buFont typeface="Arial"/>
              <a:buChar char="•"/>
            </a:pPr>
            <a:endParaRPr lang="nl-NL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nl-NL" dirty="0" smtClean="0">
                <a:latin typeface="Arial"/>
              </a:rPr>
              <a:t>The null hypothesis that there was no difference in mean age and hours worked was rejected at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 = &lt;10</a:t>
            </a:r>
            <a:r>
              <a:rPr lang="en-US" baseline="30000" dirty="0">
                <a:solidFill>
                  <a:srgbClr val="000000"/>
                </a:solidFill>
                <a:latin typeface="Arial"/>
                <a:cs typeface="Arial"/>
              </a:rPr>
              <a:t>-40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nl-NL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nimBg="1"/>
      <p:bldP spid="204809" grpId="0" animBg="1"/>
      <p:bldP spid="204810" grpId="0"/>
      <p:bldP spid="204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237"/>
            <a:ext cx="82296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600" b="1" dirty="0" smtClean="0">
                <a:latin typeface="Arial"/>
                <a:cs typeface="Arial"/>
              </a:rPr>
              <a:t>Agenda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DC79-67A1-AE42-AC09-E028DFE68C5B}" type="datetime4">
              <a:rPr lang="en-US" smtClean="0"/>
              <a:pPr/>
              <a:t>October 9, 2017</a:t>
            </a:fld>
            <a:r>
              <a:rPr lang="en-US" dirty="0" smtClean="0"/>
              <a:t> – Page </a:t>
            </a:r>
            <a:fld id="{79804B8F-F902-9441-97FA-B3C7676355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5165505"/>
              </p:ext>
            </p:extLst>
          </p:nvPr>
        </p:nvGraphicFramePr>
        <p:xfrm>
          <a:off x="457200" y="1860141"/>
          <a:ext cx="4787154" cy="29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154"/>
              </a:tblGrid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Wrangling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Data Story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Inferential Statistics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798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Machine Learning </a:t>
                      </a: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78224">
                <a:tc>
                  <a:txBody>
                    <a:bodyPr/>
                    <a:lstStyle/>
                    <a:p>
                      <a:pPr marL="355600" marR="0" lvl="0" indent="-35560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Future Work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49846" marR="49846" marT="54000" marB="54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cu7HpptEWz3Zq0c9UQE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H44At6rE25LvXc051lA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q8A1nnDEiyhkpIWo3N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y14XepDUivlLglpER9m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T7prm.IkCOWHwdxw5T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X_gKA7k2CykTbQmNc7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cu7HpptEWz3Zq0c9UQ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H44At6rE25LvXc051lA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8q8A1nnDEiyhkpIWo3N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X_gKA7k2CykTbQmNc7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X_gKA7k2CykTbQmNc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UPHL.pWEqZ_VP_epIw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y14XepDUivlLglpER9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T7prm.IkCOWHwdxw5TW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pX_gKA7k2CykTbQmNc7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77012</TotalTime>
  <Words>696</Words>
  <Application>Microsoft Office PowerPoint</Application>
  <PresentationFormat>On-screen Show (4:3)</PresentationFormat>
  <Paragraphs>152</Paragraphs>
  <Slides>13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think-cell Slide</vt:lpstr>
      <vt:lpstr>Predicting income level from census data  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features were verified using statistical tests</vt:lpstr>
      <vt:lpstr>PowerPoint Presentation</vt:lpstr>
      <vt:lpstr>PowerPoint Presentation</vt:lpstr>
      <vt:lpstr>PowerPoint Presentation</vt:lpstr>
      <vt:lpstr>Future Work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Zeng</dc:creator>
  <cp:lastModifiedBy>Kevin</cp:lastModifiedBy>
  <cp:revision>1337</cp:revision>
  <cp:lastPrinted>2011-01-23T05:39:27Z</cp:lastPrinted>
  <dcterms:created xsi:type="dcterms:W3CDTF">2012-05-10T05:33:19Z</dcterms:created>
  <dcterms:modified xsi:type="dcterms:W3CDTF">2017-10-09T23:13:08Z</dcterms:modified>
</cp:coreProperties>
</file>