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387" r:id="rId2"/>
    <p:sldId id="330" r:id="rId3"/>
    <p:sldId id="338" r:id="rId4"/>
    <p:sldId id="388" r:id="rId5"/>
    <p:sldId id="396" r:id="rId6"/>
    <p:sldId id="394" r:id="rId7"/>
    <p:sldId id="397" r:id="rId8"/>
    <p:sldId id="398" r:id="rId9"/>
    <p:sldId id="399" r:id="rId10"/>
    <p:sldId id="354" r:id="rId11"/>
    <p:sldId id="35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24EFE3B-C53A-6344-8082-CFC937348E94}">
          <p14:sldIdLst>
            <p14:sldId id="387"/>
            <p14:sldId id="330"/>
            <p14:sldId id="338"/>
            <p14:sldId id="388"/>
            <p14:sldId id="396"/>
            <p14:sldId id="394"/>
            <p14:sldId id="397"/>
            <p14:sldId id="398"/>
            <p14:sldId id="399"/>
            <p14:sldId id="354"/>
            <p14:sldId id="351"/>
          </p14:sldIdLst>
        </p14:section>
        <p14:section name="Content Slides" id="{005F6672-8D8D-0145-AA69-86E28EB72B8B}">
          <p14:sldIdLst/>
        </p14:section>
        <p14:section name="Table Slides" id="{8912807B-6EC2-064A-B261-CAA49BF74FBE}">
          <p14:sldIdLst/>
        </p14:section>
        <p14:section name="Chart Slides" id="{A6FE51A2-C1DB-3D45-9F08-BD96B16F94B5}">
          <p14:sldIdLst/>
        </p14:section>
        <p14:section name="Basic Objects" id="{C19B3289-4A46-C448-A588-ACB5A7731929}">
          <p14:sldIdLst/>
        </p14:section>
        <p14:section name="Software &amp; Compatibility" id="{C77DE3A9-80DE-5D45-9BC7-C80ADF0D6317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rren Handoko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028"/>
    <a:srgbClr val="BC5956"/>
    <a:srgbClr val="B20011"/>
    <a:srgbClr val="9A0018"/>
    <a:srgbClr val="DC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7" autoAdjust="0"/>
    <p:restoredTop sz="93245" autoAdjust="0"/>
  </p:normalViewPr>
  <p:slideViewPr>
    <p:cSldViewPr snapToObjects="1">
      <p:cViewPr>
        <p:scale>
          <a:sx n="100" d="100"/>
          <a:sy n="100" d="100"/>
        </p:scale>
        <p:origin x="-600" y="-90"/>
      </p:cViewPr>
      <p:guideLst>
        <p:guide orient="horz" pos="937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BDDB2-9A88-0D48-9D3E-8266BD91A226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60302-330A-8F4F-ADC2-D08CC76007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1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A256C-19C7-0D4B-B836-B8ED4C73F8E5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51C8-FA61-FA41-854E-585080D3C5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1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2451" y="6018077"/>
            <a:ext cx="9171432" cy="85262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700" y="6002477"/>
            <a:ext cx="917143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567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203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-12700" y="0"/>
            <a:ext cx="9156700" cy="85262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95"/>
            <a:ext cx="8229600" cy="4102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630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>
                <a:latin typeface="Arial"/>
                <a:cs typeface="Arial"/>
              </a:defRPr>
            </a:lvl1pPr>
            <a:lvl2pPr marL="91440">
              <a:spcBef>
                <a:spcPts val="0"/>
              </a:spcBef>
              <a:defRPr sz="1800"/>
            </a:lvl2pPr>
            <a:lvl3pPr marL="91440">
              <a:spcBef>
                <a:spcPts val="0"/>
              </a:spcBef>
              <a:defRPr sz="1800"/>
            </a:lvl3pPr>
            <a:lvl4pPr marL="91440">
              <a:spcBef>
                <a:spcPts val="0"/>
              </a:spcBef>
              <a:defRPr sz="1800"/>
            </a:lvl4pPr>
            <a:lvl5pPr marL="91440">
              <a:spcBef>
                <a:spcPts val="0"/>
              </a:spcBef>
              <a:defRPr sz="1800"/>
            </a:lvl5pPr>
            <a:lvl6pPr marL="685800" indent="-2286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6pPr>
            <a:lvl7pPr marL="11430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7pPr>
            <a:lvl8pPr marL="16002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8pPr>
            <a:lvl9pPr marL="20574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5"/>
            <a:r>
              <a:rPr lang="en-US" dirty="0" smtClean="0"/>
              <a:t>Second level</a:t>
            </a:r>
          </a:p>
          <a:p>
            <a:pPr lvl="6"/>
            <a:r>
              <a:rPr lang="en-US" dirty="0" smtClean="0"/>
              <a:t>Third level</a:t>
            </a:r>
          </a:p>
          <a:p>
            <a:pPr lvl="7"/>
            <a:r>
              <a:rPr lang="en-US" dirty="0" smtClean="0"/>
              <a:t>Fourth level</a:t>
            </a:r>
          </a:p>
          <a:p>
            <a:pPr lvl="8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4664"/>
            <a:ext cx="8229600" cy="426811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7F7F7F"/>
                </a:solidFill>
              </a:defRPr>
            </a:lvl1pPr>
          </a:lstStyle>
          <a:p>
            <a:fld id="{E34ADC79-67A1-AE42-AC09-E028DFE68C5B}" type="datetime4">
              <a:rPr lang="en-US" smtClean="0"/>
              <a:pPr/>
              <a:t>November 21,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-12700" y="865075"/>
            <a:ext cx="915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94664"/>
            <a:ext cx="8229600" cy="426811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7F7F7F"/>
                </a:solidFill>
              </a:defRPr>
            </a:lvl1pPr>
          </a:lstStyle>
          <a:p>
            <a:fld id="{E34ADC79-67A1-AE42-AC09-E028DFE68C5B}" type="datetime4">
              <a:rPr lang="en-US" smtClean="0"/>
              <a:pPr/>
              <a:t>November 21,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66195"/>
            <a:ext cx="8229600" cy="4102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8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94664"/>
            <a:ext cx="8229600" cy="426811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rgbClr val="7F7F7F"/>
                </a:solidFill>
              </a:defRPr>
            </a:lvl1pPr>
          </a:lstStyle>
          <a:p>
            <a:fld id="{E34ADC79-67A1-AE42-AC09-E028DFE68C5B}" type="datetime4">
              <a:rPr lang="en-US" smtClean="0"/>
              <a:pPr/>
              <a:t>November 21,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66195"/>
            <a:ext cx="8229600" cy="4102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970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9304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24638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29972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500" y="35306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4500" y="40513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2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8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286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109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110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044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718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834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820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0499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2700" y="0"/>
            <a:ext cx="9171432" cy="85262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700" y="865075"/>
            <a:ext cx="9171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oleObject" Target="../embeddings/oleObject1.bin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9144000" cy="1470025"/>
          </a:xfrm>
        </p:spPr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latin typeface="Arial (body)"/>
                <a:cs typeface="Arial (body)"/>
              </a:rPr>
              <a:t>Sentiment Classification with Statistical and Neural Networked Based Models</a:t>
            </a:r>
            <a:r>
              <a:rPr lang="en-US" sz="3200" b="1" dirty="0" smtClean="0">
                <a:latin typeface="Arial (body)"/>
                <a:cs typeface="Arial (body)"/>
              </a:rPr>
              <a:t/>
            </a:r>
            <a:br>
              <a:rPr lang="en-US" sz="3200" b="1" dirty="0" smtClean="0">
                <a:latin typeface="Arial (body)"/>
                <a:cs typeface="Arial (body)"/>
              </a:rPr>
            </a:br>
            <a:r>
              <a:rPr lang="en-US" sz="3200" dirty="0" smtClean="0">
                <a:latin typeface="Arial (body)"/>
                <a:cs typeface="Arial (body)"/>
              </a:rPr>
              <a:t/>
            </a:r>
            <a:br>
              <a:rPr lang="en-US" sz="3200" dirty="0" smtClean="0">
                <a:latin typeface="Arial (body)"/>
                <a:cs typeface="Arial (body)"/>
              </a:rPr>
            </a:br>
            <a:endParaRPr lang="en-US" sz="3200" dirty="0">
              <a:latin typeface="Arial (body)"/>
              <a:cs typeface="Arial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44000" cy="15013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2"/>
                </a:solidFill>
                <a:latin typeface="Arial (body)"/>
                <a:cs typeface="Arial (body)"/>
              </a:rPr>
              <a:t>Kevin Tran</a:t>
            </a:r>
          </a:p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2"/>
                </a:solidFill>
                <a:latin typeface="Arial (body)"/>
                <a:cs typeface="Arial (body)"/>
              </a:rPr>
              <a:t>Springboard Data Science Career Track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latin typeface="Arial (body)"/>
                <a:cs typeface="Arial (body)"/>
              </a:rPr>
              <a:t>Capstone </a:t>
            </a:r>
            <a:r>
              <a:rPr lang="en-US" sz="1200" b="1" dirty="0" smtClean="0">
                <a:latin typeface="Arial (body)"/>
                <a:cs typeface="Arial (body)"/>
              </a:rPr>
              <a:t>2</a:t>
            </a:r>
            <a:r>
              <a:rPr lang="en-US" sz="1200" dirty="0">
                <a:latin typeface="Arial (body)"/>
                <a:cs typeface="Arial (body)"/>
              </a:rPr>
              <a:t/>
            </a:r>
            <a:br>
              <a:rPr lang="en-US" sz="1200" dirty="0">
                <a:latin typeface="Arial (body)"/>
                <a:cs typeface="Arial (body)"/>
              </a:rPr>
            </a:b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9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think-cell Slide" r:id="rId10" imgW="0" imgH="0" progId="">
                  <p:embed/>
                </p:oleObj>
              </mc:Choice>
              <mc:Fallback>
                <p:oleObj name="think-cell Slide" r:id="rId10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338" y="1104384"/>
            <a:ext cx="8372475" cy="282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Better data set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04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4338" y="247551"/>
            <a:ext cx="8330184" cy="66684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Future Work</a:t>
            </a:r>
            <a:endParaRPr lang="nl-NL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0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4338" y="2362200"/>
            <a:ext cx="8372475" cy="282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More guided exploration of network architectures and </a:t>
            </a:r>
            <a:r>
              <a:rPr lang="en-US" sz="1600" b="1" dirty="0" err="1" smtClean="0">
                <a:solidFill>
                  <a:srgbClr val="FFFFFF"/>
                </a:solidFill>
                <a:latin typeface="Arial"/>
                <a:cs typeface="Arial"/>
              </a:rPr>
              <a:t>hyperparameters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10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85800" y="1495425"/>
            <a:ext cx="8058723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Use a more rigorously labeled data set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Manually labeled data sets generally limited in size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4812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19151" y="2352276"/>
            <a:ext cx="7258049" cy="788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4814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85801" y="2790825"/>
            <a:ext cx="8058722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Many possible configurations for neural networks (number of layers, nodes per layer, drop-out layers) </a:t>
            </a:r>
            <a:endParaRPr lang="nl-NL" sz="1600" b="0" dirty="0" smtClean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1600" dirty="0" smtClean="0">
                <a:latin typeface="Arial"/>
              </a:rPr>
              <a:t>Possibly rely on previous research to guide exploration</a:t>
            </a:r>
            <a:endParaRPr lang="nl-NL" sz="1600" b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0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nimBg="1"/>
      <p:bldP spid="204809" grpId="0" animBg="1"/>
      <p:bldP spid="204810" grpId="0"/>
      <p:bldP spid="204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Thank you for listening!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6713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Questions?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Feedback?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9986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Problem Statement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601"/>
            <a:ext cx="8229600" cy="5072063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sz="2000" b="1" dirty="0" smtClean="0">
                <a:latin typeface="Arial"/>
                <a:cs typeface="Arial"/>
              </a:rPr>
              <a:t>Objective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Classify previously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labeled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tweets as positive or negative sentiment</a:t>
            </a:r>
          </a:p>
          <a:p>
            <a:pPr indent="0">
              <a:lnSpc>
                <a:spcPct val="120000"/>
              </a:lnSpc>
              <a:buNone/>
            </a:pPr>
            <a:endParaRPr lang="en-US" sz="2000" dirty="0">
              <a:latin typeface="Arial"/>
              <a:cs typeface="Arial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2000" b="1" dirty="0" smtClean="0">
                <a:latin typeface="Arial"/>
                <a:cs typeface="Arial"/>
              </a:rPr>
              <a:t>Applications</a:t>
            </a:r>
          </a:p>
          <a:p>
            <a:pPr marL="685800">
              <a:lnSpc>
                <a:spcPct val="120000"/>
              </a:lnSpc>
            </a:pP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Automated customer service</a:t>
            </a:r>
            <a:endParaRPr lang="en-US" sz="20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685800">
              <a:lnSpc>
                <a:spcPct val="120000"/>
              </a:lnSpc>
            </a:pP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Customer sentiment analysis</a:t>
            </a:r>
            <a:endParaRPr lang="en-US" sz="20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685800">
              <a:lnSpc>
                <a:spcPct val="120000"/>
              </a:lnSpc>
            </a:pP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Product recommendation systems</a:t>
            </a:r>
            <a:endParaRPr lang="en-US" sz="20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685800">
              <a:lnSpc>
                <a:spcPct val="120000"/>
              </a:lnSpc>
            </a:pPr>
            <a:endParaRPr lang="en-US"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indent="0">
              <a:lnSpc>
                <a:spcPct val="120000"/>
              </a:lnSpc>
              <a:buNone/>
            </a:pP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November 21, 2017</a:t>
            </a:fld>
            <a:r>
              <a:rPr lang="en-US" dirty="0" smtClean="0"/>
              <a:t>– Page </a:t>
            </a:r>
            <a:fld id="{79804B8F-F902-9441-97FA-B3C7676355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November 21,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7284600"/>
              </p:ext>
            </p:extLst>
          </p:nvPr>
        </p:nvGraphicFramePr>
        <p:xfrm>
          <a:off x="457200" y="1905000"/>
          <a:ext cx="4787154" cy="233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and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Statistical Machine Learning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Neural Network Methods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2"/>
          <p:cNvSpPr txBox="1">
            <a:spLocks/>
          </p:cNvSpPr>
          <p:nvPr/>
        </p:nvSpPr>
        <p:spPr bwMode="auto">
          <a:xfrm>
            <a:off x="2171700" y="4639270"/>
            <a:ext cx="4800600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1" algn="ctr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sz="14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Punctuation Removed 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lang="nl-NL" sz="12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Username direct message signs removed</a:t>
            </a:r>
            <a:r>
              <a:rPr kumimoji="0" lang="nl-NL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cs typeface="Arial" pitchFamily="34" charset="0"/>
              </a:rPr>
              <a:t> (e.g. </a:t>
            </a:r>
            <a:r>
              <a:rPr lang="nl-NL" sz="11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@JohnDoe)</a:t>
            </a:r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lang="nl-NL" sz="12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Other punctuation also removed</a:t>
            </a:r>
            <a:endParaRPr kumimoji="0" lang="nl-NL" sz="1200" b="0" i="0" u="none" strike="noStrike" kern="1200" cap="none" spc="0" normalizeH="0" noProof="0" dirty="0" smtClean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Data wrangling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removed missing records and unnecessary characters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572000" y="4191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81225" y="2667000"/>
            <a:ext cx="4800600" cy="45140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1" algn="ctr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sz="14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Standardized sentiment labels</a:t>
            </a:r>
          </a:p>
          <a:p>
            <a:pPr marL="457200" lvl="2" defTabSz="957998" fontAlgn="base">
              <a:spcBef>
                <a:spcPts val="400"/>
              </a:spcBef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6" name="Text Placeholder 22"/>
          <p:cNvSpPr txBox="1">
            <a:spLocks/>
          </p:cNvSpPr>
          <p:nvPr/>
        </p:nvSpPr>
        <p:spPr bwMode="auto">
          <a:xfrm>
            <a:off x="2171700" y="3657600"/>
            <a:ext cx="4800600" cy="45140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1" algn="ctr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sz="14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Remove unnecessary columns and empty records</a:t>
            </a:r>
          </a:p>
          <a:p>
            <a:pPr marL="457200" lvl="2" defTabSz="957998" fontAlgn="base">
              <a:spcBef>
                <a:spcPts val="400"/>
              </a:spcBef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3200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2133600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22976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chemeClr val="tx2"/>
                </a:solidFill>
              </a:rPr>
              <a:t>Data Processing: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Source:   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Go, Alec; </a:t>
            </a:r>
            <a:r>
              <a:rPr lang="en-US" sz="1600" dirty="0" err="1" smtClean="0">
                <a:solidFill>
                  <a:schemeClr val="tx2"/>
                </a:solidFill>
              </a:rPr>
              <a:t>Bhayani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</a:rPr>
              <a:t>Richa</a:t>
            </a:r>
            <a:r>
              <a:rPr lang="en-US" sz="1600" dirty="0" smtClean="0">
                <a:solidFill>
                  <a:schemeClr val="tx2"/>
                </a:solidFill>
              </a:rPr>
              <a:t>; Huang, Lei. (2010). Twitter Sentiment Classification using Distant Supervision. cs.stanford.edu/people/</a:t>
            </a:r>
            <a:r>
              <a:rPr lang="en-US" sz="1600" dirty="0" err="1" smtClean="0">
                <a:solidFill>
                  <a:schemeClr val="tx2"/>
                </a:solidFill>
              </a:rPr>
              <a:t>alecmgo</a:t>
            </a:r>
            <a:r>
              <a:rPr lang="en-US" sz="1600" dirty="0" smtClean="0">
                <a:solidFill>
                  <a:schemeClr val="tx2"/>
                </a:solidFill>
              </a:rPr>
              <a:t>/papers/TwitterDistantSupervision09.pdf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November 21,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9291469"/>
              </p:ext>
            </p:extLst>
          </p:nvPr>
        </p:nvGraphicFramePr>
        <p:xfrm>
          <a:off x="457200" y="1905000"/>
          <a:ext cx="4787154" cy="233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Source and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Statistical Machine Learning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Neural Network Methods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160337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natural language processing machine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methods tested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78838"/>
              </p:ext>
            </p:extLst>
          </p:nvPr>
        </p:nvGraphicFramePr>
        <p:xfrm>
          <a:off x="76200" y="1066800"/>
          <a:ext cx="8991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289"/>
                <a:gridCol w="3702424"/>
                <a:gridCol w="2009887"/>
              </a:tblGrid>
              <a:tr h="40570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Optimized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0570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41.1%</a:t>
                      </a:r>
                      <a:endParaRPr lang="en-US" dirty="0"/>
                    </a:p>
                  </a:txBody>
                  <a:tcPr/>
                </a:tc>
              </a:tr>
              <a:tr h="40570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(without </a:t>
                      </a:r>
                      <a:r>
                        <a:rPr lang="en-US" baseline="0" dirty="0" err="1" smtClean="0"/>
                        <a:t>stopwords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min_df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. 000005, alpha =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78.2%</a:t>
                      </a:r>
                      <a:endParaRPr lang="en-US" dirty="0"/>
                    </a:p>
                  </a:txBody>
                  <a:tcPr/>
                </a:tc>
              </a:tr>
              <a:tr h="40570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(with </a:t>
                      </a:r>
                      <a:r>
                        <a:rPr lang="en-US" baseline="0" dirty="0" err="1" smtClean="0"/>
                        <a:t>stopwords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min_df</a:t>
                      </a:r>
                      <a:r>
                        <a:rPr lang="en-US" sz="1600" dirty="0" smtClean="0"/>
                        <a:t> =</a:t>
                      </a:r>
                      <a:r>
                        <a:rPr lang="en-US" sz="1600" baseline="0" dirty="0" smtClean="0"/>
                        <a:t> . 000005, alpha =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76.7%</a:t>
                      </a:r>
                      <a:endParaRPr lang="en-US" dirty="0"/>
                    </a:p>
                  </a:txBody>
                  <a:tcPr/>
                </a:tc>
              </a:tr>
              <a:tr h="7002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TF-IDF Naïve</a:t>
                      </a:r>
                      <a:r>
                        <a:rPr lang="en-US" baseline="0" dirty="0" smtClean="0"/>
                        <a:t> Bayes (without </a:t>
                      </a:r>
                      <a:r>
                        <a:rPr lang="en-US" baseline="0" dirty="0" err="1" smtClean="0"/>
                        <a:t>stopwords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min_df</a:t>
                      </a:r>
                      <a:r>
                        <a:rPr lang="en-US" sz="1600" dirty="0" smtClean="0"/>
                        <a:t> =</a:t>
                      </a:r>
                      <a:r>
                        <a:rPr lang="en-US" sz="1600" baseline="0" dirty="0" smtClean="0"/>
                        <a:t> . 00001, alpha = 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77.3%</a:t>
                      </a:r>
                      <a:endParaRPr lang="en-US" dirty="0"/>
                    </a:p>
                  </a:txBody>
                  <a:tcPr/>
                </a:tc>
              </a:tr>
              <a:tr h="405700">
                <a:tc>
                  <a:txBody>
                    <a:bodyPr/>
                    <a:lstStyle/>
                    <a:p>
                      <a:r>
                        <a:rPr lang="en-US" dirty="0" smtClean="0"/>
                        <a:t>Latent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Dirichlet</a:t>
                      </a:r>
                      <a:r>
                        <a:rPr lang="en-US" baseline="0" dirty="0" smtClean="0"/>
                        <a:t>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63.2%</a:t>
                      </a:r>
                      <a:endParaRPr lang="en-US" dirty="0"/>
                    </a:p>
                  </a:txBody>
                  <a:tcPr/>
                </a:tc>
              </a:tr>
              <a:tr h="700250">
                <a:tc>
                  <a:txBody>
                    <a:bodyPr/>
                    <a:lstStyle/>
                    <a:p>
                      <a:r>
                        <a:rPr lang="en-US" dirty="0" smtClean="0"/>
                        <a:t>Non-Negative Matrix Factorization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utoShape 2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November 21,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8890037"/>
              </p:ext>
            </p:extLst>
          </p:nvPr>
        </p:nvGraphicFramePr>
        <p:xfrm>
          <a:off x="457200" y="1905000"/>
          <a:ext cx="4787154" cy="233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Source and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Statistical Machine Learning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Neural Network Methods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16033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architectures with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tested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84619"/>
              </p:ext>
            </p:extLst>
          </p:nvPr>
        </p:nvGraphicFramePr>
        <p:xfrm>
          <a:off x="76200" y="1066800"/>
          <a:ext cx="8991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188"/>
                <a:gridCol w="2625237"/>
                <a:gridCol w="2133600"/>
                <a:gridCol w="1552575"/>
              </a:tblGrid>
              <a:tr h="405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Approximate Runtime per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Epoch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05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Feed Forward Neural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Embedding layer</a:t>
                      </a:r>
                      <a:r>
                        <a:rPr lang="en-US" sz="1600" baseline="0" dirty="0" smtClean="0"/>
                        <a:t> – 200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150s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78.3%</a:t>
                      </a:r>
                      <a:endParaRPr lang="en-US" dirty="0"/>
                    </a:p>
                  </a:txBody>
                  <a:tcPr anchor="ctr"/>
                </a:tc>
              </a:tr>
              <a:tr h="405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Recurrent Neural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Embedding layer</a:t>
                      </a:r>
                      <a:r>
                        <a:rPr lang="en-US" sz="1600" baseline="0" dirty="0" smtClean="0"/>
                        <a:t> – 200 node;</a:t>
                      </a:r>
                    </a:p>
                    <a:p>
                      <a:r>
                        <a:rPr lang="en-US" sz="1600" baseline="0" dirty="0" smtClean="0"/>
                        <a:t>LSTM – 100 node;</a:t>
                      </a:r>
                    </a:p>
                    <a:p>
                      <a:r>
                        <a:rPr lang="en-US" sz="1600" baseline="0" dirty="0" smtClean="0"/>
                        <a:t>Dense – 25 node;</a:t>
                      </a:r>
                    </a:p>
                    <a:p>
                      <a:r>
                        <a:rPr lang="en-US" sz="1600" baseline="0" dirty="0" smtClean="0"/>
                        <a:t>Dense – 2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83.2%</a:t>
                      </a:r>
                      <a:endParaRPr lang="en-US" dirty="0"/>
                    </a:p>
                  </a:txBody>
                  <a:tcPr anchor="ctr"/>
                </a:tc>
              </a:tr>
              <a:tr h="405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Convolutional Neural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Embedding</a:t>
                      </a:r>
                      <a:r>
                        <a:rPr lang="en-US" sz="1600" baseline="0" dirty="0" smtClean="0"/>
                        <a:t> layer – 200 node;</a:t>
                      </a:r>
                    </a:p>
                    <a:p>
                      <a:r>
                        <a:rPr lang="en-US" sz="1600" baseline="0" dirty="0" smtClean="0"/>
                        <a:t>Convolutional – 128 node; </a:t>
                      </a:r>
                    </a:p>
                    <a:p>
                      <a:r>
                        <a:rPr lang="en-US" sz="1600" baseline="0" dirty="0" smtClean="0"/>
                        <a:t>Max Pooling – </a:t>
                      </a:r>
                      <a:r>
                        <a:rPr lang="en-US" sz="1600" baseline="0" dirty="0" err="1" smtClean="0"/>
                        <a:t>pool_size</a:t>
                      </a:r>
                      <a:r>
                        <a:rPr lang="en-US" sz="1600" baseline="0" dirty="0" smtClean="0"/>
                        <a:t> = 5;</a:t>
                      </a:r>
                    </a:p>
                    <a:p>
                      <a:r>
                        <a:rPr lang="en-US" sz="1600" baseline="0" dirty="0" smtClean="0"/>
                        <a:t>Dense – 25 node;</a:t>
                      </a:r>
                    </a:p>
                    <a:p>
                      <a:r>
                        <a:rPr lang="en-US" sz="1600" baseline="0" dirty="0" smtClean="0"/>
                        <a:t>Dense – 2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r>
                        <a:rPr lang="en-US" baseline="0" dirty="0" smtClean="0"/>
                        <a:t>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79.2%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AutoShape 2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" y="4810780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Word Embedding:</a:t>
            </a:r>
          </a:p>
          <a:p>
            <a:r>
              <a:rPr lang="en-US" sz="1400" dirty="0" smtClean="0"/>
              <a:t>Jeffrey </a:t>
            </a:r>
            <a:r>
              <a:rPr lang="en-US" sz="1400" dirty="0"/>
              <a:t>Pennington, Richard </a:t>
            </a:r>
            <a:r>
              <a:rPr lang="en-US" sz="1400" dirty="0" err="1"/>
              <a:t>Socher</a:t>
            </a:r>
            <a:r>
              <a:rPr lang="en-US" sz="1400" dirty="0"/>
              <a:t>, and Christopher D. Manning. 2014. </a:t>
            </a:r>
            <a:r>
              <a:rPr lang="en-US" sz="1400" dirty="0" err="1"/>
              <a:t>GloVe</a:t>
            </a:r>
            <a:r>
              <a:rPr lang="en-US" sz="1400" dirty="0"/>
              <a:t>: Global Vectors for 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734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16033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runtime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dependent on number of output nodes in embedding layer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44844"/>
              </p:ext>
            </p:extLst>
          </p:nvPr>
        </p:nvGraphicFramePr>
        <p:xfrm>
          <a:off x="38099" y="1752600"/>
          <a:ext cx="8991602" cy="396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14"/>
                <a:gridCol w="1710672"/>
                <a:gridCol w="1710672"/>
                <a:gridCol w="1710672"/>
                <a:gridCol w="1710672"/>
              </a:tblGrid>
              <a:tr h="6911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nodes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nodes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nodes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nodes</a:t>
                      </a:r>
                      <a:endParaRPr lang="en-US" dirty="0"/>
                    </a:p>
                  </a:txBody>
                  <a:tcPr anchor="ctr"/>
                </a:tc>
              </a:tr>
              <a:tr h="1090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Feed Forward Neural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150s</a:t>
                      </a:r>
                      <a:endParaRPr lang="en-US" dirty="0"/>
                    </a:p>
                  </a:txBody>
                  <a:tcPr anchor="ctr"/>
                </a:tc>
              </a:tr>
              <a:tr h="1090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Recurrent Neural Network    (</a:t>
                      </a:r>
                      <a:r>
                        <a:rPr lang="en-US" dirty="0" err="1" smtClean="0"/>
                        <a:t>batch_size</a:t>
                      </a:r>
                      <a:r>
                        <a:rPr lang="en-US" dirty="0" smtClean="0"/>
                        <a:t> =</a:t>
                      </a:r>
                      <a:r>
                        <a:rPr lang="en-US" baseline="0" dirty="0" smtClean="0"/>
                        <a:t> 256)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1300s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1200s</a:t>
                      </a:r>
                      <a:endParaRPr lang="en-US" dirty="0"/>
                    </a:p>
                  </a:txBody>
                  <a:tcPr anchor="ctr"/>
                </a:tc>
              </a:tr>
              <a:tr h="1090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Convolutional Neural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– </a:t>
                      </a:r>
                      <a:endParaRPr lang="en-US" baseline="0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–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–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1300s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AutoShape 2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9050" y="1164103"/>
            <a:ext cx="899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Runtime by Embedding Size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8q8A1nnDEiyhkpIWo3Nw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y14XepDUivlLglpER9m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T7prm.IkCOWHwdxw5T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pX_gKA7k2CykTbQmNc7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cu7HpptEWz3Zq0c9UQ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H44At6rE25LvXc051lA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77873</TotalTime>
  <Words>484</Words>
  <Application>Microsoft Office PowerPoint</Application>
  <PresentationFormat>On-screen Show (4:3)</PresentationFormat>
  <Paragraphs>132</Paragraphs>
  <Slides>11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Sentiment Classification with Statistical and Neural Networked Based Models  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Zeng</dc:creator>
  <cp:lastModifiedBy>Kevin</cp:lastModifiedBy>
  <cp:revision>1362</cp:revision>
  <cp:lastPrinted>2011-01-23T05:39:27Z</cp:lastPrinted>
  <dcterms:created xsi:type="dcterms:W3CDTF">2012-05-10T05:33:19Z</dcterms:created>
  <dcterms:modified xsi:type="dcterms:W3CDTF">2017-11-22T17:58:40Z</dcterms:modified>
</cp:coreProperties>
</file>