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5678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MFC Verification </a:t>
            </a:r>
            <a:r>
              <a:rPr lang="ko-KR" altLang="en-US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적용 수식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2020. 02. 05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MFC Verification </a:t>
            </a:r>
            <a:r>
              <a:rPr lang="ko-KR" altLang="en-US" spc="-300" dirty="0"/>
              <a:t>적용 수식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/>
              <a:t>현재</a:t>
            </a:r>
            <a:r>
              <a:rPr lang="en-US" altLang="ko-KR" sz="1600" dirty="0"/>
              <a:t>(</a:t>
            </a:r>
            <a:r>
              <a:rPr lang="ko-KR" altLang="en-US" sz="1600" dirty="0"/>
              <a:t>공정</a:t>
            </a:r>
            <a:r>
              <a:rPr lang="en-US" altLang="ko-KR" sz="1600" dirty="0"/>
              <a:t>) </a:t>
            </a:r>
            <a:r>
              <a:rPr lang="ko-KR" altLang="en-US" sz="1600" dirty="0"/>
              <a:t>온도 조건에서의 </a:t>
            </a:r>
            <a:r>
              <a:rPr lang="en-US" altLang="ko-KR" sz="1600" dirty="0"/>
              <a:t>Verification </a:t>
            </a:r>
            <a:r>
              <a:rPr lang="ko-KR" altLang="en-US" sz="1600" dirty="0"/>
              <a:t>진행을 통한 </a:t>
            </a:r>
            <a:r>
              <a:rPr lang="en-US" altLang="ko-KR" sz="1600" dirty="0"/>
              <a:t>Back Up Time  </a:t>
            </a:r>
            <a:r>
              <a:rPr lang="ko-KR" altLang="en-US" sz="1600" dirty="0" smtClean="0"/>
              <a:t>단축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</a:rPr>
              <a:t>목적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2801618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Verification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평가 원리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18" y="3503505"/>
            <a:ext cx="6375963" cy="49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03904" y="3356992"/>
            <a:ext cx="6536193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74538" y="29189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이상기체방정식</a:t>
            </a:r>
            <a:endParaRPr lang="ko-KR" altLang="en-US" sz="12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51520" y="4237128"/>
            <a:ext cx="4176465" cy="2288216"/>
            <a:chOff x="3563888" y="3160018"/>
            <a:chExt cx="5537642" cy="2066464"/>
          </a:xfrm>
        </p:grpSpPr>
        <p:grpSp>
          <p:nvGrpSpPr>
            <p:cNvPr id="15" name="그룹 31"/>
            <p:cNvGrpSpPr/>
            <p:nvPr/>
          </p:nvGrpSpPr>
          <p:grpSpPr>
            <a:xfrm>
              <a:off x="4250004" y="3920503"/>
              <a:ext cx="444892" cy="389158"/>
              <a:chOff x="6156176" y="1556792"/>
              <a:chExt cx="576064" cy="720080"/>
            </a:xfrm>
            <a:solidFill>
              <a:srgbClr val="00B050"/>
            </a:solidFill>
          </p:grpSpPr>
          <p:sp>
            <p:nvSpPr>
              <p:cNvPr id="54" name="직사각형 53"/>
              <p:cNvSpPr/>
              <p:nvPr/>
            </p:nvSpPr>
            <p:spPr>
              <a:xfrm>
                <a:off x="6156176" y="1556792"/>
                <a:ext cx="576064" cy="2880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rot="5400000">
                <a:off x="6156176" y="1988839"/>
                <a:ext cx="288032" cy="28803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6200000">
                <a:off x="6444208" y="1988840"/>
                <a:ext cx="288032" cy="28803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6444208" y="1844824"/>
                <a:ext cx="0" cy="2880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6375732" y="3595537"/>
              <a:ext cx="1461787" cy="748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84180" y="4246672"/>
              <a:ext cx="444892" cy="632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880542" y="4343962"/>
              <a:ext cx="0" cy="5350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337478" y="4353182"/>
              <a:ext cx="0" cy="53509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19"/>
            <p:cNvGrpSpPr/>
            <p:nvPr/>
          </p:nvGrpSpPr>
          <p:grpSpPr>
            <a:xfrm>
              <a:off x="6896225" y="4499116"/>
              <a:ext cx="444892" cy="97290"/>
              <a:chOff x="6127601" y="4379735"/>
              <a:chExt cx="504056" cy="144016"/>
            </a:xfrm>
          </p:grpSpPr>
          <p:sp>
            <p:nvSpPr>
              <p:cNvPr id="51" name="이등변 삼각형 50"/>
              <p:cNvSpPr/>
              <p:nvPr/>
            </p:nvSpPr>
            <p:spPr>
              <a:xfrm rot="16200000">
                <a:off x="6451637" y="4343731"/>
                <a:ext cx="144016" cy="216024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 rot="5400000">
                <a:off x="6163605" y="4343731"/>
                <a:ext cx="144016" cy="216024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6343625" y="4408995"/>
                <a:ext cx="72008" cy="7200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</p:grpSp>
        <p:cxnSp>
          <p:nvCxnSpPr>
            <p:cNvPr id="21" name="직선 연결선 20"/>
            <p:cNvCxnSpPr/>
            <p:nvPr/>
          </p:nvCxnSpPr>
          <p:spPr>
            <a:xfrm>
              <a:off x="4694897" y="4212371"/>
              <a:ext cx="3813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79529" y="4221088"/>
              <a:ext cx="6155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83174" y="3342430"/>
              <a:ext cx="10168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095301" y="3342430"/>
              <a:ext cx="0" cy="2432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083174" y="3341425"/>
              <a:ext cx="0" cy="885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862741" y="3828877"/>
              <a:ext cx="44489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8307633" y="3634298"/>
              <a:ext cx="0" cy="19457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862741" y="4295317"/>
              <a:ext cx="44489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8307633" y="4100738"/>
              <a:ext cx="0" cy="19457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8180521" y="3439719"/>
              <a:ext cx="254224" cy="194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180521" y="3906159"/>
              <a:ext cx="254224" cy="194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995780" y="4218035"/>
              <a:ext cx="25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92964" y="4315325"/>
              <a:ext cx="762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Valve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0953" y="3731587"/>
              <a:ext cx="921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Chamber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63707" y="3413300"/>
              <a:ext cx="3177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P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0325" y="3871510"/>
              <a:ext cx="3177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T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2895" y="4448706"/>
              <a:ext cx="762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Valve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3888" y="4099160"/>
              <a:ext cx="546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Gas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6225" y="4100738"/>
              <a:ext cx="444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V</a:t>
              </a:r>
              <a:endParaRPr lang="ko-KR" altLang="en-US" sz="1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톱니 모양의 오른쪽 화살표 39"/>
            <p:cNvSpPr/>
            <p:nvPr/>
          </p:nvSpPr>
          <p:spPr>
            <a:xfrm rot="5400000">
              <a:off x="7019500" y="4803337"/>
              <a:ext cx="170257" cy="127112"/>
            </a:xfrm>
            <a:prstGeom prst="notch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1824" y="4927700"/>
              <a:ext cx="926384" cy="29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Vacuum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8209" y="3160018"/>
              <a:ext cx="1523321" cy="22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△P=P2-P1</a:t>
              </a:r>
              <a:endParaRPr lang="ko-KR" altLang="en-US" sz="1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84555" y="4092462"/>
              <a:ext cx="816974" cy="22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T (</a:t>
              </a:r>
              <a:r>
                <a:rPr lang="ko-KR" altLang="en-US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온도</a:t>
              </a:r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22943" y="4534216"/>
              <a:ext cx="1178586" cy="22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△t (</a:t>
              </a:r>
              <a:r>
                <a:rPr lang="ko-KR" altLang="en-US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시간</a:t>
              </a:r>
              <a:r>
                <a:rPr lang="en-US" altLang="ko-KR" sz="1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7544961" y="4684475"/>
              <a:ext cx="444892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7544961" y="4198027"/>
              <a:ext cx="0" cy="486448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4"/>
            <p:cNvGrpSpPr/>
            <p:nvPr/>
          </p:nvGrpSpPr>
          <p:grpSpPr>
            <a:xfrm>
              <a:off x="5025011" y="3677279"/>
              <a:ext cx="699117" cy="638046"/>
              <a:chOff x="2195736" y="1772816"/>
              <a:chExt cx="792088" cy="94448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9" name="직사각형 48"/>
              <p:cNvSpPr/>
              <p:nvPr/>
            </p:nvSpPr>
            <p:spPr>
              <a:xfrm>
                <a:off x="2339752" y="1772816"/>
                <a:ext cx="504056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95736" y="2420888"/>
                <a:ext cx="792088" cy="2964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+mn-ea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067381" y="3801758"/>
              <a:ext cx="616602" cy="29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MFC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31660" y="4303354"/>
            <a:ext cx="2272588" cy="73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V : Chamber Volume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R : </a:t>
            </a:r>
            <a:r>
              <a:rPr lang="ko-KR" altLang="en-US" sz="1200" dirty="0" smtClean="0">
                <a:latin typeface="+mn-ea"/>
              </a:rPr>
              <a:t>기체상수 </a:t>
            </a:r>
            <a:r>
              <a:rPr lang="en-US" altLang="ko-KR" sz="1200" dirty="0" smtClean="0">
                <a:latin typeface="+mn-ea"/>
              </a:rPr>
              <a:t>(0.082atm/L·K)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T : Ch. Temp. (K)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5833" y="4303354"/>
            <a:ext cx="227258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ΔP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en-US" altLang="ko-KR" sz="1200" dirty="0">
                <a:latin typeface="+mn-ea"/>
              </a:rPr>
              <a:t>Chamber </a:t>
            </a:r>
            <a:r>
              <a:rPr lang="ko-KR" altLang="en-US" sz="1200" dirty="0">
                <a:latin typeface="+mn-ea"/>
              </a:rPr>
              <a:t>내 </a:t>
            </a:r>
            <a:r>
              <a:rPr lang="ko-KR" altLang="en-US" sz="1200" dirty="0" smtClean="0">
                <a:latin typeface="+mn-ea"/>
              </a:rPr>
              <a:t>압력 </a:t>
            </a:r>
            <a:r>
              <a:rPr lang="en-US" altLang="ko-KR" sz="1200" dirty="0" smtClean="0">
                <a:latin typeface="+mn-ea"/>
              </a:rPr>
              <a:t>(P1-P2)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Δt : P1~P2</a:t>
            </a:r>
            <a:r>
              <a:rPr lang="ko-KR" altLang="en-US" sz="1200" dirty="0">
                <a:latin typeface="+mn-ea"/>
              </a:rPr>
              <a:t>까지의 </a:t>
            </a:r>
            <a:r>
              <a:rPr lang="ko-KR" altLang="en-US" sz="1200" dirty="0" smtClean="0">
                <a:latin typeface="+mn-ea"/>
              </a:rPr>
              <a:t>시간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25593" y="5013176"/>
            <a:ext cx="457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 C.F.</a:t>
            </a:r>
            <a:r>
              <a:rPr lang="ko-KR" altLang="en-US" sz="1200" dirty="0" smtClean="0">
                <a:latin typeface="+mn-ea"/>
              </a:rPr>
              <a:t>값이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인 </a:t>
            </a:r>
            <a:r>
              <a:rPr lang="en-US" altLang="ko-KR" sz="1200" dirty="0" smtClean="0">
                <a:latin typeface="+mn-ea"/>
              </a:rPr>
              <a:t>N2 MFC</a:t>
            </a:r>
            <a:r>
              <a:rPr lang="ko-KR" altLang="en-US" sz="1200" dirty="0" smtClean="0">
                <a:latin typeface="+mn-ea"/>
              </a:rPr>
              <a:t>를 기본으로 하여 실제온도 계산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- N2 MFC Set</a:t>
            </a:r>
            <a:r>
              <a:rPr lang="ko-KR" altLang="en-US" sz="1200" dirty="0" smtClean="0">
                <a:latin typeface="+mn-ea"/>
              </a:rPr>
              <a:t>값</a:t>
            </a:r>
            <a:r>
              <a:rPr lang="en-US" altLang="ko-KR" sz="1200" dirty="0" smtClean="0">
                <a:latin typeface="+mn-ea"/>
              </a:rPr>
              <a:t>(2500 sccm)</a:t>
            </a:r>
            <a:r>
              <a:rPr lang="ko-KR" altLang="en-US" sz="1200" dirty="0" smtClean="0">
                <a:latin typeface="+mn-ea"/>
              </a:rPr>
              <a:t>을 실제 유량으로 가정하여 대입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- </a:t>
            </a:r>
            <a:r>
              <a:rPr lang="ko-KR" altLang="en-US" sz="1200" dirty="0" smtClean="0">
                <a:latin typeface="+mn-ea"/>
              </a:rPr>
              <a:t>실험값인 </a:t>
            </a:r>
            <a:r>
              <a:rPr lang="en-US" altLang="ko-KR" sz="1200" dirty="0" smtClean="0">
                <a:latin typeface="+mn-ea"/>
              </a:rPr>
              <a:t>ΔP </a:t>
            </a:r>
            <a:r>
              <a:rPr lang="ko-KR" altLang="en-US" sz="1200" dirty="0" smtClean="0">
                <a:latin typeface="+mn-ea"/>
              </a:rPr>
              <a:t>및</a:t>
            </a:r>
            <a:r>
              <a:rPr lang="en-US" altLang="ko-KR" sz="1200" dirty="0" smtClean="0">
                <a:latin typeface="+mn-ea"/>
              </a:rPr>
              <a:t> Δt </a:t>
            </a:r>
            <a:r>
              <a:rPr lang="ko-KR" altLang="en-US" sz="1200" dirty="0" smtClean="0">
                <a:latin typeface="+mn-ea"/>
              </a:rPr>
              <a:t>대입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위 방법을 통해 구해진 온도를 적용하여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타 </a:t>
            </a:r>
            <a:r>
              <a:rPr lang="en-US" altLang="ko-KR" sz="1200" dirty="0" smtClean="0">
                <a:latin typeface="+mn-ea"/>
              </a:rPr>
              <a:t>Gas MFC Verification </a:t>
            </a:r>
            <a:r>
              <a:rPr lang="ko-KR" altLang="en-US" sz="1200" dirty="0" smtClean="0">
                <a:latin typeface="+mn-ea"/>
              </a:rPr>
              <a:t>진행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174529" y="1412275"/>
            <a:ext cx="6794943" cy="1222149"/>
            <a:chOff x="1297331" y="1412275"/>
            <a:chExt cx="6794943" cy="1222149"/>
          </a:xfrm>
        </p:grpSpPr>
        <p:sp>
          <p:nvSpPr>
            <p:cNvPr id="58" name="직사각형 57"/>
            <p:cNvSpPr/>
            <p:nvPr/>
          </p:nvSpPr>
          <p:spPr>
            <a:xfrm>
              <a:off x="1314486" y="1738899"/>
              <a:ext cx="2825466" cy="895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97331" y="1764950"/>
              <a:ext cx="291462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Chuck </a:t>
              </a:r>
              <a:r>
                <a:rPr lang="en-US" altLang="ko-KR" sz="1200" b="1" dirty="0"/>
                <a:t>Heater Temp </a:t>
              </a:r>
              <a:r>
                <a:rPr lang="en-US" altLang="ko-KR" sz="1200" b="1" dirty="0" smtClean="0"/>
                <a:t>Down</a:t>
              </a:r>
            </a:p>
            <a:p>
              <a:r>
                <a:rPr lang="en-US" altLang="ko-KR" sz="1200" b="1" dirty="0"/>
                <a:t> </a:t>
              </a:r>
              <a:r>
                <a:rPr lang="en-US" altLang="ko-KR" sz="1200" b="1" dirty="0" smtClean="0"/>
                <a:t>   → </a:t>
              </a:r>
              <a:r>
                <a:rPr lang="en-US" altLang="ko-KR" sz="1200" b="1" dirty="0"/>
                <a:t>Verification </a:t>
              </a:r>
              <a:r>
                <a:rPr lang="ko-KR" altLang="en-US" sz="1200" b="1" dirty="0" smtClean="0"/>
                <a:t>진행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     → </a:t>
              </a:r>
              <a:r>
                <a:rPr lang="ko-KR" altLang="en-US" sz="1200" b="1" dirty="0"/>
                <a:t>공정 환경 온도 </a:t>
              </a:r>
              <a:r>
                <a:rPr lang="en-US" altLang="ko-KR" sz="1200" b="1" dirty="0"/>
                <a:t>Back Up </a:t>
              </a:r>
              <a:r>
                <a:rPr lang="ko-KR" altLang="en-US" sz="1200" b="1" dirty="0" smtClean="0"/>
                <a:t>진행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          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(Loss Time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발생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)</a:t>
              </a:r>
              <a:r>
                <a:rPr lang="ko-KR" altLang="en-US" sz="12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sz="1200" b="1" dirty="0" smtClean="0"/>
                <a:t>    </a:t>
              </a:r>
              <a:r>
                <a:rPr lang="ko-KR" altLang="en-US" sz="1200" b="1" dirty="0" smtClean="0"/>
                <a:t>  </a:t>
              </a:r>
              <a:endParaRPr lang="en-US" altLang="ko-KR" sz="12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10700" y="2001995"/>
              <a:ext cx="3566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Verification </a:t>
              </a:r>
              <a:r>
                <a:rPr lang="en-US" altLang="ko-KR" b="1" dirty="0">
                  <a:solidFill>
                    <a:srgbClr val="FF0000"/>
                  </a:solidFill>
                </a:rPr>
                <a:t>Process Temp Free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300494" y="1412776"/>
              <a:ext cx="904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Before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22465" y="1412275"/>
              <a:ext cx="743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After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03513" y="1738899"/>
              <a:ext cx="3588761" cy="895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168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MFC Verification 적용 수식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153</cp:revision>
  <dcterms:created xsi:type="dcterms:W3CDTF">2012-08-16T23:29:11Z</dcterms:created>
  <dcterms:modified xsi:type="dcterms:W3CDTF">2020-02-05T04:44:22Z</dcterms:modified>
</cp:coreProperties>
</file>