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2512" autoAdjust="0"/>
  </p:normalViewPr>
  <p:slideViewPr>
    <p:cSldViewPr>
      <p:cViewPr>
        <p:scale>
          <a:sx n="100" d="100"/>
          <a:sy n="100" d="100"/>
        </p:scale>
        <p:origin x="-1992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>
            <a:off x="329158" y="6453336"/>
            <a:ext cx="1506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defRPr/>
            </a:pPr>
            <a:r>
              <a:rPr kumimoji="0" lang="en-US" altLang="ko-KR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17" y="6453336"/>
            <a:ext cx="15478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MFC </a:t>
            </a:r>
            <a:r>
              <a:rPr lang="en-US" altLang="ko-K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Verification </a:t>
            </a:r>
            <a:r>
              <a:rPr lang="ko-KR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적용 수식</a:t>
            </a:r>
            <a:endParaRPr lang="en-US" altLang="ko-K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/>
          <a:lstStyle/>
          <a:p>
            <a:fld id="{92BF3AAA-F4FF-4737-B31E-0556F8679DC7}" type="slidenum">
              <a:rPr lang="ko-KR" altLang="en-US" smtClean="0"/>
              <a:pPr/>
              <a:t>0</a:t>
            </a:fld>
            <a:endParaRPr lang="ko-KR" altLang="en-US" dirty="0"/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15603" y="980728"/>
            <a:ext cx="8748885" cy="1067346"/>
          </a:xfrm>
          <a:prstGeom prst="roundRect">
            <a:avLst>
              <a:gd name="adj" fmla="val 9544"/>
            </a:avLst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9618" y="1124744"/>
            <a:ext cx="9289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현재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공정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온도 조건에서의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Verification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진행을 통한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Back Up Time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 단축</a:t>
            </a:r>
            <a:endParaRPr lang="en-US" altLang="ko-KR" sz="1400" b="1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359618" y="836712"/>
            <a:ext cx="2160239" cy="28803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        적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179512" y="3798526"/>
            <a:ext cx="4504854" cy="2654810"/>
            <a:chOff x="3563888" y="3160018"/>
            <a:chExt cx="5537641" cy="2066464"/>
          </a:xfrm>
        </p:grpSpPr>
        <p:grpSp>
          <p:nvGrpSpPr>
            <p:cNvPr id="137" name="그룹 31"/>
            <p:cNvGrpSpPr/>
            <p:nvPr/>
          </p:nvGrpSpPr>
          <p:grpSpPr>
            <a:xfrm>
              <a:off x="4250004" y="3920503"/>
              <a:ext cx="444892" cy="389158"/>
              <a:chOff x="6156176" y="1556792"/>
              <a:chExt cx="576064" cy="720080"/>
            </a:xfrm>
            <a:solidFill>
              <a:srgbClr val="00B050"/>
            </a:solidFill>
          </p:grpSpPr>
          <p:sp>
            <p:nvSpPr>
              <p:cNvPr id="176" name="직사각형 175"/>
              <p:cNvSpPr/>
              <p:nvPr/>
            </p:nvSpPr>
            <p:spPr>
              <a:xfrm>
                <a:off x="6156176" y="1556792"/>
                <a:ext cx="576064" cy="2880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177" name="이등변 삼각형 176"/>
              <p:cNvSpPr/>
              <p:nvPr/>
            </p:nvSpPr>
            <p:spPr>
              <a:xfrm rot="5400000">
                <a:off x="6156176" y="1988839"/>
                <a:ext cx="288032" cy="28803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178" name="이등변 삼각형 177"/>
              <p:cNvSpPr/>
              <p:nvPr/>
            </p:nvSpPr>
            <p:spPr>
              <a:xfrm rot="16200000">
                <a:off x="6444208" y="1988840"/>
                <a:ext cx="288032" cy="28803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cxnSp>
            <p:nvCxnSpPr>
              <p:cNvPr id="179" name="직선 연결선 178"/>
              <p:cNvCxnSpPr/>
              <p:nvPr/>
            </p:nvCxnSpPr>
            <p:spPr>
              <a:xfrm>
                <a:off x="6444208" y="1844824"/>
                <a:ext cx="0" cy="2880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직사각형 137"/>
            <p:cNvSpPr/>
            <p:nvPr/>
          </p:nvSpPr>
          <p:spPr>
            <a:xfrm>
              <a:off x="6375732" y="3595537"/>
              <a:ext cx="1461787" cy="748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884180" y="4246672"/>
              <a:ext cx="444892" cy="632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n-ea"/>
              </a:endParaRPr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6880542" y="4343962"/>
              <a:ext cx="0" cy="53509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7337478" y="4353182"/>
              <a:ext cx="0" cy="53509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19"/>
            <p:cNvGrpSpPr/>
            <p:nvPr/>
          </p:nvGrpSpPr>
          <p:grpSpPr>
            <a:xfrm>
              <a:off x="6896225" y="4499116"/>
              <a:ext cx="444892" cy="97290"/>
              <a:chOff x="6127601" y="4379735"/>
              <a:chExt cx="504056" cy="144016"/>
            </a:xfrm>
          </p:grpSpPr>
          <p:sp>
            <p:nvSpPr>
              <p:cNvPr id="173" name="이등변 삼각형 172"/>
              <p:cNvSpPr/>
              <p:nvPr/>
            </p:nvSpPr>
            <p:spPr>
              <a:xfrm rot="16200000">
                <a:off x="6451637" y="4343731"/>
                <a:ext cx="144016" cy="216024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174" name="이등변 삼각형 173"/>
              <p:cNvSpPr/>
              <p:nvPr/>
            </p:nvSpPr>
            <p:spPr>
              <a:xfrm rot="5400000">
                <a:off x="6163605" y="4343731"/>
                <a:ext cx="144016" cy="216024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6343625" y="4408995"/>
                <a:ext cx="72008" cy="7200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</p:grpSp>
        <p:cxnSp>
          <p:nvCxnSpPr>
            <p:cNvPr id="143" name="직선 연결선 142"/>
            <p:cNvCxnSpPr/>
            <p:nvPr/>
          </p:nvCxnSpPr>
          <p:spPr>
            <a:xfrm>
              <a:off x="4694897" y="4212371"/>
              <a:ext cx="3813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5479529" y="4221088"/>
              <a:ext cx="6155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6083174" y="3342430"/>
              <a:ext cx="10168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7095301" y="3342430"/>
              <a:ext cx="0" cy="2432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6083174" y="3341425"/>
              <a:ext cx="0" cy="885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7862741" y="3828877"/>
              <a:ext cx="44489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8307633" y="3634298"/>
              <a:ext cx="0" cy="19457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7862741" y="4295317"/>
              <a:ext cx="44489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flipV="1">
              <a:off x="8307633" y="4100738"/>
              <a:ext cx="0" cy="19457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/>
            <p:nvPr/>
          </p:nvSpPr>
          <p:spPr>
            <a:xfrm>
              <a:off x="8180521" y="3439719"/>
              <a:ext cx="254224" cy="194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8180521" y="3906159"/>
              <a:ext cx="254224" cy="194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n-ea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995780" y="4218035"/>
              <a:ext cx="2542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092964" y="4315325"/>
              <a:ext cx="762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Valve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400953" y="3731587"/>
              <a:ext cx="921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Chamber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163707" y="3413300"/>
              <a:ext cx="31778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P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50325" y="3871510"/>
              <a:ext cx="31778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T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210285" y="4448706"/>
              <a:ext cx="762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Valve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63888" y="4099160"/>
              <a:ext cx="546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Gas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896225" y="4100738"/>
              <a:ext cx="444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V</a:t>
              </a:r>
              <a:endParaRPr lang="ko-KR" altLang="en-US" sz="1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62" name="톱니 모양의 오른쪽 화살표 161"/>
            <p:cNvSpPr/>
            <p:nvPr/>
          </p:nvSpPr>
          <p:spPr>
            <a:xfrm rot="5400000">
              <a:off x="7019500" y="4803337"/>
              <a:ext cx="170257" cy="127112"/>
            </a:xfrm>
            <a:prstGeom prst="notch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651824" y="4927700"/>
              <a:ext cx="926384" cy="298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Vacuum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792979" y="3160018"/>
              <a:ext cx="1080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△P=P2-P1</a:t>
              </a:r>
              <a:endParaRPr lang="ko-KR" altLang="en-US" sz="1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284555" y="4092462"/>
              <a:ext cx="816974" cy="298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T (</a:t>
              </a:r>
              <a:r>
                <a:rPr lang="ko-KR" altLang="en-US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온도</a:t>
              </a:r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922944" y="4534216"/>
              <a:ext cx="883577" cy="298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△t (</a:t>
              </a:r>
              <a:r>
                <a:rPr lang="ko-KR" altLang="en-US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시간</a:t>
              </a:r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7544961" y="4684475"/>
              <a:ext cx="444892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 flipV="1">
              <a:off x="7544961" y="4198027"/>
              <a:ext cx="0" cy="486448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그룹 44"/>
            <p:cNvGrpSpPr/>
            <p:nvPr/>
          </p:nvGrpSpPr>
          <p:grpSpPr>
            <a:xfrm>
              <a:off x="5025011" y="3677279"/>
              <a:ext cx="699117" cy="638046"/>
              <a:chOff x="2195736" y="1772816"/>
              <a:chExt cx="792088" cy="94448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71" name="직사각형 170"/>
              <p:cNvSpPr/>
              <p:nvPr/>
            </p:nvSpPr>
            <p:spPr>
              <a:xfrm>
                <a:off x="2339752" y="1772816"/>
                <a:ext cx="504056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2195736" y="2420888"/>
                <a:ext cx="792088" cy="2964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5067381" y="3801758"/>
              <a:ext cx="616602" cy="298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MFC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215601" y="2204864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200" b="1" dirty="0" smtClean="0">
                <a:latin typeface="+mn-ea"/>
              </a:rPr>
              <a:t>Verification </a:t>
            </a:r>
            <a:r>
              <a:rPr lang="ko-KR" altLang="en-US" sz="1200" b="1" dirty="0" smtClean="0">
                <a:latin typeface="+mn-ea"/>
              </a:rPr>
              <a:t>평가 원리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680098" y="3945830"/>
            <a:ext cx="2272588" cy="73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V : Chamber Volume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R : </a:t>
            </a:r>
            <a:r>
              <a:rPr lang="ko-KR" altLang="en-US" sz="1200" dirty="0" smtClean="0">
                <a:latin typeface="+mn-ea"/>
              </a:rPr>
              <a:t>기체상수 </a:t>
            </a:r>
            <a:r>
              <a:rPr lang="en-US" altLang="ko-KR" sz="1200" dirty="0" smtClean="0">
                <a:latin typeface="+mn-ea"/>
              </a:rPr>
              <a:t>(0.082atm/L·K)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T : Ch. Temp. (K)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732240" y="3945830"/>
            <a:ext cx="227258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ΔP</a:t>
            </a:r>
            <a:r>
              <a:rPr lang="en-US" altLang="ko-KR" sz="1200" dirty="0" smtClean="0">
                <a:latin typeface="+mn-ea"/>
              </a:rPr>
              <a:t> : </a:t>
            </a:r>
            <a:r>
              <a:rPr lang="en-US" altLang="ko-KR" sz="1200" dirty="0">
                <a:latin typeface="+mn-ea"/>
              </a:rPr>
              <a:t>Chamber </a:t>
            </a:r>
            <a:r>
              <a:rPr lang="ko-KR" altLang="en-US" sz="1200" dirty="0">
                <a:latin typeface="+mn-ea"/>
              </a:rPr>
              <a:t>내 </a:t>
            </a:r>
            <a:r>
              <a:rPr lang="ko-KR" altLang="en-US" sz="1200" dirty="0" smtClean="0">
                <a:latin typeface="+mn-ea"/>
              </a:rPr>
              <a:t>압력 </a:t>
            </a:r>
            <a:r>
              <a:rPr lang="en-US" altLang="ko-KR" sz="1200" dirty="0" smtClean="0">
                <a:latin typeface="+mn-ea"/>
              </a:rPr>
              <a:t>(P1-P2)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Δt : P1~P2</a:t>
            </a:r>
            <a:r>
              <a:rPr lang="ko-KR" altLang="en-US" sz="1200" dirty="0">
                <a:latin typeface="+mn-ea"/>
              </a:rPr>
              <a:t>까지의 </a:t>
            </a:r>
            <a:r>
              <a:rPr lang="ko-KR" altLang="en-US" sz="1200" dirty="0" smtClean="0">
                <a:latin typeface="+mn-ea"/>
              </a:rPr>
              <a:t>시간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572000" y="4725144"/>
            <a:ext cx="457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1. C.F.</a:t>
            </a:r>
            <a:r>
              <a:rPr lang="ko-KR" altLang="en-US" sz="1200" dirty="0" smtClean="0">
                <a:latin typeface="+mn-ea"/>
              </a:rPr>
              <a:t>값이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인 </a:t>
            </a:r>
            <a:r>
              <a:rPr lang="en-US" altLang="ko-KR" sz="1200" dirty="0" smtClean="0">
                <a:latin typeface="+mn-ea"/>
              </a:rPr>
              <a:t>N2 MFC</a:t>
            </a:r>
            <a:r>
              <a:rPr lang="ko-KR" altLang="en-US" sz="1200" dirty="0" smtClean="0">
                <a:latin typeface="+mn-ea"/>
              </a:rPr>
              <a:t>를 기본으로 하여 실제온도 계산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- N2 MFC Set</a:t>
            </a:r>
            <a:r>
              <a:rPr lang="ko-KR" altLang="en-US" sz="1200" dirty="0" smtClean="0">
                <a:latin typeface="+mn-ea"/>
              </a:rPr>
              <a:t>값</a:t>
            </a:r>
            <a:r>
              <a:rPr lang="en-US" altLang="ko-KR" sz="1200" dirty="0" smtClean="0">
                <a:latin typeface="+mn-ea"/>
              </a:rPr>
              <a:t>(2500 sccm)</a:t>
            </a:r>
            <a:r>
              <a:rPr lang="ko-KR" altLang="en-US" sz="1200" dirty="0" smtClean="0">
                <a:latin typeface="+mn-ea"/>
              </a:rPr>
              <a:t>을 실제 유량으로 가정하여 대입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- </a:t>
            </a:r>
            <a:r>
              <a:rPr lang="ko-KR" altLang="en-US" sz="1200" dirty="0" smtClean="0">
                <a:latin typeface="+mn-ea"/>
              </a:rPr>
              <a:t>실험값인 </a:t>
            </a:r>
            <a:r>
              <a:rPr lang="en-US" altLang="ko-KR" sz="1200" dirty="0" smtClean="0">
                <a:latin typeface="+mn-ea"/>
              </a:rPr>
              <a:t>ΔP </a:t>
            </a:r>
            <a:r>
              <a:rPr lang="ko-KR" altLang="en-US" sz="1200" dirty="0" smtClean="0">
                <a:latin typeface="+mn-ea"/>
              </a:rPr>
              <a:t>및</a:t>
            </a:r>
            <a:r>
              <a:rPr lang="en-US" altLang="ko-KR" sz="1200" dirty="0" smtClean="0">
                <a:latin typeface="+mn-ea"/>
              </a:rPr>
              <a:t> Δt </a:t>
            </a:r>
            <a:r>
              <a:rPr lang="ko-KR" altLang="en-US" sz="1200" dirty="0" smtClean="0">
                <a:latin typeface="+mn-ea"/>
              </a:rPr>
              <a:t>대입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 </a:t>
            </a:r>
            <a:r>
              <a:rPr lang="ko-KR" altLang="en-US" sz="1200" dirty="0" smtClean="0">
                <a:latin typeface="+mn-ea"/>
              </a:rPr>
              <a:t>위 방법을 통해 구해진 온도를 적용하여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</a:t>
            </a:r>
            <a:r>
              <a:rPr lang="ko-KR" altLang="en-US" sz="1200" dirty="0" smtClean="0">
                <a:latin typeface="+mn-ea"/>
              </a:rPr>
              <a:t>타 </a:t>
            </a:r>
            <a:r>
              <a:rPr lang="en-US" altLang="ko-KR" sz="1200" dirty="0" smtClean="0">
                <a:latin typeface="+mn-ea"/>
              </a:rPr>
              <a:t>Gas MFC Verification </a:t>
            </a:r>
            <a:r>
              <a:rPr lang="ko-KR" altLang="en-US" sz="1200" dirty="0" smtClean="0">
                <a:latin typeface="+mn-ea"/>
              </a:rPr>
              <a:t>진행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03634" y="1484784"/>
            <a:ext cx="7272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Before : Chuck Heater Temp Down → Verification </a:t>
            </a:r>
            <a:r>
              <a:rPr lang="ko-KR" altLang="en-US" sz="1100" b="1" dirty="0" smtClean="0"/>
              <a:t>진행 </a:t>
            </a:r>
            <a:r>
              <a:rPr lang="en-US" altLang="ko-KR" sz="1100" b="1" dirty="0" smtClean="0"/>
              <a:t>→ </a:t>
            </a:r>
            <a:r>
              <a:rPr lang="ko-KR" altLang="en-US" sz="1100" b="1" dirty="0" smtClean="0"/>
              <a:t>공정 환경 온도 </a:t>
            </a:r>
            <a:r>
              <a:rPr lang="en-US" altLang="ko-KR" sz="1100" b="1" dirty="0" smtClean="0"/>
              <a:t>Back Up </a:t>
            </a:r>
            <a:r>
              <a:rPr lang="ko-KR" altLang="en-US" sz="1100" b="1" dirty="0" smtClean="0"/>
              <a:t>진행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(Loss Time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발생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endParaRPr lang="en-US" altLang="ko-KR" sz="1100" b="1" dirty="0" smtClean="0">
              <a:solidFill>
                <a:srgbClr val="C00000"/>
              </a:solidFill>
            </a:endParaRPr>
          </a:p>
          <a:p>
            <a:r>
              <a:rPr lang="en-US" altLang="ko-KR" sz="1100" b="1" dirty="0" smtClean="0">
                <a:solidFill>
                  <a:srgbClr val="C00000"/>
                </a:solidFill>
              </a:rPr>
              <a:t>After   : </a:t>
            </a:r>
            <a:r>
              <a:rPr lang="en-US" altLang="ko-KR" sz="1100" b="1" dirty="0">
                <a:solidFill>
                  <a:srgbClr val="C00000"/>
                </a:solidFill>
              </a:rPr>
              <a:t>Verification Process Temp Free</a:t>
            </a:r>
            <a:endParaRPr lang="en-US" altLang="ko-KR" sz="1100" b="1" dirty="0"/>
          </a:p>
          <a:p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pic>
        <p:nvPicPr>
          <p:cNvPr id="187" name="Picture 2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13" y="2857931"/>
            <a:ext cx="6375963" cy="49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직사각형 187"/>
          <p:cNvSpPr/>
          <p:nvPr/>
        </p:nvSpPr>
        <p:spPr>
          <a:xfrm>
            <a:off x="1420183" y="2708920"/>
            <a:ext cx="6536193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7604" y="352609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이상기체방정식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93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모서리가 둥근 직사각형 80"/>
          <p:cNvSpPr/>
          <p:nvPr/>
        </p:nvSpPr>
        <p:spPr>
          <a:xfrm>
            <a:off x="2124336" y="771422"/>
            <a:ext cx="5039952" cy="4825135"/>
          </a:xfrm>
          <a:prstGeom prst="roundRect">
            <a:avLst>
              <a:gd name="adj" fmla="val 9941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고온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MFC Verification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/>
          <a:lstStyle/>
          <a:p>
            <a:fld id="{92BF3AAA-F4FF-4737-B31E-0556F8679DC7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179512" y="4526664"/>
            <a:ext cx="422278" cy="1660509"/>
          </a:xfrm>
          <a:prstGeom prst="roundRect">
            <a:avLst>
              <a:gd name="adj" fmla="val 2692"/>
            </a:avLst>
          </a:prstGeom>
          <a:solidFill>
            <a:srgbClr val="DCE6F2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AutoShape 683"/>
          <p:cNvSpPr>
            <a:spLocks noChangeArrowheads="1"/>
          </p:cNvSpPr>
          <p:nvPr/>
        </p:nvSpPr>
        <p:spPr bwMode="auto">
          <a:xfrm>
            <a:off x="2771800" y="3573016"/>
            <a:ext cx="2107845" cy="2812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</a:rPr>
              <a:t>Stage Heater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</a:rPr>
              <a:t>온도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값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</a:rPr>
              <a:t> 계산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908354" y="3807702"/>
            <a:ext cx="0" cy="25467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다이아몬드 61"/>
          <p:cNvSpPr/>
          <p:nvPr/>
        </p:nvSpPr>
        <p:spPr bwMode="auto">
          <a:xfrm>
            <a:off x="3081773" y="4067741"/>
            <a:ext cx="1698471" cy="939918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latin typeface="+mn-ea"/>
              </a:rPr>
              <a:t>Side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latin typeface="+mn-ea"/>
              </a:rPr>
              <a:t>당 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latin typeface="+mn-ea"/>
              </a:rPr>
              <a:t>2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latin typeface="+mn-ea"/>
              </a:rPr>
              <a:t>회씩 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latin typeface="+mn-ea"/>
            </a:endParaRPr>
          </a:p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latin typeface="+mn-ea"/>
              </a:rPr>
              <a:t>산출한 온도 값의 차이가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latin typeface="+mn-ea"/>
            </a:endParaRPr>
          </a:p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dirty="0" smtClean="0">
                <a:latin typeface="+mn-ea"/>
              </a:rPr>
              <a:t>20</a:t>
            </a:r>
            <a:r>
              <a:rPr kumimoji="1" lang="ko-KR" altLang="en-US" sz="1000" b="1" dirty="0" smtClean="0">
                <a:latin typeface="+mn-ea"/>
              </a:rPr>
              <a:t>도 보다 작으면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latin typeface="+mn-ea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929701" y="4897172"/>
            <a:ext cx="0" cy="25467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683"/>
          <p:cNvSpPr>
            <a:spLocks noChangeArrowheads="1"/>
          </p:cNvSpPr>
          <p:nvPr/>
        </p:nvSpPr>
        <p:spPr bwMode="auto">
          <a:xfrm>
            <a:off x="3137955" y="5169095"/>
            <a:ext cx="1621099" cy="2812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</a:rPr>
              <a:t>온도 평균값 계산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AutoShape 683"/>
          <p:cNvSpPr>
            <a:spLocks noChangeArrowheads="1"/>
          </p:cNvSpPr>
          <p:nvPr/>
        </p:nvSpPr>
        <p:spPr bwMode="auto">
          <a:xfrm>
            <a:off x="2915816" y="5723897"/>
            <a:ext cx="2087247" cy="2812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</a:rPr>
              <a:t>온도 적용하여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</a:rPr>
              <a:t>Verify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</a:rPr>
              <a:t>실행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6" name="직선 화살표 연결선 65"/>
          <p:cNvCxnSpPr/>
          <p:nvPr/>
        </p:nvCxnSpPr>
        <p:spPr bwMode="auto">
          <a:xfrm>
            <a:off x="4780245" y="4465237"/>
            <a:ext cx="4342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AutoShape 683"/>
          <p:cNvSpPr>
            <a:spLocks noChangeArrowheads="1"/>
          </p:cNvSpPr>
          <p:nvPr/>
        </p:nvSpPr>
        <p:spPr bwMode="auto">
          <a:xfrm>
            <a:off x="5235725" y="4337690"/>
            <a:ext cx="1621099" cy="281221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</a:rPr>
              <a:t>Alarm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</a:rPr>
              <a:t>발생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37538" y="4220773"/>
            <a:ext cx="61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2795" y="4869160"/>
            <a:ext cx="61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YES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2" name="AutoShape 683"/>
          <p:cNvSpPr>
            <a:spLocks noChangeArrowheads="1"/>
          </p:cNvSpPr>
          <p:nvPr/>
        </p:nvSpPr>
        <p:spPr bwMode="auto">
          <a:xfrm>
            <a:off x="3310762" y="6299961"/>
            <a:ext cx="1196761" cy="2812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</a:rPr>
              <a:t>결과 산출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909142" y="1052736"/>
            <a:ext cx="0" cy="21433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 bwMode="auto">
          <a:xfrm>
            <a:off x="4757925" y="1628800"/>
            <a:ext cx="4342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7" name="AutoShape 683"/>
          <p:cNvSpPr>
            <a:spLocks noChangeArrowheads="1"/>
          </p:cNvSpPr>
          <p:nvPr/>
        </p:nvSpPr>
        <p:spPr bwMode="auto">
          <a:xfrm>
            <a:off x="5232067" y="1491475"/>
            <a:ext cx="1621099" cy="281221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</a:rPr>
              <a:t>Alarm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</a:rPr>
              <a:t>발생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72268" y="1340768"/>
            <a:ext cx="61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3909143" y="1872817"/>
            <a:ext cx="0" cy="25467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3927338" y="5469219"/>
            <a:ext cx="0" cy="25467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3927338" y="6016820"/>
            <a:ext cx="0" cy="25467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utoShape 682"/>
          <p:cNvSpPr>
            <a:spLocks noChangeArrowheads="1"/>
          </p:cNvSpPr>
          <p:nvPr/>
        </p:nvSpPr>
        <p:spPr bwMode="auto">
          <a:xfrm>
            <a:off x="3114530" y="853347"/>
            <a:ext cx="1621099" cy="2812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  <a:ea typeface="+mn-ea"/>
              </a:rPr>
              <a:t>ForeLine Leak Check</a:t>
            </a:r>
            <a:endParaRPr lang="ko-KR" altLang="en-US" sz="11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9" name="다이아몬드 78"/>
          <p:cNvSpPr/>
          <p:nvPr/>
        </p:nvSpPr>
        <p:spPr bwMode="auto">
          <a:xfrm>
            <a:off x="3067678" y="1268761"/>
            <a:ext cx="1682346" cy="720079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dirty="0" smtClean="0">
                <a:latin typeface="+mn-ea"/>
              </a:rPr>
              <a:t>Chamber </a:t>
            </a:r>
            <a:r>
              <a:rPr kumimoji="1" lang="ko-KR" altLang="en-US" sz="1000" b="1" dirty="0" smtClean="0">
                <a:latin typeface="+mn-ea"/>
              </a:rPr>
              <a:t>△</a:t>
            </a:r>
            <a:r>
              <a:rPr kumimoji="1" lang="en-US" altLang="ko-KR" sz="1000" b="1" dirty="0" smtClean="0">
                <a:latin typeface="+mn-ea"/>
              </a:rPr>
              <a:t>P</a:t>
            </a:r>
          </a:p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u="none" strike="noStrike" cap="none" normalizeH="0" dirty="0" smtClean="0">
                <a:ln>
                  <a:noFill/>
                </a:ln>
                <a:latin typeface="+mn-ea"/>
              </a:rPr>
              <a:t>Intlk Range</a:t>
            </a:r>
            <a:r>
              <a:rPr kumimoji="1" lang="ko-KR" altLang="en-US" sz="1000" b="1" i="0" u="none" strike="noStrike" cap="none" normalizeH="0" dirty="0" smtClean="0">
                <a:ln>
                  <a:noFill/>
                </a:ln>
                <a:latin typeface="+mn-ea"/>
              </a:rPr>
              <a:t>이내</a:t>
            </a:r>
            <a:r>
              <a:rPr kumimoji="1" lang="en-US" altLang="ko-KR" sz="1000" b="1" i="0" u="none" strike="noStrike" cap="none" normalizeH="0" dirty="0" smtClean="0">
                <a:ln>
                  <a:noFill/>
                </a:ln>
                <a:latin typeface="+mn-ea"/>
              </a:rPr>
              <a:t>?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latin typeface="+mn-ea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3914597" y="2360932"/>
            <a:ext cx="0" cy="25467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 bwMode="auto">
          <a:xfrm>
            <a:off x="4752378" y="3006283"/>
            <a:ext cx="4342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4" name="AutoShape 683"/>
          <p:cNvSpPr>
            <a:spLocks noChangeArrowheads="1"/>
          </p:cNvSpPr>
          <p:nvPr/>
        </p:nvSpPr>
        <p:spPr bwMode="auto">
          <a:xfrm>
            <a:off x="5226520" y="2868958"/>
            <a:ext cx="1621099" cy="281221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</a:rPr>
              <a:t>Alarm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</a:rPr>
              <a:t>발생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66721" y="2718251"/>
            <a:ext cx="61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89" name="AutoShape 682"/>
          <p:cNvSpPr>
            <a:spLocks noChangeArrowheads="1"/>
          </p:cNvSpPr>
          <p:nvPr/>
        </p:nvSpPr>
        <p:spPr bwMode="auto">
          <a:xfrm>
            <a:off x="3094917" y="2167660"/>
            <a:ext cx="1621099" cy="2812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Chamber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  <a:ea typeface="+mn-ea"/>
              </a:rPr>
              <a:t> Check</a:t>
            </a:r>
            <a:endParaRPr lang="ko-KR" altLang="en-US" sz="11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917237" y="3302316"/>
            <a:ext cx="0" cy="25467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다이아몬드 90"/>
          <p:cNvSpPr/>
          <p:nvPr/>
        </p:nvSpPr>
        <p:spPr bwMode="auto">
          <a:xfrm>
            <a:off x="3078494" y="2636912"/>
            <a:ext cx="1682346" cy="720079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dirty="0" smtClean="0">
                <a:latin typeface="+mn-ea"/>
              </a:rPr>
              <a:t>Chamber </a:t>
            </a:r>
            <a:r>
              <a:rPr kumimoji="1" lang="ko-KR" altLang="en-US" sz="1000" b="1" dirty="0" smtClean="0">
                <a:latin typeface="+mn-ea"/>
              </a:rPr>
              <a:t>△</a:t>
            </a:r>
            <a:r>
              <a:rPr kumimoji="1" lang="en-US" altLang="ko-KR" sz="1000" b="1" dirty="0" smtClean="0">
                <a:latin typeface="+mn-ea"/>
              </a:rPr>
              <a:t>P</a:t>
            </a:r>
          </a:p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u="none" strike="noStrike" cap="none" normalizeH="0" dirty="0" smtClean="0">
                <a:ln>
                  <a:noFill/>
                </a:ln>
                <a:latin typeface="+mn-ea"/>
              </a:rPr>
              <a:t>Intlk Range</a:t>
            </a:r>
            <a:r>
              <a:rPr kumimoji="1" lang="ko-KR" altLang="en-US" sz="1000" b="1" i="0" u="none" strike="noStrike" cap="none" normalizeH="0" dirty="0" smtClean="0">
                <a:ln>
                  <a:noFill/>
                </a:ln>
                <a:latin typeface="+mn-ea"/>
              </a:rPr>
              <a:t>이내</a:t>
            </a:r>
            <a:r>
              <a:rPr kumimoji="1" lang="en-US" altLang="ko-KR" sz="1000" b="1" i="0" u="none" strike="noStrike" cap="none" normalizeH="0" dirty="0" smtClean="0">
                <a:ln>
                  <a:noFill/>
                </a:ln>
                <a:latin typeface="+mn-ea"/>
              </a:rPr>
              <a:t>?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28179" y="1890661"/>
            <a:ext cx="61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YES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78494" y="3279995"/>
            <a:ext cx="61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YES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1758" y="3565761"/>
            <a:ext cx="3415037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132133"/>
                </a:solidFill>
                <a:latin typeface="+mn-ea"/>
              </a:rPr>
              <a:t>C.F.</a:t>
            </a:r>
            <a:r>
              <a:rPr lang="ko-KR" altLang="en-US" sz="1200" dirty="0">
                <a:solidFill>
                  <a:srgbClr val="132133"/>
                </a:solidFill>
                <a:latin typeface="+mn-ea"/>
              </a:rPr>
              <a:t>값이 </a:t>
            </a:r>
            <a:r>
              <a:rPr lang="en-US" altLang="ko-KR" sz="1200" dirty="0">
                <a:solidFill>
                  <a:srgbClr val="132133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132133"/>
                </a:solidFill>
                <a:latin typeface="+mn-ea"/>
              </a:rPr>
              <a:t>인 </a:t>
            </a:r>
            <a:r>
              <a:rPr lang="en-US" altLang="ko-KR" sz="1200" dirty="0">
                <a:solidFill>
                  <a:srgbClr val="132133"/>
                </a:solidFill>
                <a:latin typeface="+mn-ea"/>
              </a:rPr>
              <a:t>N2 </a:t>
            </a:r>
            <a:r>
              <a:rPr lang="en-US" altLang="ko-KR" sz="1200" dirty="0" smtClean="0">
                <a:solidFill>
                  <a:srgbClr val="132133"/>
                </a:solidFill>
                <a:latin typeface="+mn-ea"/>
              </a:rPr>
              <a:t>MFC</a:t>
            </a:r>
            <a:r>
              <a:rPr lang="ko-KR" altLang="en-US" sz="1200" dirty="0" smtClean="0">
                <a:solidFill>
                  <a:srgbClr val="132133"/>
                </a:solidFill>
                <a:latin typeface="+mn-ea"/>
              </a:rPr>
              <a:t>로 </a:t>
            </a:r>
            <a:r>
              <a:rPr lang="en-US" altLang="ko-KR" sz="1200" dirty="0" smtClean="0">
                <a:solidFill>
                  <a:srgbClr val="132133"/>
                </a:solidFill>
                <a:latin typeface="+mn-ea"/>
              </a:rPr>
              <a:t>Chamber</a:t>
            </a:r>
            <a:r>
              <a:rPr lang="ko-KR" altLang="en-US" sz="1200" dirty="0" smtClean="0">
                <a:solidFill>
                  <a:srgbClr val="132133"/>
                </a:solidFill>
                <a:latin typeface="+mn-ea"/>
              </a:rPr>
              <a:t>내 온도 산출</a:t>
            </a:r>
            <a:endParaRPr lang="ko-KR" altLang="en-US" sz="1200" dirty="0">
              <a:solidFill>
                <a:srgbClr val="1321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6916"/>
            <a:ext cx="8208912" cy="678555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고온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MFC Verification </a:t>
            </a:r>
            <a:r>
              <a:rPr lang="en-US" altLang="ko-K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 - GUI</a:t>
            </a:r>
            <a:endParaRPr lang="en-US" altLang="ko-K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179512" y="4526664"/>
            <a:ext cx="422278" cy="1660509"/>
          </a:xfrm>
          <a:prstGeom prst="roundRect">
            <a:avLst>
              <a:gd name="adj" fmla="val 2692"/>
            </a:avLst>
          </a:prstGeom>
          <a:solidFill>
            <a:srgbClr val="DCE6F2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960" cy="597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1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6916"/>
            <a:ext cx="7416824" cy="678555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고온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MFC Verification </a:t>
            </a:r>
            <a:r>
              <a:rPr lang="en-US" altLang="ko-K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 - GUI</a:t>
            </a:r>
            <a:endParaRPr lang="en-US" altLang="ko-K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179512" y="4293096"/>
            <a:ext cx="8496944" cy="2088232"/>
          </a:xfrm>
          <a:prstGeom prst="roundRect">
            <a:avLst>
              <a:gd name="adj" fmla="val 2692"/>
            </a:avLst>
          </a:prstGeom>
          <a:solidFill>
            <a:srgbClr val="DCE6F2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836712"/>
            <a:ext cx="8782050" cy="2400300"/>
            <a:chOff x="251520" y="836712"/>
            <a:chExt cx="8782050" cy="24003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836712"/>
              <a:ext cx="8782050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133253" y="1143794"/>
              <a:ext cx="338437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51854" y="1124744"/>
              <a:ext cx="13244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진행상황 표시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47552" y="1915318"/>
              <a:ext cx="5524847" cy="580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7544" y="3485907"/>
            <a:ext cx="8676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       Charging Pressure : Foreline Leak Check</a:t>
            </a:r>
            <a:r>
              <a:rPr lang="ko-KR" altLang="en-US" sz="1400" dirty="0" smtClean="0"/>
              <a:t>시에 설정된 </a:t>
            </a:r>
            <a:r>
              <a:rPr lang="en-US" altLang="ko-KR" sz="1400" dirty="0" smtClean="0"/>
              <a:t>Pressure</a:t>
            </a:r>
            <a:r>
              <a:rPr lang="ko-KR" altLang="en-US" sz="1400" dirty="0" smtClean="0"/>
              <a:t>값만큼 </a:t>
            </a:r>
            <a:r>
              <a:rPr lang="en-US" altLang="ko-KR" sz="1400" dirty="0" smtClean="0"/>
              <a:t>N2 Gas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Chamber</a:t>
            </a:r>
            <a:r>
              <a:rPr lang="ko-KR" altLang="en-US" sz="1400" dirty="0" smtClean="0"/>
              <a:t>에 충진함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Charging Stable    : N2 Gas </a:t>
            </a:r>
            <a:r>
              <a:rPr lang="ko-KR" altLang="en-US" sz="1400" dirty="0" smtClean="0"/>
              <a:t>충진 완료 후에 대기 시간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Charging Timeout : </a:t>
            </a:r>
            <a:r>
              <a:rPr lang="ko-KR" altLang="en-US" sz="1400" dirty="0" smtClean="0"/>
              <a:t>시간내에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충진하지 못하면 알람발생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ForeLine Leak Check </a:t>
            </a:r>
            <a:r>
              <a:rPr lang="ko-KR" altLang="en-US" sz="1400" dirty="0" smtClean="0"/>
              <a:t>순서 </a:t>
            </a:r>
            <a:r>
              <a:rPr lang="en-US" altLang="ko-KR" sz="1400" dirty="0" smtClean="0"/>
              <a:t>: </a:t>
            </a:r>
          </a:p>
          <a:p>
            <a:endParaRPr lang="en-US" altLang="ko-KR" sz="1400" dirty="0" smtClean="0"/>
          </a:p>
          <a:p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</a:rPr>
              <a:t>                           Pumping   </a:t>
            </a:r>
            <a:r>
              <a:rPr lang="en-US" altLang="ko-KR" sz="1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solidFill>
                  <a:srgbClr val="0000FF"/>
                </a:solidFill>
              </a:rPr>
              <a:t>  Charging      </a:t>
            </a:r>
            <a:r>
              <a:rPr lang="en-US" altLang="ko-KR" sz="1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solidFill>
                  <a:srgbClr val="0000FF"/>
                </a:solidFill>
              </a:rPr>
              <a:t> Charging Stable   </a:t>
            </a:r>
            <a:r>
              <a:rPr lang="en-US" altLang="ko-KR" sz="1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 </a:t>
            </a:r>
            <a:r>
              <a:rPr lang="en-US" altLang="ko-KR" sz="1400" dirty="0" smtClean="0">
                <a:solidFill>
                  <a:srgbClr val="0000FF"/>
                </a:solidFill>
              </a:rPr>
              <a:t> Leak Check</a:t>
            </a:r>
          </a:p>
          <a:p>
            <a:r>
              <a:rPr lang="en-US" altLang="ko-KR" sz="1400" dirty="0" smtClean="0"/>
              <a:t>&lt;Step</a:t>
            </a:r>
            <a:r>
              <a:rPr lang="ko-KR" altLang="en-US" sz="1400" dirty="0" smtClean="0"/>
              <a:t>별 </a:t>
            </a:r>
            <a:r>
              <a:rPr lang="en-US" altLang="ko-KR" sz="1400" dirty="0" smtClean="0"/>
              <a:t>Status&gt;</a:t>
            </a:r>
          </a:p>
          <a:p>
            <a:r>
              <a:rPr lang="en-US" altLang="ko-KR" sz="1400" dirty="0" smtClean="0"/>
              <a:t>      T/V                     100%            100%                100%                     100%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FastPumpVlv              Open            Close                 Close                    Close    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Ex) Parameter              2min             9torr                 10sec                    2min                   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29444" y="1943893"/>
            <a:ext cx="1780008" cy="2901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1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6916"/>
            <a:ext cx="7416824" cy="678555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고온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MFC Verification </a:t>
            </a:r>
            <a:r>
              <a:rPr lang="en-US" altLang="ko-K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 - GUI</a:t>
            </a:r>
            <a:endParaRPr lang="en-US" altLang="ko-K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59879" y="5229200"/>
            <a:ext cx="9103171" cy="971575"/>
          </a:xfrm>
          <a:prstGeom prst="roundRect">
            <a:avLst>
              <a:gd name="adj" fmla="val 2692"/>
            </a:avLst>
          </a:prstGeom>
          <a:solidFill>
            <a:srgbClr val="DCE6F2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19100" marR="0" indent="-419100" algn="ctr" defTabSz="1112838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836712"/>
            <a:ext cx="8782050" cy="2400300"/>
            <a:chOff x="251520" y="836712"/>
            <a:chExt cx="8782050" cy="24003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836712"/>
              <a:ext cx="8782050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133253" y="1143794"/>
              <a:ext cx="338437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51854" y="1124744"/>
              <a:ext cx="13244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진행상황 표시</a:t>
              </a:r>
              <a:endParaRPr lang="ko-KR" altLang="en-US" sz="1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496" y="3372207"/>
            <a:ext cx="9217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Verification Mode 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HTAmbient  – </a:t>
            </a:r>
            <a:r>
              <a:rPr lang="ko-KR" altLang="en-US" sz="1400" dirty="0" smtClean="0"/>
              <a:t>이상기체 방정식으로 이용하여 </a:t>
            </a:r>
            <a:r>
              <a:rPr lang="en-US" altLang="ko-KR" sz="1400" dirty="0" smtClean="0"/>
              <a:t>Chamber</a:t>
            </a:r>
            <a:r>
              <a:rPr lang="ko-KR" altLang="en-US" sz="1400" dirty="0" smtClean="0"/>
              <a:t>내 온도를 구하고 </a:t>
            </a:r>
            <a:r>
              <a:rPr lang="en-US" altLang="ko-KR" sz="1400" dirty="0" smtClean="0"/>
              <a:t>Verification </a:t>
            </a:r>
            <a:r>
              <a:rPr lang="ko-KR" altLang="en-US" sz="1400" dirty="0" smtClean="0"/>
              <a:t>진행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       </a:t>
            </a:r>
            <a:r>
              <a:rPr lang="ko-KR" altLang="en-US" sz="1400" dirty="0" smtClean="0"/>
              <a:t>이때 </a:t>
            </a:r>
            <a:r>
              <a:rPr lang="en-US" altLang="ko-KR" sz="1400" dirty="0" smtClean="0"/>
              <a:t>N2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Ar Gas</a:t>
            </a:r>
            <a:r>
              <a:rPr lang="ko-KR" altLang="en-US" sz="1400" dirty="0" smtClean="0"/>
              <a:t>를 사용함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고온에서도 사용 가능</a:t>
            </a:r>
            <a:endParaRPr lang="en-US" altLang="ko-KR" sz="1400" dirty="0" smtClean="0"/>
          </a:p>
          <a:p>
            <a:r>
              <a:rPr lang="en-US" altLang="ko-KR" sz="1400" dirty="0" smtClean="0"/>
              <a:t>       HTReal       – </a:t>
            </a:r>
            <a:r>
              <a:rPr lang="ko-KR" altLang="en-US" sz="1400" dirty="0" smtClean="0"/>
              <a:t>각 </a:t>
            </a:r>
            <a:r>
              <a:rPr lang="en-US" altLang="ko-KR" sz="1400" dirty="0" smtClean="0"/>
              <a:t>Side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Stage Heater </a:t>
            </a:r>
            <a:r>
              <a:rPr lang="ko-KR" altLang="en-US" sz="1400" dirty="0" smtClean="0"/>
              <a:t>온도 평균값으로 </a:t>
            </a:r>
            <a:r>
              <a:rPr lang="en-US" altLang="ko-KR" sz="1400" dirty="0" smtClean="0"/>
              <a:t>Verification </a:t>
            </a:r>
            <a:r>
              <a:rPr lang="ko-KR" altLang="en-US" sz="1400" dirty="0" smtClean="0"/>
              <a:t>진행</a:t>
            </a:r>
            <a:r>
              <a:rPr lang="en-US" altLang="ko-KR" sz="1400" dirty="0" smtClean="0"/>
              <a:t>,  </a:t>
            </a:r>
            <a:r>
              <a:rPr lang="ko-KR" altLang="en-US" sz="1400" u="sng" dirty="0" smtClean="0"/>
              <a:t>저온</a:t>
            </a:r>
            <a:r>
              <a:rPr lang="en-US" altLang="ko-KR" sz="1400" u="sng" dirty="0" smtClean="0"/>
              <a:t>(&lt;100)</a:t>
            </a:r>
            <a:r>
              <a:rPr lang="ko-KR" altLang="en-US" sz="1400" u="sng" dirty="0" smtClean="0"/>
              <a:t>에서만 사용 가능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Rate Avg Spec : Rate Avg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Spec Out</a:t>
            </a:r>
            <a:r>
              <a:rPr lang="ko-KR" altLang="en-US" sz="1400" dirty="0" smtClean="0"/>
              <a:t>되면 빨강색으로 변함</a:t>
            </a:r>
            <a:r>
              <a:rPr lang="en-US" altLang="ko-KR" sz="1400" dirty="0" smtClean="0"/>
              <a:t>. Update </a:t>
            </a:r>
            <a:r>
              <a:rPr lang="ko-KR" altLang="en-US" sz="1400" dirty="0" smtClean="0"/>
              <a:t>버튼 클릭시 현재 </a:t>
            </a:r>
            <a:r>
              <a:rPr lang="en-US" altLang="ko-KR" sz="1400" dirty="0" smtClean="0"/>
              <a:t>Spec</a:t>
            </a:r>
            <a:r>
              <a:rPr lang="ko-KR" altLang="en-US" sz="1400" dirty="0" smtClean="0"/>
              <a:t>을 기준으로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   </a:t>
            </a:r>
            <a:r>
              <a:rPr lang="ko-KR" altLang="en-US" sz="1400" dirty="0" smtClean="0"/>
              <a:t>전체 </a:t>
            </a:r>
            <a:r>
              <a:rPr lang="en-US" altLang="ko-KR" sz="1400" dirty="0" smtClean="0"/>
              <a:t>Rate Avg</a:t>
            </a:r>
            <a:r>
              <a:rPr lang="ko-KR" altLang="en-US" sz="1400" dirty="0" smtClean="0"/>
              <a:t>값을 다시 체크함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순서 </a:t>
            </a:r>
            <a:r>
              <a:rPr lang="en-US" altLang="ko-KR" sz="1400" dirty="0" smtClean="0"/>
              <a:t>: ForeLine Leak Check -&gt; Chamber Leak -&gt; Stage Heater </a:t>
            </a:r>
            <a:r>
              <a:rPr lang="ko-KR" altLang="en-US" sz="1400" dirty="0" smtClean="0"/>
              <a:t>온도 계산 </a:t>
            </a:r>
            <a:r>
              <a:rPr lang="en-US" altLang="ko-KR" sz="1400" dirty="0" smtClean="0"/>
              <a:t>-&gt; Verification Start</a:t>
            </a:r>
          </a:p>
          <a:p>
            <a:r>
              <a:rPr lang="en-US" altLang="ko-KR" sz="1400" dirty="0" smtClean="0"/>
              <a:t>         Purge(MFC Max Flow) -&gt; Pumping(UV Close &amp; MFC </a:t>
            </a:r>
            <a:r>
              <a:rPr lang="ko-KR" altLang="en-US" sz="1400" dirty="0" smtClean="0"/>
              <a:t>이하 </a:t>
            </a:r>
            <a:r>
              <a:rPr lang="en-US" altLang="ko-KR" sz="1400" dirty="0" smtClean="0"/>
              <a:t>Pumping) -&gt;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smtClean="0">
                <a:solidFill>
                  <a:srgbClr val="0000FF"/>
                </a:solidFill>
              </a:rPr>
              <a:t>[Flow Stable(MFC Set) -&gt; Rough Valve Close -&gt;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ΔP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및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Δt 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산출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-&gt; Set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대비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Verified Flow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비율 산출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] 5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회 진행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651" y="2420889"/>
            <a:ext cx="5152899" cy="303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4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454</Words>
  <Application>Microsoft Office PowerPoint</Application>
  <PresentationFormat>화면 슬라이드 쇼(4:3)</PresentationFormat>
  <Paragraphs>84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 MFC Verification 적용 수식</vt:lpstr>
      <vt:lpstr>고온 MFC Verification </vt:lpstr>
      <vt:lpstr>고온 MFC Verification  - GUI</vt:lpstr>
      <vt:lpstr>고온 MFC Verification  - GUI</vt:lpstr>
      <vt:lpstr>고온 MFC Verification  - GUI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성민</cp:lastModifiedBy>
  <cp:revision>222</cp:revision>
  <dcterms:created xsi:type="dcterms:W3CDTF">2012-08-16T23:29:11Z</dcterms:created>
  <dcterms:modified xsi:type="dcterms:W3CDTF">2020-02-05T03:50:56Z</dcterms:modified>
</cp:coreProperties>
</file>