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12"/>
  </p:notesMasterIdLst>
  <p:sldIdLst>
    <p:sldId id="264" r:id="rId5"/>
    <p:sldId id="273" r:id="rId6"/>
    <p:sldId id="269" r:id="rId7"/>
    <p:sldId id="265" r:id="rId8"/>
    <p:sldId id="270" r:id="rId9"/>
    <p:sldId id="271" r:id="rId10"/>
    <p:sldId id="272" r:id="rId1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FFCC"/>
    <a:srgbClr val="33CCFF"/>
    <a:srgbClr val="CCFFFF"/>
    <a:srgbClr val="FF33CC"/>
    <a:srgbClr val="0033CC"/>
    <a:srgbClr val="FFFF99"/>
    <a:srgbClr val="FF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7581" autoAdjust="0"/>
  </p:normalViewPr>
  <p:slideViewPr>
    <p:cSldViewPr>
      <p:cViewPr>
        <p:scale>
          <a:sx n="126" d="100"/>
          <a:sy n="126" d="100"/>
        </p:scale>
        <p:origin x="147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0473" y="146050"/>
            <a:ext cx="28340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RF/Control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Development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2019-11-11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2019-11-11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2019-11-11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2019-11-11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N2 Purge LPM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7376" y="628789"/>
            <a:ext cx="8667112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N2 Purge Status Screen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0" y="1091956"/>
            <a:ext cx="8144812" cy="474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395536" y="3861048"/>
            <a:ext cx="1944216" cy="11521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N2 Purge LPM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0" y="1124744"/>
            <a:ext cx="8546302" cy="50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85389" y="1687285"/>
            <a:ext cx="360040" cy="174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1877476" y="1666585"/>
            <a:ext cx="1368152" cy="308732"/>
          </a:xfrm>
          <a:prstGeom prst="wedgeRectCallout">
            <a:avLst>
              <a:gd name="adj1" fmla="val -78930"/>
              <a:gd name="adj2" fmla="val -349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N2 Purge Start</a:t>
            </a:r>
            <a:r>
              <a:rPr lang="ko-KR" altLang="en-US" sz="800" b="1" dirty="0" smtClean="0"/>
              <a:t>할 때 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점등 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1085388" y="1903309"/>
            <a:ext cx="360040" cy="174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1877476" y="1998369"/>
            <a:ext cx="1368152" cy="308732"/>
          </a:xfrm>
          <a:prstGeom prst="wedgeRectCallout">
            <a:avLst>
              <a:gd name="adj1" fmla="val -77863"/>
              <a:gd name="adj2" fmla="val -67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N2 Purge </a:t>
            </a:r>
            <a:r>
              <a:rPr lang="ko-KR" altLang="en-US" sz="800" b="1" dirty="0" smtClean="0"/>
              <a:t>비정상 중단 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될 때 점등</a:t>
            </a:r>
            <a:endParaRPr lang="en-US" altLang="ko-KR" sz="800" b="1" dirty="0" smtClean="0"/>
          </a:p>
        </p:txBody>
      </p:sp>
      <p:sp>
        <p:nvSpPr>
          <p:cNvPr id="9" name="사각형 설명선 8"/>
          <p:cNvSpPr/>
          <p:nvPr/>
        </p:nvSpPr>
        <p:spPr>
          <a:xfrm>
            <a:off x="1877476" y="2335357"/>
            <a:ext cx="1368152" cy="360040"/>
          </a:xfrm>
          <a:prstGeom prst="wedgeRectCallout">
            <a:avLst>
              <a:gd name="adj1" fmla="val -77863"/>
              <a:gd name="adj2" fmla="val -754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N2 Purge Interlock </a:t>
            </a:r>
            <a:r>
              <a:rPr lang="ko-KR" altLang="en-US" sz="800" b="1" dirty="0" smtClean="0"/>
              <a:t>발생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시 점등</a:t>
            </a:r>
            <a:endParaRPr lang="ko-KR" altLang="en-US" sz="800" b="1" dirty="0"/>
          </a:p>
        </p:txBody>
      </p:sp>
      <p:sp>
        <p:nvSpPr>
          <p:cNvPr id="10" name="직사각형 9"/>
          <p:cNvSpPr/>
          <p:nvPr/>
        </p:nvSpPr>
        <p:spPr>
          <a:xfrm>
            <a:off x="1088240" y="2134701"/>
            <a:ext cx="360040" cy="174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1869792" y="2744353"/>
            <a:ext cx="1375836" cy="360040"/>
          </a:xfrm>
          <a:prstGeom prst="wedgeRectCallout">
            <a:avLst>
              <a:gd name="adj1" fmla="val -79997"/>
              <a:gd name="adj2" fmla="val -690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N2 Purge </a:t>
            </a:r>
            <a:r>
              <a:rPr lang="ko-KR" altLang="en-US" sz="800" b="1" dirty="0" smtClean="0"/>
              <a:t>정상 종료 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점등 </a:t>
            </a:r>
            <a:endParaRPr lang="en-US" altLang="ko-KR" sz="8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86960" y="2343168"/>
            <a:ext cx="360040" cy="174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67214" y="1620987"/>
            <a:ext cx="986018" cy="8287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4541622" y="1839163"/>
            <a:ext cx="1368152" cy="461384"/>
          </a:xfrm>
          <a:prstGeom prst="wedgeRectCallout">
            <a:avLst>
              <a:gd name="adj1" fmla="val -65450"/>
              <a:gd name="adj2" fmla="val -480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Pre Step </a:t>
            </a:r>
            <a:r>
              <a:rPr lang="ko-KR" altLang="en-US" sz="800" b="1" dirty="0" smtClean="0"/>
              <a:t>진행 시 점</a:t>
            </a:r>
            <a:r>
              <a:rPr lang="ko-KR" altLang="en-US" sz="800" b="1" dirty="0"/>
              <a:t>등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(</a:t>
            </a:r>
            <a:r>
              <a:rPr lang="en-US" altLang="ko-KR" sz="800" dirty="0"/>
              <a:t>FOUP Docking </a:t>
            </a:r>
            <a:r>
              <a:rPr lang="ko-KR" altLang="en-US" sz="800" dirty="0"/>
              <a:t>완료</a:t>
            </a:r>
            <a:r>
              <a:rPr lang="en-US" altLang="ko-KR" sz="800" dirty="0"/>
              <a:t> </a:t>
            </a:r>
            <a:r>
              <a:rPr lang="ko-KR" altLang="en-US" sz="800" dirty="0"/>
              <a:t>부터 </a:t>
            </a:r>
            <a:r>
              <a:rPr lang="en-US" altLang="ko-KR" sz="800" dirty="0"/>
              <a:t>Door Open </a:t>
            </a:r>
            <a:r>
              <a:rPr lang="ko-KR" altLang="en-US" sz="800" dirty="0"/>
              <a:t>전 까지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3268172" y="2482667"/>
            <a:ext cx="986018" cy="7707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>
            <a:off x="4526015" y="2553111"/>
            <a:ext cx="1368152" cy="629852"/>
          </a:xfrm>
          <a:prstGeom prst="wedgeRectCallout">
            <a:avLst>
              <a:gd name="adj1" fmla="val -67697"/>
              <a:gd name="adj2" fmla="val -4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T-Step </a:t>
            </a:r>
            <a:r>
              <a:rPr lang="ko-KR" altLang="en-US" sz="800" b="1" dirty="0" smtClean="0"/>
              <a:t>진행 시 점등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(</a:t>
            </a:r>
            <a:r>
              <a:rPr lang="en-US" altLang="ko-KR" sz="800" dirty="0"/>
              <a:t>FOUP  </a:t>
            </a:r>
            <a:r>
              <a:rPr lang="ko-KR" altLang="en-US" sz="800" dirty="0"/>
              <a:t>대기 </a:t>
            </a:r>
            <a:r>
              <a:rPr lang="en-US" altLang="ko-KR" sz="800" dirty="0"/>
              <a:t>Door Close </a:t>
            </a:r>
            <a:r>
              <a:rPr lang="ko-KR" altLang="en-US" sz="800" dirty="0"/>
              <a:t>완료 부터 </a:t>
            </a:r>
            <a:r>
              <a:rPr lang="en-US" altLang="ko-KR" sz="800" dirty="0" smtClean="0"/>
              <a:t>Door </a:t>
            </a:r>
            <a:r>
              <a:rPr lang="en-US" altLang="ko-KR" sz="800" dirty="0"/>
              <a:t>Open </a:t>
            </a:r>
            <a:endParaRPr lang="en-US" altLang="ko-KR" sz="800" dirty="0" smtClean="0"/>
          </a:p>
          <a:p>
            <a:r>
              <a:rPr lang="ko-KR" altLang="en-US" sz="800" dirty="0" smtClean="0"/>
              <a:t>전 </a:t>
            </a:r>
            <a:r>
              <a:rPr lang="ko-KR" altLang="en-US" sz="800" dirty="0"/>
              <a:t>까지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3274898" y="3268471"/>
            <a:ext cx="986018" cy="7707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 설명선 17"/>
          <p:cNvSpPr/>
          <p:nvPr/>
        </p:nvSpPr>
        <p:spPr>
          <a:xfrm>
            <a:off x="4526015" y="3320061"/>
            <a:ext cx="1368152" cy="485836"/>
          </a:xfrm>
          <a:prstGeom prst="wedgeRectCallout">
            <a:avLst>
              <a:gd name="adj1" fmla="val -68820"/>
              <a:gd name="adj2" fmla="val -459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Proc Step </a:t>
            </a:r>
            <a:r>
              <a:rPr lang="ko-KR" altLang="en-US" sz="800" b="1" dirty="0" smtClean="0"/>
              <a:t>진행 시 점등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(</a:t>
            </a:r>
            <a:r>
              <a:rPr lang="en-US" altLang="ko-KR" sz="800" dirty="0"/>
              <a:t>Door Open </a:t>
            </a:r>
            <a:r>
              <a:rPr lang="ko-KR" altLang="en-US" sz="800" dirty="0"/>
              <a:t>완료 부터 </a:t>
            </a:r>
            <a:r>
              <a:rPr lang="en-US" altLang="ko-KR" sz="800" dirty="0"/>
              <a:t>Door Close </a:t>
            </a:r>
            <a:r>
              <a:rPr lang="ko-KR" altLang="en-US" sz="800" dirty="0"/>
              <a:t>전 까지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3275856" y="4098979"/>
            <a:ext cx="986018" cy="7707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4526015" y="4098979"/>
            <a:ext cx="1368152" cy="542476"/>
          </a:xfrm>
          <a:prstGeom prst="wedgeRectCallout">
            <a:avLst>
              <a:gd name="adj1" fmla="val -63649"/>
              <a:gd name="adj2" fmla="val -423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Post Step </a:t>
            </a:r>
            <a:r>
              <a:rPr lang="ko-KR" altLang="en-US" sz="800" b="1" dirty="0" smtClean="0"/>
              <a:t>진행 시 점등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(</a:t>
            </a:r>
            <a:r>
              <a:rPr lang="en-US" altLang="ko-KR" sz="800" dirty="0"/>
              <a:t>Door Close </a:t>
            </a:r>
            <a:r>
              <a:rPr lang="ko-KR" altLang="en-US" sz="800" dirty="0"/>
              <a:t>완료 부터 </a:t>
            </a:r>
            <a:r>
              <a:rPr lang="en-US" altLang="ko-KR" sz="800" dirty="0"/>
              <a:t>FOUP UnDock </a:t>
            </a:r>
            <a:r>
              <a:rPr lang="ko-KR" altLang="en-US" sz="800" dirty="0" smtClean="0"/>
              <a:t>실행 </a:t>
            </a:r>
            <a:endParaRPr lang="en-US" altLang="ko-KR" sz="800" dirty="0" smtClean="0"/>
          </a:p>
          <a:p>
            <a:r>
              <a:rPr lang="ko-KR" altLang="en-US" sz="800" dirty="0" smtClean="0"/>
              <a:t>전 까지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21" name="직사각형 20"/>
          <p:cNvSpPr/>
          <p:nvPr/>
        </p:nvSpPr>
        <p:spPr>
          <a:xfrm>
            <a:off x="3203848" y="4883383"/>
            <a:ext cx="1050342" cy="7707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4526014" y="4883383"/>
            <a:ext cx="1393019" cy="542476"/>
          </a:xfrm>
          <a:prstGeom prst="wedgeRectCallout">
            <a:avLst>
              <a:gd name="adj1" fmla="val -67697"/>
              <a:gd name="adj2" fmla="val -394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P-Post Step </a:t>
            </a:r>
            <a:r>
              <a:rPr lang="ko-KR" altLang="en-US" sz="800" b="1" dirty="0" smtClean="0"/>
              <a:t>진행 시 점등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(</a:t>
            </a:r>
            <a:r>
              <a:rPr lang="en-US" altLang="ko-KR" sz="800" dirty="0"/>
              <a:t>FOUP UnDock </a:t>
            </a:r>
            <a:r>
              <a:rPr lang="ko-KR" altLang="en-US" sz="800" dirty="0"/>
              <a:t>완료 </a:t>
            </a:r>
            <a:r>
              <a:rPr lang="ko-KR" altLang="en-US" sz="800" dirty="0" smtClean="0"/>
              <a:t>부터 </a:t>
            </a:r>
            <a:r>
              <a:rPr lang="en-US" altLang="ko-KR" sz="800" dirty="0"/>
              <a:t>UnClamp </a:t>
            </a:r>
            <a:r>
              <a:rPr lang="ko-KR" altLang="en-US" sz="800" dirty="0"/>
              <a:t>전까지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7315411" y="1592541"/>
            <a:ext cx="1338374" cy="834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 설명선 23"/>
          <p:cNvSpPr/>
          <p:nvPr/>
        </p:nvSpPr>
        <p:spPr>
          <a:xfrm>
            <a:off x="5896363" y="2027200"/>
            <a:ext cx="1368152" cy="629852"/>
          </a:xfrm>
          <a:prstGeom prst="wedgeRectCallout">
            <a:avLst>
              <a:gd name="adj1" fmla="val 52494"/>
              <a:gd name="adj2" fmla="val -97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Manual N2 Purge </a:t>
            </a:r>
          </a:p>
          <a:p>
            <a:r>
              <a:rPr lang="en-US" altLang="ko-KR" sz="800" b="1" dirty="0" smtClean="0"/>
              <a:t>Idle Mode </a:t>
            </a:r>
            <a:r>
              <a:rPr lang="ko-KR" altLang="en-US" sz="800" b="1" dirty="0" smtClean="0"/>
              <a:t>진행 시 점등</a:t>
            </a:r>
            <a:endParaRPr lang="en-US" altLang="ko-KR" sz="800" b="1" dirty="0" smtClean="0"/>
          </a:p>
        </p:txBody>
      </p:sp>
      <p:sp>
        <p:nvSpPr>
          <p:cNvPr id="25" name="사각형 설명선 24"/>
          <p:cNvSpPr/>
          <p:nvPr/>
        </p:nvSpPr>
        <p:spPr>
          <a:xfrm>
            <a:off x="5917481" y="3015605"/>
            <a:ext cx="1368152" cy="629852"/>
          </a:xfrm>
          <a:prstGeom prst="wedgeRectCallout">
            <a:avLst>
              <a:gd name="adj1" fmla="val 52494"/>
              <a:gd name="adj2" fmla="val -97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Manual N2 Purge </a:t>
            </a:r>
          </a:p>
          <a:p>
            <a:r>
              <a:rPr lang="en-US" altLang="ko-KR" sz="800" b="1" dirty="0" smtClean="0"/>
              <a:t>FOUP Mode </a:t>
            </a:r>
            <a:r>
              <a:rPr lang="ko-KR" altLang="en-US" sz="800" b="1" dirty="0" smtClean="0"/>
              <a:t>진행 시 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점등</a:t>
            </a:r>
            <a:endParaRPr lang="en-US" altLang="ko-KR" sz="8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319221" y="2493329"/>
            <a:ext cx="1338374" cy="8287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29757" y="3470705"/>
            <a:ext cx="1338374" cy="8287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 설명선 27"/>
          <p:cNvSpPr/>
          <p:nvPr/>
        </p:nvSpPr>
        <p:spPr>
          <a:xfrm>
            <a:off x="5917481" y="4221521"/>
            <a:ext cx="1368152" cy="629852"/>
          </a:xfrm>
          <a:prstGeom prst="wedgeRectCallout">
            <a:avLst>
              <a:gd name="adj1" fmla="val 52494"/>
              <a:gd name="adj2" fmla="val -97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N2 Purge Control </a:t>
            </a:r>
          </a:p>
          <a:p>
            <a:r>
              <a:rPr lang="en-US" altLang="ko-KR" sz="800" b="1" dirty="0" smtClean="0"/>
              <a:t>H/W Error </a:t>
            </a:r>
            <a:r>
              <a:rPr lang="ko-KR" altLang="en-US" sz="800" b="1" dirty="0" smtClean="0"/>
              <a:t>상태 표시</a:t>
            </a:r>
            <a:endParaRPr lang="en-US" altLang="ko-KR" sz="8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97376" y="628789"/>
            <a:ext cx="8667112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4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N2 </a:t>
            </a:r>
            <a:r>
              <a:rPr lang="en-US" altLang="ko-KR" sz="20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Purge Status 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Screen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N2 Purge LPM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7376" y="628789"/>
            <a:ext cx="8667112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N2 Purge Parameter Screen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40147"/>
            <a:ext cx="8848725" cy="51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637" y="1040148"/>
            <a:ext cx="8848725" cy="5179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N2 Purge LPM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40147"/>
            <a:ext cx="8848725" cy="51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4236474" cy="342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2132856"/>
            <a:ext cx="504056" cy="1986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로 굽은 화살표 7"/>
          <p:cNvSpPr/>
          <p:nvPr/>
        </p:nvSpPr>
        <p:spPr>
          <a:xfrm rot="5400000">
            <a:off x="504522" y="2676260"/>
            <a:ext cx="720080" cy="34203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1772816"/>
            <a:ext cx="4236474" cy="33843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5940152" y="1814505"/>
            <a:ext cx="2716259" cy="1008112"/>
          </a:xfrm>
          <a:prstGeom prst="wedgeRectCallout">
            <a:avLst>
              <a:gd name="adj1" fmla="val -55288"/>
              <a:gd name="adj2" fmla="val -221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N2 Purge </a:t>
            </a:r>
            <a:r>
              <a:rPr lang="ko-KR" altLang="en-US" sz="1000" b="1" dirty="0" smtClean="0"/>
              <a:t>용 </a:t>
            </a:r>
            <a:r>
              <a:rPr lang="en-US" altLang="ko-KR" sz="1000" b="1" dirty="0" smtClean="0"/>
              <a:t>FOUP </a:t>
            </a:r>
            <a:r>
              <a:rPr lang="ko-KR" altLang="en-US" sz="1000" b="1" dirty="0" smtClean="0"/>
              <a:t>선택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</a:t>
            </a:r>
            <a:r>
              <a:rPr lang="en-US" altLang="ko-KR" sz="1000" dirty="0" smtClean="0"/>
              <a:t>NotUse:  N2 Purge </a:t>
            </a:r>
            <a:r>
              <a:rPr lang="ko-KR" altLang="en-US" sz="1000" dirty="0" smtClean="0"/>
              <a:t>사용 중지</a:t>
            </a:r>
            <a:endParaRPr lang="en-US" altLang="ko-KR" sz="1000" dirty="0" smtClean="0"/>
          </a:p>
          <a:p>
            <a:r>
              <a:rPr lang="en-US" altLang="ko-KR" sz="1000" dirty="0" smtClean="0"/>
              <a:t> 2Nozzle: 2Nozzle FOUP</a:t>
            </a:r>
            <a:r>
              <a:rPr lang="ko-KR" altLang="en-US" sz="1000" dirty="0" smtClean="0"/>
              <a:t>만 사용</a:t>
            </a:r>
            <a:endParaRPr lang="en-US" altLang="ko-KR" sz="1000" dirty="0" smtClean="0"/>
          </a:p>
          <a:p>
            <a:r>
              <a:rPr lang="en-US" altLang="ko-KR" sz="1000" dirty="0" smtClean="0"/>
              <a:t> 4Nozzle: 4Nozzle FOUP</a:t>
            </a:r>
            <a:r>
              <a:rPr lang="ko-KR" altLang="en-US" sz="1000" dirty="0" smtClean="0"/>
              <a:t>만 사용</a:t>
            </a:r>
            <a:endParaRPr lang="en-US" altLang="ko-KR" sz="1000" dirty="0" smtClean="0"/>
          </a:p>
          <a:p>
            <a:r>
              <a:rPr lang="en-US" altLang="ko-KR" sz="1000" dirty="0" smtClean="0"/>
              <a:t> Auto: FOUP </a:t>
            </a:r>
            <a:r>
              <a:rPr lang="ko-KR" altLang="en-US" sz="1000" dirty="0" smtClean="0"/>
              <a:t>상태 확인하여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2Nozzle &amp; 4Nozzle </a:t>
            </a:r>
            <a:r>
              <a:rPr lang="ko-KR" altLang="en-US" sz="1000" dirty="0" smtClean="0"/>
              <a:t>자동 선택함</a:t>
            </a:r>
            <a:r>
              <a:rPr lang="en-US" altLang="ko-KR" sz="1000" dirty="0" smtClean="0"/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7376" y="628789"/>
            <a:ext cx="8667112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5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N2 Purge Parameter Screen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7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N2 Purge LPM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40147"/>
            <a:ext cx="8848725" cy="51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89968" y="1772816"/>
            <a:ext cx="5066208" cy="10081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5674402" y="2708920"/>
            <a:ext cx="3312368" cy="2736304"/>
          </a:xfrm>
          <a:prstGeom prst="wedgeRectCallout">
            <a:avLst>
              <a:gd name="adj1" fmla="val -91422"/>
              <a:gd name="adj2" fmla="val -4610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N2 Purge 5</a:t>
            </a:r>
            <a:r>
              <a:rPr lang="ko-KR" altLang="en-US" sz="1000" b="1" dirty="0" smtClean="0"/>
              <a:t>단계 마다 사용할 </a:t>
            </a:r>
            <a:r>
              <a:rPr lang="en-US" altLang="ko-KR" sz="1000" b="1" dirty="0" smtClean="0"/>
              <a:t>MFC </a:t>
            </a:r>
            <a:r>
              <a:rPr lang="ko-KR" altLang="en-US" sz="1000" b="1" dirty="0" smtClean="0"/>
              <a:t>유량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Purge </a:t>
            </a:r>
            <a:r>
              <a:rPr lang="ko-KR" altLang="en-US" sz="1000" b="1" dirty="0" smtClean="0"/>
              <a:t>시간</a:t>
            </a:r>
            <a:r>
              <a:rPr lang="en-US" altLang="ko-KR" sz="1000" b="1" dirty="0" smtClean="0"/>
              <a:t>, Exhaust Valve </a:t>
            </a:r>
            <a:r>
              <a:rPr lang="ko-KR" altLang="en-US" sz="1000" b="1" dirty="0" smtClean="0"/>
              <a:t>사용 유무 설정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 Pre : FOUP Docking </a:t>
            </a:r>
            <a:r>
              <a:rPr lang="ko-KR" altLang="en-US" sz="1000" dirty="0" smtClean="0"/>
              <a:t>완료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부터 </a:t>
            </a:r>
            <a:r>
              <a:rPr lang="en-US" altLang="ko-KR" sz="1000" dirty="0" smtClean="0"/>
              <a:t>Door Open </a:t>
            </a:r>
            <a:r>
              <a:rPr lang="ko-KR" altLang="en-US" sz="1000" dirty="0" smtClean="0"/>
              <a:t>전 까지</a:t>
            </a:r>
            <a:endParaRPr lang="en-US" altLang="ko-KR" sz="1000" dirty="0" smtClean="0"/>
          </a:p>
          <a:p>
            <a:r>
              <a:rPr lang="en-US" altLang="ko-KR" sz="1000" dirty="0"/>
              <a:t> - </a:t>
            </a:r>
            <a:r>
              <a:rPr lang="en-US" altLang="ko-KR" sz="1000" dirty="0" smtClean="0"/>
              <a:t>T-Pre : FOUP  </a:t>
            </a:r>
            <a:r>
              <a:rPr lang="ko-KR" altLang="en-US" sz="1000" dirty="0" smtClean="0"/>
              <a:t>대기 </a:t>
            </a:r>
            <a:r>
              <a:rPr lang="en-US" altLang="ko-KR" sz="1000" dirty="0"/>
              <a:t>Door </a:t>
            </a:r>
            <a:r>
              <a:rPr lang="en-US" altLang="ko-KR" sz="1000" dirty="0" smtClean="0"/>
              <a:t>Close </a:t>
            </a:r>
            <a:r>
              <a:rPr lang="ko-KR" altLang="en-US" sz="1000" dirty="0" smtClean="0"/>
              <a:t>완료 부터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Door Open </a:t>
            </a:r>
            <a:r>
              <a:rPr lang="ko-KR" altLang="en-US" sz="1000" dirty="0" smtClean="0"/>
              <a:t>전 까지</a:t>
            </a:r>
            <a:endParaRPr lang="en-US" altLang="ko-KR" sz="1000" dirty="0" smtClean="0"/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(EFEM Config.1 “FOUP Door Wait Option”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=&gt; “</a:t>
            </a:r>
            <a:r>
              <a:rPr lang="en-US" altLang="ko-KR" sz="1000" dirty="0" err="1" smtClean="0"/>
              <a:t>CloseWait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설정 시 구동 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Proc : Door Open </a:t>
            </a:r>
            <a:r>
              <a:rPr lang="ko-KR" altLang="en-US" sz="1000" dirty="0" smtClean="0"/>
              <a:t>완료 부터 </a:t>
            </a:r>
            <a:r>
              <a:rPr lang="en-US" altLang="ko-KR" sz="1000" dirty="0" smtClean="0"/>
              <a:t>Door Close </a:t>
            </a:r>
            <a:r>
              <a:rPr lang="ko-KR" altLang="en-US" sz="1000" dirty="0" smtClean="0"/>
              <a:t>전 까지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Post : Door Close </a:t>
            </a:r>
            <a:r>
              <a:rPr lang="ko-KR" altLang="en-US" sz="1000" dirty="0" smtClean="0"/>
              <a:t>완료 부터 </a:t>
            </a:r>
            <a:r>
              <a:rPr lang="en-US" altLang="ko-KR" sz="1000" dirty="0" smtClean="0"/>
              <a:t>FOUP UnDock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실행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전까지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P-Post: FOUP UnDock </a:t>
            </a:r>
            <a:r>
              <a:rPr lang="ko-KR" altLang="en-US" sz="1000" dirty="0" smtClean="0"/>
              <a:t>완료 부터 </a:t>
            </a:r>
            <a:r>
              <a:rPr lang="en-US" altLang="ko-KR" sz="1000" dirty="0" smtClean="0"/>
              <a:t>UnClamp </a:t>
            </a:r>
            <a:r>
              <a:rPr lang="ko-KR" altLang="en-US" sz="1000" dirty="0" smtClean="0"/>
              <a:t>전까지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* 4Nozzle FOUP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Mode Front &amp; Rear MFC </a:t>
            </a:r>
            <a:r>
              <a:rPr lang="ko-KR" altLang="en-US" sz="1000" dirty="0" smtClean="0"/>
              <a:t>모두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설정 가능하며</a:t>
            </a:r>
            <a:r>
              <a:rPr lang="en-US" altLang="ko-KR" sz="1000" dirty="0" smtClean="0"/>
              <a:t>, 2Nozzle FOUP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Front MFC</a:t>
            </a:r>
            <a:r>
              <a:rPr lang="ko-KR" altLang="en-US" sz="1000" dirty="0" smtClean="0"/>
              <a:t>만 설정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가능함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* Purge Time “0” </a:t>
            </a:r>
            <a:r>
              <a:rPr lang="ko-KR" altLang="en-US" sz="1000" dirty="0" smtClean="0"/>
              <a:t>설정 시 </a:t>
            </a:r>
            <a:r>
              <a:rPr lang="en-US" altLang="ko-KR" sz="1000" dirty="0" smtClean="0"/>
              <a:t>Continuous N2 </a:t>
            </a:r>
            <a:r>
              <a:rPr lang="ko-KR" altLang="en-US" sz="1000" dirty="0" smtClean="0"/>
              <a:t>동작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함</a:t>
            </a:r>
            <a:endParaRPr lang="en-US" altLang="ko-KR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97376" y="628789"/>
            <a:ext cx="8667112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4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N2 Purge Parameter Screen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N2 Purge LPM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40147"/>
            <a:ext cx="8848725" cy="51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637" y="1040148"/>
            <a:ext cx="8848725" cy="5179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56176" y="1785710"/>
            <a:ext cx="2617936" cy="14992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195736" y="1785710"/>
            <a:ext cx="3312368" cy="2433358"/>
          </a:xfrm>
          <a:prstGeom prst="wedgeRectCallout">
            <a:avLst>
              <a:gd name="adj1" fmla="val 67002"/>
              <a:gd name="adj2" fmla="val -47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MFC Flow Rate Interlock </a:t>
            </a:r>
            <a:r>
              <a:rPr lang="ko-KR" altLang="en-US" sz="1000" b="1" dirty="0" smtClean="0"/>
              <a:t>설정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단위</a:t>
            </a:r>
            <a:r>
              <a:rPr lang="en-US" altLang="ko-KR" sz="1000" b="1" dirty="0" smtClean="0"/>
              <a:t>: %)</a:t>
            </a:r>
          </a:p>
          <a:p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Warn: </a:t>
            </a:r>
            <a:r>
              <a:rPr lang="en-US" altLang="ko-KR" sz="1000" dirty="0" smtClean="0"/>
              <a:t>MFC Flow Warning Rate </a:t>
            </a:r>
            <a:r>
              <a:rPr lang="ko-KR" altLang="en-US" sz="1000" dirty="0" smtClean="0"/>
              <a:t>설정 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Flow Rate Over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만</a:t>
            </a:r>
            <a:r>
              <a:rPr lang="en-US" altLang="ko-KR" sz="1000" dirty="0" smtClean="0"/>
              <a:t> Posting</a:t>
            </a:r>
          </a:p>
          <a:p>
            <a:r>
              <a:rPr lang="en-US" altLang="ko-KR" sz="1000" dirty="0"/>
              <a:t> </a:t>
            </a:r>
            <a:r>
              <a:rPr lang="en-US" altLang="ko-KR" sz="1000" b="1" dirty="0" smtClean="0"/>
              <a:t>Abort: </a:t>
            </a:r>
            <a:r>
              <a:rPr lang="en-US" altLang="ko-KR" sz="1000" dirty="0" smtClean="0"/>
              <a:t>MFC Flow Abort Rate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Flow Rate Over</a:t>
            </a:r>
            <a:r>
              <a:rPr lang="ko-KR" altLang="en-US" sz="1000" dirty="0" smtClean="0"/>
              <a:t>시 현재 진행되는 </a:t>
            </a:r>
            <a:r>
              <a:rPr lang="en-US" altLang="ko-KR" sz="1000" dirty="0" smtClean="0"/>
              <a:t>FOUP</a:t>
            </a:r>
            <a:r>
              <a:rPr lang="ko-KR" altLang="en-US" sz="1000" dirty="0" smtClean="0"/>
              <a:t>은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정상 진행 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FOUP </a:t>
            </a:r>
            <a:r>
              <a:rPr lang="ko-KR" altLang="en-US" sz="1000" dirty="0" smtClean="0"/>
              <a:t>진행 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User Alarm </a:t>
            </a:r>
            <a:r>
              <a:rPr lang="ko-KR" altLang="en-US" sz="1000" dirty="0" smtClean="0"/>
              <a:t>조치 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진행 결정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b="1" dirty="0" smtClean="0"/>
              <a:t>Time(sec):</a:t>
            </a:r>
            <a:r>
              <a:rPr lang="en-US" altLang="ko-KR" sz="1000" dirty="0" smtClean="0"/>
              <a:t> Check Time</a:t>
            </a:r>
            <a:r>
              <a:rPr lang="ko-KR" altLang="en-US" sz="1000" dirty="0" smtClean="0"/>
              <a:t> 설정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b="1" dirty="0" smtClean="0"/>
              <a:t>Check Delay:</a:t>
            </a:r>
            <a:r>
              <a:rPr lang="en-US" altLang="ko-KR" sz="1000" dirty="0" smtClean="0"/>
              <a:t> N2 Flow </a:t>
            </a:r>
            <a:r>
              <a:rPr lang="ko-KR" altLang="en-US" sz="1000" dirty="0" smtClean="0"/>
              <a:t>안정화 </a:t>
            </a:r>
            <a:r>
              <a:rPr lang="en-US" altLang="ko-KR" sz="1000" dirty="0" smtClean="0"/>
              <a:t>Time</a:t>
            </a:r>
            <a:r>
              <a:rPr lang="ko-KR" altLang="en-US" sz="1000" dirty="0" smtClean="0"/>
              <a:t> 설정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설정 된 시간 동안 </a:t>
            </a:r>
            <a:r>
              <a:rPr lang="en-US" altLang="ko-KR" sz="1000" dirty="0" smtClean="0"/>
              <a:t>Flow Rate Check </a:t>
            </a:r>
            <a:r>
              <a:rPr lang="ko-KR" altLang="en-US" sz="1000" dirty="0" smtClean="0"/>
              <a:t>안 함</a:t>
            </a:r>
            <a:endParaRPr lang="en-US" altLang="ko-KR" sz="1000" dirty="0" smtClean="0"/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 단계</a:t>
            </a:r>
            <a:r>
              <a:rPr lang="en-US" altLang="ko-KR" sz="1000" dirty="0" smtClean="0"/>
              <a:t>(Pre, T-Pre….)</a:t>
            </a:r>
            <a:r>
              <a:rPr lang="ko-KR" altLang="en-US" sz="1000" dirty="0" smtClean="0"/>
              <a:t> 마다 적용 됨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Pressure Interlock </a:t>
            </a:r>
            <a:r>
              <a:rPr lang="ko-KR" altLang="en-US" sz="1000" b="1" dirty="0" smtClean="0"/>
              <a:t>설정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단위</a:t>
            </a:r>
            <a:r>
              <a:rPr lang="en-US" altLang="ko-KR" sz="1000" b="1" dirty="0" smtClean="0"/>
              <a:t>: </a:t>
            </a:r>
            <a:r>
              <a:rPr lang="en-US" altLang="ko-KR" sz="1000" b="1" dirty="0" err="1" smtClean="0"/>
              <a:t>Kpa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N2 Control Main Pressure High/Low Limit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5555134" y="4005064"/>
            <a:ext cx="3218978" cy="1008112"/>
          </a:xfrm>
          <a:prstGeom prst="wedgeRectCallout">
            <a:avLst>
              <a:gd name="adj1" fmla="val -12878"/>
              <a:gd name="adj2" fmla="val -1249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/>
          </a:p>
          <a:p>
            <a:r>
              <a:rPr lang="en-US" altLang="ko-KR" sz="1000" b="1" dirty="0" smtClean="0"/>
              <a:t>TPRE Step</a:t>
            </a:r>
            <a:r>
              <a:rPr lang="ko-KR" altLang="en-US" sz="1000" b="1" dirty="0" smtClean="0"/>
              <a:t>에서 </a:t>
            </a:r>
            <a:r>
              <a:rPr lang="en-US" altLang="ko-KR" sz="1000" b="1" dirty="0" smtClean="0"/>
              <a:t>N2 Purge Flow ON/OFF Option</a:t>
            </a:r>
          </a:p>
          <a:p>
            <a:r>
              <a:rPr lang="en-US" altLang="ko-KR" sz="1000" b="1" dirty="0" smtClean="0"/>
              <a:t> Mode</a:t>
            </a:r>
            <a:r>
              <a:rPr lang="en-US" altLang="ko-KR" sz="1000" dirty="0" smtClean="0"/>
              <a:t>: TPRE REPEAT </a:t>
            </a:r>
            <a:r>
              <a:rPr lang="ko-KR" altLang="en-US" sz="1000" dirty="0" smtClean="0"/>
              <a:t>기능 </a:t>
            </a:r>
            <a:r>
              <a:rPr lang="en-US" altLang="ko-KR" sz="1000" dirty="0" smtClean="0"/>
              <a:t>ON/OFF </a:t>
            </a:r>
            <a:r>
              <a:rPr lang="ko-KR" altLang="en-US" sz="1000" dirty="0" smtClean="0"/>
              <a:t>설정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ON TIME</a:t>
            </a:r>
            <a:r>
              <a:rPr lang="en-US" altLang="ko-KR" sz="1000" dirty="0" smtClean="0"/>
              <a:t>:  N2 Purge On Time </a:t>
            </a:r>
            <a:r>
              <a:rPr lang="ko-KR" altLang="en-US" sz="1000" dirty="0" smtClean="0"/>
              <a:t>설정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단위 </a:t>
            </a:r>
            <a:r>
              <a:rPr lang="en-US" altLang="ko-KR" sz="1000" smtClean="0"/>
              <a:t>sec)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b="1" dirty="0" smtClean="0"/>
              <a:t>OFF </a:t>
            </a:r>
            <a:r>
              <a:rPr lang="en-US" altLang="ko-KR" sz="1000" b="1" dirty="0"/>
              <a:t>TIME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N2 </a:t>
            </a:r>
            <a:r>
              <a:rPr lang="en-US" altLang="ko-KR" sz="1000" dirty="0"/>
              <a:t>Purge </a:t>
            </a:r>
            <a:r>
              <a:rPr lang="en-US" altLang="ko-KR" sz="1000" dirty="0" smtClean="0"/>
              <a:t>Off </a:t>
            </a:r>
            <a:r>
              <a:rPr lang="en-US" altLang="ko-KR" sz="1000" dirty="0"/>
              <a:t>Time </a:t>
            </a:r>
            <a:r>
              <a:rPr lang="ko-KR" altLang="en-US" sz="1000" dirty="0"/>
              <a:t>설정 </a:t>
            </a:r>
            <a:r>
              <a:rPr lang="en-US" altLang="ko-KR" sz="1000" dirty="0"/>
              <a:t>(</a:t>
            </a:r>
            <a:r>
              <a:rPr lang="ko-KR" altLang="en-US" sz="1000" dirty="0"/>
              <a:t>단위 </a:t>
            </a:r>
            <a:r>
              <a:rPr lang="en-US" altLang="ko-KR" sz="1000" dirty="0"/>
              <a:t>sec)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7376" y="628789"/>
            <a:ext cx="8667112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4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N2 Purge Parameter Screen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9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N2 Purge LPM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7376" y="628789"/>
            <a:ext cx="9264136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N2 Purge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40147"/>
            <a:ext cx="8848725" cy="51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637" y="1040148"/>
            <a:ext cx="8848725" cy="5179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4923" y="2636912"/>
            <a:ext cx="5688632" cy="6480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484923" y="3501008"/>
            <a:ext cx="3528392" cy="1008112"/>
          </a:xfrm>
          <a:prstGeom prst="wedgeRectCallout">
            <a:avLst>
              <a:gd name="adj1" fmla="val -45878"/>
              <a:gd name="adj2" fmla="val -830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Manual N2 Flow </a:t>
            </a:r>
            <a:r>
              <a:rPr lang="ko-KR" altLang="en-US" sz="1000" b="1" dirty="0" smtClean="0"/>
              <a:t>진행 가능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MFC </a:t>
            </a:r>
            <a:r>
              <a:rPr lang="ko-KR" altLang="en-US" sz="1000" b="1" dirty="0" smtClean="0"/>
              <a:t>유량 </a:t>
            </a:r>
            <a:r>
              <a:rPr lang="en-US" altLang="ko-KR" sz="1000" b="1" dirty="0" smtClean="0"/>
              <a:t>&amp; Exhaust Valve </a:t>
            </a:r>
            <a:r>
              <a:rPr lang="ko-KR" altLang="en-US" sz="1000" b="1" dirty="0" smtClean="0"/>
              <a:t>설정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&amp; Purge Time </a:t>
            </a:r>
            <a:r>
              <a:rPr lang="ko-KR" altLang="en-US" sz="1000" b="1" dirty="0" smtClean="0"/>
              <a:t>설정</a:t>
            </a:r>
            <a:r>
              <a:rPr lang="en-US" altLang="ko-KR" sz="1000" b="1" dirty="0" smtClean="0"/>
              <a:t> </a:t>
            </a:r>
          </a:p>
          <a:p>
            <a:r>
              <a:rPr lang="en-US" altLang="ko-KR" sz="1000" b="1" dirty="0" smtClean="0"/>
              <a:t>“Start” Button Check</a:t>
            </a:r>
            <a:r>
              <a:rPr lang="ko-KR" altLang="en-US" sz="1000" b="1" dirty="0" smtClean="0"/>
              <a:t>시 </a:t>
            </a:r>
            <a:r>
              <a:rPr lang="en-US" altLang="ko-KR" sz="1000" b="1" dirty="0" smtClean="0"/>
              <a:t>N2 Purge </a:t>
            </a:r>
            <a:r>
              <a:rPr lang="ko-KR" altLang="en-US" sz="1000" b="1" dirty="0" smtClean="0"/>
              <a:t>실</a:t>
            </a:r>
            <a:r>
              <a:rPr lang="ko-KR" altLang="en-US" sz="1000" b="1" dirty="0"/>
              <a:t>행</a:t>
            </a:r>
            <a:endParaRPr lang="en-US" altLang="ko-KR" sz="1000" b="1" dirty="0" smtClean="0"/>
          </a:p>
          <a:p>
            <a:r>
              <a:rPr lang="en-US" altLang="ko-KR" sz="1000" b="1" dirty="0"/>
              <a:t>“</a:t>
            </a:r>
            <a:r>
              <a:rPr lang="en-US" altLang="ko-KR" sz="1000" b="1" dirty="0" smtClean="0"/>
              <a:t>Stop” </a:t>
            </a:r>
            <a:r>
              <a:rPr lang="en-US" altLang="ko-KR" sz="1000" b="1" dirty="0"/>
              <a:t>Button Check</a:t>
            </a:r>
            <a:r>
              <a:rPr lang="ko-KR" altLang="en-US" sz="1000" b="1" dirty="0"/>
              <a:t>시 </a:t>
            </a:r>
            <a:r>
              <a:rPr lang="en-US" altLang="ko-KR" sz="1000" b="1" dirty="0"/>
              <a:t>N2 Purge </a:t>
            </a:r>
            <a:r>
              <a:rPr lang="ko-KR" altLang="en-US" sz="1000" b="1" dirty="0" smtClean="0"/>
              <a:t>중단 </a:t>
            </a:r>
            <a:endParaRPr lang="en-US" altLang="ko-KR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73571"/>
            <a:ext cx="343583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4929444" y="1124744"/>
            <a:ext cx="2808312" cy="1008112"/>
          </a:xfrm>
          <a:prstGeom prst="wedgeRectCallout">
            <a:avLst>
              <a:gd name="adj1" fmla="val -64456"/>
              <a:gd name="adj2" fmla="val -300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 Idle Mode</a:t>
            </a:r>
            <a:r>
              <a:rPr lang="en-US" altLang="ko-KR" sz="1000" dirty="0" smtClean="0"/>
              <a:t>: Load Port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FOUP </a:t>
            </a:r>
            <a:r>
              <a:rPr lang="ko-KR" altLang="en-US" sz="1000" dirty="0" smtClean="0"/>
              <a:t>없이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N2 Purge </a:t>
            </a:r>
            <a:r>
              <a:rPr lang="ko-KR" altLang="en-US" sz="1000" dirty="0" smtClean="0"/>
              <a:t>진행 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b="1" dirty="0" smtClean="0"/>
              <a:t>FOUP </a:t>
            </a:r>
            <a:r>
              <a:rPr lang="en-US" altLang="ko-KR" sz="1000" b="1" dirty="0"/>
              <a:t>Mode</a:t>
            </a:r>
            <a:r>
              <a:rPr lang="en-US" altLang="ko-KR" sz="1000" dirty="0"/>
              <a:t>: Load Port</a:t>
            </a:r>
            <a:r>
              <a:rPr lang="ko-KR" altLang="en-US" sz="1000" dirty="0"/>
              <a:t>에 </a:t>
            </a:r>
            <a:r>
              <a:rPr lang="en-US" altLang="ko-KR" sz="1000" dirty="0" smtClean="0"/>
              <a:t>FOUP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Place</a:t>
            </a:r>
            <a:r>
              <a:rPr lang="ko-KR" altLang="en-US" sz="1000" dirty="0" smtClean="0"/>
              <a:t>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</a:t>
            </a:r>
            <a:r>
              <a:rPr lang="ko-KR" altLang="en-US" sz="1000" dirty="0" smtClean="0"/>
              <a:t>상태에서 </a:t>
            </a:r>
            <a:r>
              <a:rPr lang="en-US" altLang="ko-KR" sz="1000" dirty="0" smtClean="0"/>
              <a:t>N2 </a:t>
            </a:r>
            <a:r>
              <a:rPr lang="en-US" altLang="ko-KR" sz="1000" dirty="0"/>
              <a:t>Purge </a:t>
            </a:r>
            <a:r>
              <a:rPr lang="ko-KR" altLang="en-US" sz="1000" dirty="0"/>
              <a:t>진행 </a:t>
            </a:r>
            <a:r>
              <a:rPr lang="ko-KR" altLang="en-US" sz="1000" dirty="0" smtClean="0"/>
              <a:t>시</a:t>
            </a:r>
            <a:endParaRPr lang="en-US" altLang="ko-KR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547664" y="2132856"/>
            <a:ext cx="360040" cy="8280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35176</TotalTime>
  <Words>566</Words>
  <Application>Microsoft Office PowerPoint</Application>
  <PresentationFormat>화면 슬라이드 쇼(4:3)</PresentationFormat>
  <Paragraphs>98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2194</cp:revision>
  <cp:lastPrinted>2017-02-20T00:39:47Z</cp:lastPrinted>
  <dcterms:created xsi:type="dcterms:W3CDTF">2007-07-24T06:36:52Z</dcterms:created>
  <dcterms:modified xsi:type="dcterms:W3CDTF">2019-11-11T04:31:30Z</dcterms:modified>
</cp:coreProperties>
</file>