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  <p:sldMasterId id="2147483880" r:id="rId2"/>
    <p:sldMasterId id="2147483898" r:id="rId3"/>
    <p:sldMasterId id="2147483900" r:id="rId4"/>
  </p:sldMasterIdLst>
  <p:notesMasterIdLst>
    <p:notesMasterId r:id="rId11"/>
  </p:notesMasterIdLst>
  <p:sldIdLst>
    <p:sldId id="256" r:id="rId5"/>
    <p:sldId id="279" r:id="rId6"/>
    <p:sldId id="282" r:id="rId7"/>
    <p:sldId id="281" r:id="rId8"/>
    <p:sldId id="283" r:id="rId9"/>
    <p:sldId id="284" r:id="rId1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홍 상혁" initials="홍상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  <a:srgbClr val="FFFF99"/>
    <a:srgbClr val="FFFFCC"/>
    <a:srgbClr val="33CCFF"/>
    <a:srgbClr val="CCFFFF"/>
    <a:srgbClr val="FF33CC"/>
    <a:srgbClr val="FF99FF"/>
    <a:srgbClr val="A50021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2" autoAdjust="0"/>
    <p:restoredTop sz="93548" autoAdjust="0"/>
  </p:normalViewPr>
  <p:slideViewPr>
    <p:cSldViewPr>
      <p:cViewPr varScale="1">
        <p:scale>
          <a:sx n="108" d="100"/>
          <a:sy n="108" d="100"/>
        </p:scale>
        <p:origin x="226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996" y="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7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3FD280B-48B9-43E2-BA7A-D4663E8CB181}" type="datetimeFigureOut">
              <a:rPr lang="ko-KR" altLang="en-US"/>
              <a:pPr>
                <a:defRPr/>
              </a:pPr>
              <a:t>2019-12-19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4" y="9428585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7" y="9428585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12F69FF-1923-4080-A893-D2924B8CD63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026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2F69FF-1923-4080-A893-D2924B8CD633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550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2F69FF-1923-4080-A893-D2924B8CD633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881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2F69FF-1923-4080-A893-D2924B8CD633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975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2F69FF-1923-4080-A893-D2924B8CD633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07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2F69FF-1923-4080-A893-D2924B8CD633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97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 userDrawn="1"/>
        </p:nvSpPr>
        <p:spPr bwMode="auto">
          <a:xfrm flipV="1">
            <a:off x="76200" y="6362700"/>
            <a:ext cx="8991600" cy="76200"/>
          </a:xfrm>
          <a:prstGeom prst="rect">
            <a:avLst/>
          </a:prstGeom>
          <a:gradFill rotWithShape="1">
            <a:gsLst>
              <a:gs pos="0">
                <a:srgbClr val="000099">
                  <a:alpha val="0"/>
                </a:srgbClr>
              </a:gs>
              <a:gs pos="100000">
                <a:srgbClr val="0000FF"/>
              </a:gs>
            </a:gsLst>
            <a:lin ang="0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642938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61B0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ko-KR" altLang="en-US" b="1" i="1" dirty="0">
              <a:solidFill>
                <a:srgbClr val="00FF00"/>
              </a:solidFill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7A845BE0-088D-4E0F-8EE2-38F6FD351095}" type="slidenum">
              <a:rPr kumimoji="0" lang="en-US" altLang="ko-KR" sz="1600" b="1" i="1">
                <a:solidFill>
                  <a:schemeClr val="tx2"/>
                </a:solidFill>
                <a:latin typeface="Arial" charset="0"/>
                <a:ea typeface="맑은 고딕" pitchFamily="50" charset="-127"/>
                <a:cs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kumimoji="0" lang="en-US" altLang="ko-KR" sz="1600" b="1" i="1" dirty="0">
              <a:solidFill>
                <a:schemeClr val="tx2"/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5444470" y="146050"/>
            <a:ext cx="36900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9000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ko-KR" sz="1600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Advanced Equipment Development </a:t>
            </a:r>
            <a:r>
              <a:rPr kumimoji="0" lang="en-US" altLang="ko-KR" sz="1600" b="1" i="1" baseline="0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Team</a:t>
            </a:r>
            <a:endParaRPr kumimoji="0" lang="en-US" altLang="ko-KR" sz="1600" b="1" i="1" dirty="0">
              <a:solidFill>
                <a:srgbClr val="003366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50" y="6478588"/>
            <a:ext cx="16335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7"/>
          <p:cNvSpPr txBox="1">
            <a:spLocks noChangeArrowheads="1"/>
          </p:cNvSpPr>
          <p:nvPr userDrawn="1"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ko-KR" sz="1200" b="1" dirty="0">
                <a:solidFill>
                  <a:srgbClr val="CC3300"/>
                </a:solidFill>
                <a:latin typeface="Arial" charset="0"/>
              </a:rPr>
              <a:t>Confidential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 userDrawn="1"/>
        </p:nvSpPr>
        <p:spPr bwMode="auto">
          <a:xfrm flipV="1">
            <a:off x="76200" y="6362700"/>
            <a:ext cx="8991600" cy="76200"/>
          </a:xfrm>
          <a:prstGeom prst="rect">
            <a:avLst/>
          </a:prstGeom>
          <a:gradFill rotWithShape="1">
            <a:gsLst>
              <a:gs pos="0">
                <a:srgbClr val="000099">
                  <a:alpha val="0"/>
                </a:srgbClr>
              </a:gs>
              <a:gs pos="100000">
                <a:srgbClr val="0000FF"/>
              </a:gs>
            </a:gsLst>
            <a:lin ang="0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642938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61B0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1" i="1" dirty="0">
              <a:solidFill>
                <a:srgbClr val="00FF00"/>
              </a:solidFill>
              <a:latin typeface="맑은 고딕"/>
              <a:ea typeface="맑은 고딕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fld id="{7A845BE0-088D-4E0F-8EE2-38F6FD351095}" type="slidenum">
              <a:rPr kumimoji="0" lang="en-US" altLang="ko-KR" sz="1600" b="1" i="1">
                <a:solidFill>
                  <a:srgbClr val="1F497D"/>
                </a:solidFill>
                <a:latin typeface="Arial" charset="0"/>
                <a:ea typeface="맑은 고딕" pitchFamily="50" charset="-127"/>
                <a:cs typeface="Arial" charset="0"/>
              </a:rPr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1600" b="1" i="1" dirty="0">
              <a:solidFill>
                <a:srgbClr val="1F497D"/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7624553" y="146050"/>
            <a:ext cx="15099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90000">
            <a:spAutoFit/>
          </a:bodyPr>
          <a:lstStyle/>
          <a:p>
            <a:pPr algn="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600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Software 1</a:t>
            </a:r>
            <a:r>
              <a:rPr kumimoji="0" lang="en-US" altLang="ko-KR" sz="1600" b="1" i="1" baseline="0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en-US" altLang="ko-KR" sz="1600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Team</a:t>
            </a:r>
            <a:endParaRPr kumimoji="0" lang="en-US" altLang="ko-KR" sz="1600" b="1" i="1" dirty="0">
              <a:solidFill>
                <a:srgbClr val="003366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50" y="6478588"/>
            <a:ext cx="16335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7"/>
          <p:cNvSpPr txBox="1">
            <a:spLocks noChangeArrowheads="1"/>
          </p:cNvSpPr>
          <p:nvPr userDrawn="1"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rgbClr val="CC3300"/>
                </a:solidFill>
                <a:latin typeface="Arial" charset="0"/>
                <a:ea typeface="맑은 고딕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70181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 userDrawn="1"/>
        </p:nvSpPr>
        <p:spPr bwMode="auto">
          <a:xfrm flipV="1">
            <a:off x="76200" y="6362700"/>
            <a:ext cx="8991600" cy="76200"/>
          </a:xfrm>
          <a:prstGeom prst="rect">
            <a:avLst/>
          </a:prstGeom>
          <a:gradFill rotWithShape="1">
            <a:gsLst>
              <a:gs pos="0">
                <a:srgbClr val="000099">
                  <a:alpha val="0"/>
                </a:srgbClr>
              </a:gs>
              <a:gs pos="100000">
                <a:srgbClr val="0000FF"/>
              </a:gs>
            </a:gsLst>
            <a:lin ang="0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642938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61B0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ko-KR" altLang="en-US" b="1" i="1" dirty="0">
              <a:solidFill>
                <a:srgbClr val="00FF00"/>
              </a:solidFill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7A845BE0-088D-4E0F-8EE2-38F6FD351095}" type="slidenum">
              <a:rPr kumimoji="0" lang="en-US" altLang="ko-KR" sz="1600" b="1" i="1">
                <a:solidFill>
                  <a:srgbClr val="1F497D"/>
                </a:solidFill>
                <a:latin typeface="Arial" charset="0"/>
                <a:ea typeface="맑은 고딕" pitchFamily="50" charset="-127"/>
                <a:cs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kumimoji="0" lang="en-US" altLang="ko-KR" sz="1600" b="1" i="1" dirty="0">
              <a:solidFill>
                <a:srgbClr val="1F497D"/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5444470" y="146050"/>
            <a:ext cx="36900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9000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ko-KR" sz="1600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Advanced Equipment Development Team</a:t>
            </a:r>
            <a:endParaRPr kumimoji="0" lang="en-US" altLang="ko-KR" sz="1600" b="1" i="1" dirty="0">
              <a:solidFill>
                <a:srgbClr val="003366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50" y="6478588"/>
            <a:ext cx="16335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7"/>
          <p:cNvSpPr txBox="1">
            <a:spLocks noChangeArrowheads="1"/>
          </p:cNvSpPr>
          <p:nvPr userDrawn="1"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ko-KR" sz="1200" b="1" dirty="0">
                <a:solidFill>
                  <a:srgbClr val="CC3300"/>
                </a:solidFill>
                <a:latin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8639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Times New Roman" pitchFamily="18" charset="0"/>
                <a:ea typeface="휴먼모음T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2800" baseline="0">
                <a:solidFill>
                  <a:schemeClr val="bg1"/>
                </a:solidFill>
                <a:latin typeface="Times New Roman" pitchFamily="18" charset="0"/>
                <a:ea typeface="휴먼모음T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6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642938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61B0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ko-KR" altLang="en-US" b="1" i="1" dirty="0">
              <a:solidFill>
                <a:srgbClr val="00FF00"/>
              </a:solidFill>
            </a:endParaRPr>
          </a:p>
        </p:txBody>
      </p:sp>
      <p:sp>
        <p:nvSpPr>
          <p:cNvPr id="2" name="Rectangle 8"/>
          <p:cNvSpPr>
            <a:spLocks noChangeArrowheads="1"/>
          </p:cNvSpPr>
          <p:nvPr userDrawn="1"/>
        </p:nvSpPr>
        <p:spPr bwMode="auto">
          <a:xfrm flipV="1">
            <a:off x="76200" y="6362700"/>
            <a:ext cx="8991600" cy="76200"/>
          </a:xfrm>
          <a:prstGeom prst="rect">
            <a:avLst/>
          </a:prstGeom>
          <a:gradFill rotWithShape="1">
            <a:gsLst>
              <a:gs pos="0">
                <a:srgbClr val="000099">
                  <a:alpha val="0"/>
                </a:srgbClr>
              </a:gs>
              <a:gs pos="100000">
                <a:srgbClr val="0000FF"/>
              </a:gs>
            </a:gsLst>
            <a:lin ang="0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0" b="97030" l="779" r="99844">
                        <a14:foregroundMark x1="30530" y1="36634" x2="32866" y2="65347"/>
                        <a14:foregroundMark x1="43302" y1="42574" x2="47819" y2="33663"/>
                        <a14:foregroundMark x1="54206" y1="41584" x2="54517" y2="55446"/>
                        <a14:foregroundMark x1="63396" y1="46535" x2="63396" y2="46535"/>
                        <a14:foregroundMark x1="66199" y1="46535" x2="66199" y2="46535"/>
                        <a14:foregroundMark x1="80997" y1="53465" x2="80997" y2="53465"/>
                        <a14:foregroundMark x1="80218" y1="45545" x2="80218" y2="60396"/>
                        <a14:foregroundMark x1="84735" y1="64356" x2="84735" y2="64356"/>
                        <a14:foregroundMark x1="87072" y1="54455" x2="89720" y2="49505"/>
                        <a14:foregroundMark x1="94704" y1="37624" x2="94704" y2="37624"/>
                        <a14:foregroundMark x1="94237" y1="52475" x2="94237" y2="52475"/>
                        <a14:foregroundMark x1="96885" y1="66337" x2="96885" y2="66337"/>
                        <a14:foregroundMark x1="46885" y1="70297" x2="46885" y2="70297"/>
                        <a14:foregroundMark x1="49221" y1="70297" x2="49221" y2="70297"/>
                        <a14:foregroundMark x1="92523" y1="70297" x2="92523" y2="702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663" r="-1"/>
          <a:stretch/>
        </p:blipFill>
        <p:spPr>
          <a:xfrm>
            <a:off x="3737057" y="6540983"/>
            <a:ext cx="1321250" cy="26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1" y="6565131"/>
            <a:ext cx="693834" cy="239534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8002746" y="6525344"/>
            <a:ext cx="1082989" cy="27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182561" bIns="0" anchor="b"/>
          <a:lstStyle/>
          <a:p>
            <a:pPr algn="r" defTabSz="990438">
              <a:defRPr/>
            </a:pPr>
            <a:fld id="{D21098E6-FF75-461B-92A3-5CE6CABEE539}" type="slidenum">
              <a:rPr lang="en-US" altLang="ko-KR" sz="16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pPr algn="r" defTabSz="990438">
                <a:defRPr/>
              </a:pPr>
              <a:t>‹#›</a:t>
            </a:fld>
            <a:r>
              <a:rPr lang="en-US" altLang="ko-KR" sz="1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/ 7</a:t>
            </a:r>
          </a:p>
        </p:txBody>
      </p:sp>
      <p:sp>
        <p:nvSpPr>
          <p:cNvPr id="13" name="직사각형 12"/>
          <p:cNvSpPr>
            <a:spLocks noChangeArrowheads="1"/>
          </p:cNvSpPr>
          <p:nvPr userDrawn="1"/>
        </p:nvSpPr>
        <p:spPr bwMode="auto">
          <a:xfrm>
            <a:off x="5185805" y="116632"/>
            <a:ext cx="4024466" cy="380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51435" rIns="101250" bIns="51435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ko-KR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Advanced Equipment Development</a:t>
            </a:r>
            <a:r>
              <a:rPr kumimoji="0" lang="en-US" altLang="ko-KR" b="1" i="1" baseline="0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Team</a:t>
            </a:r>
            <a:endParaRPr kumimoji="0" lang="en-US" altLang="ko-KR" b="1" i="1" dirty="0" smtClean="0">
              <a:solidFill>
                <a:srgbClr val="003366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388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558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36820" y="1527175"/>
            <a:ext cx="2727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208100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83568" y="3006244"/>
            <a:ext cx="6768752" cy="720079"/>
          </a:xfrm>
        </p:spPr>
        <p:txBody>
          <a:bodyPr>
            <a:noAutofit/>
          </a:bodyPr>
          <a:lstStyle>
            <a:lvl1pPr algn="l">
              <a:defRPr lang="ko-KR" altLang="en-US" sz="3600" b="1" kern="120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683568" y="263691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SESSION 01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395536" y="404664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 Bold" pitchFamily="50" charset="-127"/>
                <a:ea typeface="나눔고딕 Bold" pitchFamily="50" charset="-127"/>
              </a:rPr>
              <a:t>원익 슬라이드 제목 입력란</a:t>
            </a:r>
            <a:endParaRPr kumimoji="0" lang="en-US" altLang="ko-KR" b="1" dirty="0" smtClean="0">
              <a:solidFill>
                <a:prstClr val="black">
                  <a:lumMod val="50000"/>
                  <a:lumOff val="50000"/>
                </a:prst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226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6916"/>
            <a:ext cx="6840760" cy="678555"/>
          </a:xfrm>
        </p:spPr>
        <p:txBody>
          <a:bodyPr>
            <a:noAutofit/>
          </a:bodyPr>
          <a:lstStyle>
            <a:lvl1pPr algn="l">
              <a:defRPr lang="ko-KR" altLang="en-US" sz="2800" b="1" kern="1200" spc="-15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</a:pPr>
            <a:fld id="{5945B6F3-5D03-47E1-8599-461D566A8419}" type="slidenum">
              <a:rPr kumimoji="0" lang="en-US" altLang="ko-KR" sz="1600" b="1" i="1">
                <a:solidFill>
                  <a:srgbClr val="1F497D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pPr algn="ctr" fontAlgn="auto">
                <a:spcBef>
                  <a:spcPct val="50000"/>
                </a:spcBef>
                <a:spcAft>
                  <a:spcPts val="0"/>
                </a:spcAft>
              </a:pPr>
              <a:t>‹#›</a:t>
            </a:fld>
            <a:endParaRPr kumimoji="0" lang="en-US" altLang="ko-KR" sz="1600" b="1" i="1" dirty="0">
              <a:solidFill>
                <a:srgbClr val="1F497D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6478588"/>
            <a:ext cx="16335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7"/>
          <p:cNvSpPr txBox="1">
            <a:spLocks noChangeArrowheads="1"/>
          </p:cNvSpPr>
          <p:nvPr userDrawn="1"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CC3300"/>
                </a:solidFill>
                <a:latin typeface="Arial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6815408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Times New Roman" pitchFamily="18" charset="0"/>
                <a:ea typeface="휴먼모음T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2800" baseline="0">
                <a:solidFill>
                  <a:schemeClr val="bg1"/>
                </a:solidFill>
                <a:latin typeface="Times New Roman" pitchFamily="18" charset="0"/>
                <a:ea typeface="휴먼모음T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11047E0-97B4-4F59-A444-B030B154B2CA}" type="datetimeFigureOut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2019-12-19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BF3AAA-F4FF-4737-B31E-0556F8679DC7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2813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11047E0-97B4-4F59-A444-B030B154B2CA}" type="datetimeFigureOut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2019-12-19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BF3AAA-F4FF-4737-B31E-0556F8679DC7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8548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11047E0-97B4-4F59-A444-B030B154B2CA}" type="datetimeFigureOut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2019-12-19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BF3AAA-F4FF-4737-B31E-0556F8679DC7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4339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11047E0-97B4-4F59-A444-B030B154B2CA}" type="datetimeFigureOut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2019-12-19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BF3AAA-F4FF-4737-B31E-0556F8679DC7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774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8846" y="1753652"/>
            <a:ext cx="8533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 smtClean="0">
                <a:gradFill>
                  <a:gsLst>
                    <a:gs pos="0">
                      <a:srgbClr val="1F497D">
                        <a:lumMod val="75000"/>
                      </a:srgbClr>
                    </a:gs>
                    <a:gs pos="49000">
                      <a:srgbClr val="0070C0"/>
                    </a:gs>
                    <a:gs pos="50000">
                      <a:srgbClr val="1F497D">
                        <a:lumMod val="75000"/>
                      </a:srgb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MAHA ALD Oxide S/W V1.1.3_Build_10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2800" spc="-300" dirty="0">
              <a:gradFill>
                <a:gsLst>
                  <a:gs pos="0">
                    <a:srgbClr val="1F497D">
                      <a:lumMod val="75000"/>
                    </a:srgbClr>
                  </a:gs>
                  <a:gs pos="49000">
                    <a:srgbClr val="0070C0"/>
                  </a:gs>
                  <a:gs pos="50000">
                    <a:srgbClr val="1F497D">
                      <a:lumMod val="75000"/>
                    </a:srgbClr>
                  </a:gs>
                  <a:gs pos="100000">
                    <a:srgbClr val="0070C0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gradFill>
                  <a:gsLst>
                    <a:gs pos="0">
                      <a:srgbClr val="1F497D">
                        <a:lumMod val="75000"/>
                      </a:srgbClr>
                    </a:gs>
                    <a:gs pos="49000">
                      <a:srgbClr val="0070C0"/>
                    </a:gs>
                    <a:gs pos="50000">
                      <a:srgbClr val="1F497D">
                        <a:lumMod val="75000"/>
                      </a:srgb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Pending Item </a:t>
            </a:r>
            <a:r>
              <a:rPr kumimoji="0" lang="en-US" altLang="ko-KR" sz="2800" dirty="0" smtClean="0">
                <a:gradFill>
                  <a:gsLst>
                    <a:gs pos="0">
                      <a:srgbClr val="1F497D">
                        <a:lumMod val="75000"/>
                      </a:srgbClr>
                    </a:gs>
                    <a:gs pos="49000">
                      <a:srgbClr val="0070C0"/>
                    </a:gs>
                    <a:gs pos="50000">
                      <a:srgbClr val="1F497D">
                        <a:lumMod val="75000"/>
                      </a:srgb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List</a:t>
            </a:r>
            <a:endParaRPr kumimoji="0" lang="en-US" altLang="ko-KR" sz="2800" dirty="0">
              <a:gradFill>
                <a:gsLst>
                  <a:gs pos="0">
                    <a:srgbClr val="1F497D">
                      <a:lumMod val="75000"/>
                    </a:srgbClr>
                  </a:gs>
                  <a:gs pos="49000">
                    <a:srgbClr val="0070C0"/>
                  </a:gs>
                  <a:gs pos="50000">
                    <a:srgbClr val="1F497D">
                      <a:lumMod val="75000"/>
                    </a:srgbClr>
                  </a:gs>
                  <a:gs pos="100000">
                    <a:srgbClr val="0070C0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539552" y="4365104"/>
            <a:ext cx="1552413" cy="1175706"/>
          </a:xfrm>
          <a:prstGeom prst="rect">
            <a:avLst/>
          </a:prstGeom>
        </p:spPr>
        <p:txBody>
          <a:bodyPr wrap="none"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defRPr/>
            </a:pPr>
            <a:r>
              <a:rPr kumimoji="0" lang="en-US" altLang="ko-KR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WONIK IPS</a:t>
            </a:r>
          </a:p>
          <a:p>
            <a:pPr marL="0" indent="0">
              <a:buNone/>
              <a:defRPr/>
            </a:pPr>
            <a:r>
              <a:rPr kumimoji="0" lang="en-US" altLang="ko-KR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Software </a:t>
            </a:r>
            <a:r>
              <a:rPr kumimoji="0" lang="en-US" altLang="ko-KR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kumimoji="0" lang="en-US" altLang="ko-KR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Team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  <a:defRPr/>
            </a:pPr>
            <a:endParaRPr kumimoji="0" lang="en-US" altLang="ko-KR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kumimoji="0" lang="en-US" altLang="ko-KR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2019. 11. 07.</a:t>
            </a:r>
            <a:endParaRPr kumimoji="0" lang="en-US" altLang="ko-KR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61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/>
          </p:cNvSpPr>
          <p:nvPr/>
        </p:nvSpPr>
        <p:spPr bwMode="auto">
          <a:xfrm>
            <a:off x="4432" y="0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lIns="180000" tIns="36000" bIns="36000"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i="1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SW VOC Item</a:t>
            </a:r>
            <a:endParaRPr kumimoji="0" lang="en-US" altLang="ko-KR" sz="2000" i="1" dirty="0" smtClean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648544"/>
              </p:ext>
            </p:extLst>
          </p:nvPr>
        </p:nvGraphicFramePr>
        <p:xfrm>
          <a:off x="163538" y="764704"/>
          <a:ext cx="8820000" cy="5565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9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56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 사항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4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="1" baseline="0" dirty="0" smtClean="0"/>
                        <a:t>Auto Log Out Time Parameter </a:t>
                      </a:r>
                      <a:r>
                        <a:rPr lang="ko-KR" altLang="en-US" sz="800" b="1" baseline="0" dirty="0" smtClean="0"/>
                        <a:t>설정</a:t>
                      </a:r>
                      <a:endParaRPr lang="ko-KR" altLang="en-US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Auto Log Out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기능을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Parameter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에 설정하여 변경 가능하게 기능 구현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기존에는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Default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1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분 설정 값을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Parameter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 변경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MAHA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ALD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="1" baseline="0" dirty="0" smtClean="0"/>
                        <a:t>Auto Leak Check </a:t>
                      </a:r>
                      <a:r>
                        <a:rPr lang="ko-KR" altLang="en-US" sz="800" b="1" baseline="0" dirty="0" smtClean="0"/>
                        <a:t>시 </a:t>
                      </a:r>
                      <a:r>
                        <a:rPr lang="en-US" altLang="ko-KR" sz="800" b="1" baseline="0" dirty="0" smtClean="0"/>
                        <a:t>Throttle Valve Sequence </a:t>
                      </a:r>
                      <a:r>
                        <a:rPr lang="ko-KR" altLang="en-US" sz="800" b="1" baseline="0" dirty="0" smtClean="0"/>
                        <a:t>변경</a:t>
                      </a:r>
                      <a:endParaRPr lang="ko-KR" altLang="en-US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Auto Leak Check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Throttle Valve Sequence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기존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Roughing Valve : Close , Throttle Valve Close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변경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Roughing Valve : Close , Throttle Valve Open </a:t>
                      </a:r>
                      <a:endParaRPr lang="ko-KR" altLang="en-US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MAHA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ALD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39970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Line Heater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일괄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Setting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및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Backup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기능</a:t>
                      </a: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Line Heater Temp Up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원클릭으로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Temp Up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기능 구현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누락없이 모든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Line Heater Chanel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 일괄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Temp Up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기능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LT, RT Temp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설정이 가능하고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ECID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설정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Temp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관리 기능</a:t>
                      </a: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사내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CIP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MAHA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ALD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530567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Recipe Step Cycle GUI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표시 및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Data Log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</a:t>
                      </a: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Depo Recipe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진행 중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Process Abort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발생 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Recipe Valve Cycle Step Count GUI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표시 및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Data Log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 개발 요청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( 1CYCLE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中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 STEP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으로 구성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사내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CIP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MAHA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ALD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054970"/>
                  </a:ext>
                </a:extLst>
              </a:tr>
              <a:tr h="9823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649244"/>
                  </a:ext>
                </a:extLst>
              </a:tr>
              <a:tr h="9823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8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33" marB="45733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0" marR="91460" marT="45736" marB="4573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196250"/>
                  </a:ext>
                </a:extLst>
              </a:tr>
            </a:tbl>
          </a:graphicData>
        </a:graphic>
      </p:graphicFrame>
      <p:graphicFrame>
        <p:nvGraphicFramePr>
          <p:cNvPr id="2" name="개체 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264039"/>
              </p:ext>
            </p:extLst>
          </p:nvPr>
        </p:nvGraphicFramePr>
        <p:xfrm>
          <a:off x="6012160" y="134076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프레젠테이션" showAsIcon="1" r:id="rId4" imgW="914400" imgH="771480" progId="PowerPoint.Show.12">
                  <p:embed/>
                </p:oleObj>
              </mc:Choice>
              <mc:Fallback>
                <p:oleObj name="프레젠테이션" showAsIcon="1" r:id="rId4" imgW="914400" imgH="77148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12160" y="134076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10948"/>
              </p:ext>
            </p:extLst>
          </p:nvPr>
        </p:nvGraphicFramePr>
        <p:xfrm>
          <a:off x="6012160" y="211229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프레젠테이션" showAsIcon="1" r:id="rId6" imgW="914400" imgH="771480" progId="PowerPoint.Show.12">
                  <p:embed/>
                </p:oleObj>
              </mc:Choice>
              <mc:Fallback>
                <p:oleObj name="프레젠테이션" showAsIcon="1" r:id="rId6" imgW="914400" imgH="77148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12160" y="211229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411977"/>
              </p:ext>
            </p:extLst>
          </p:nvPr>
        </p:nvGraphicFramePr>
        <p:xfrm>
          <a:off x="6012160" y="297666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프레젠테이션" showAsIcon="1" r:id="rId8" imgW="914400" imgH="771480" progId="PowerPoint.Show.12">
                  <p:embed/>
                </p:oleObj>
              </mc:Choice>
              <mc:Fallback>
                <p:oleObj name="프레젠테이션" showAsIcon="1" r:id="rId8" imgW="914400" imgH="77148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12160" y="297666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101745"/>
              </p:ext>
            </p:extLst>
          </p:nvPr>
        </p:nvGraphicFramePr>
        <p:xfrm>
          <a:off x="6012160" y="384103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프레젠테이션" showAsIcon="1" r:id="rId10" imgW="914400" imgH="771480" progId="PowerPoint.Show.12">
                  <p:embed/>
                </p:oleObj>
              </mc:Choice>
              <mc:Fallback>
                <p:oleObj name="프레젠테이션" showAsIcon="1" r:id="rId10" imgW="914400" imgH="77148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12160" y="384103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947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/>
          </p:cNvSpPr>
          <p:nvPr/>
        </p:nvSpPr>
        <p:spPr bwMode="auto">
          <a:xfrm>
            <a:off x="4432" y="0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lIns="180000" tIns="36000" bIns="36000"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i="1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1</a:t>
            </a:r>
            <a:r>
              <a:rPr kumimoji="0" lang="en-US" altLang="ko-KR" sz="2000" i="1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. Auto Log Out Time Parameter </a:t>
            </a:r>
            <a:r>
              <a:rPr kumimoji="0" lang="ko-KR" altLang="en-US" sz="2000" i="1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설정</a:t>
            </a:r>
            <a:endParaRPr kumimoji="0" lang="en-US" altLang="ko-KR" sz="2000" i="1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703761"/>
              </p:ext>
            </p:extLst>
          </p:nvPr>
        </p:nvGraphicFramePr>
        <p:xfrm>
          <a:off x="166432" y="836712"/>
          <a:ext cx="8820000" cy="5400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2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구분항목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□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개발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고객사명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SEC 13L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발생일자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 청 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13L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정유준님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조치여부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가능 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불가능 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설비 적용 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HQ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□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ALD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완료일자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 성 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유기종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불가능 사유</a:t>
                      </a: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V1.1.3_Build_10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요청내용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작업 진행 시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Gui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Auto Log Time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 만료되어 화면이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Off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됨으로써 재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Log In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을 해야 되는 현상 발생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3" marR="36003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형태 및 영향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기존에는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Default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1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분 설정 값을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Parameter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 변경 가능</a:t>
                      </a:r>
                      <a:endParaRPr lang="en-US" altLang="ko-KR" sz="900" b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개선결과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기존 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Default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 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분에서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Parameter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에서 원하는 시간을 설정하여 사용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3" marR="36003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31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 설명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4425">
                <a:tc gridSpan="8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8" marR="91448" marT="45726" marB="4572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753" t="12723" r="10146" b="12701"/>
          <a:stretch/>
        </p:blipFill>
        <p:spPr>
          <a:xfrm>
            <a:off x="2418773" y="3068960"/>
            <a:ext cx="4315318" cy="270892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83768" y="5301208"/>
            <a:ext cx="2448272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8773" y="5785519"/>
            <a:ext cx="4315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 err="1">
                <a:latin typeface="맑은 고딕" pitchFamily="50" charset="-127"/>
              </a:rPr>
              <a:t>Config</a:t>
            </a:r>
            <a:r>
              <a:rPr lang="en-US" altLang="ko-KR" sz="1400" b="1" dirty="0">
                <a:latin typeface="맑은 고딕" pitchFamily="50" charset="-127"/>
              </a:rPr>
              <a:t> &gt; TMC &gt; TM Configuration 2 </a:t>
            </a:r>
            <a:r>
              <a:rPr lang="ko-KR" altLang="en-US" sz="1400" b="1" dirty="0">
                <a:latin typeface="맑은 고딕" pitchFamily="50" charset="-127"/>
              </a:rPr>
              <a:t>에서 설정</a:t>
            </a:r>
          </a:p>
        </p:txBody>
      </p:sp>
    </p:spTree>
    <p:extLst>
      <p:ext uri="{BB962C8B-B14F-4D97-AF65-F5344CB8AC3E}">
        <p14:creationId xmlns:p14="http://schemas.microsoft.com/office/powerpoint/2010/main" val="217026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/>
          </p:cNvSpPr>
          <p:nvPr/>
        </p:nvSpPr>
        <p:spPr bwMode="auto">
          <a:xfrm>
            <a:off x="4432" y="0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lIns="180000" tIns="36000" bIns="36000"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i="1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2. Auto Leak Check </a:t>
            </a:r>
            <a:r>
              <a:rPr kumimoji="0" lang="ko-KR" altLang="en-US" sz="2000" i="1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시 </a:t>
            </a:r>
            <a:r>
              <a:rPr kumimoji="0" lang="en-US" altLang="ko-KR" sz="2000" i="1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Throttle Valve Sequence </a:t>
            </a:r>
            <a:r>
              <a:rPr kumimoji="0" lang="ko-KR" altLang="en-US" sz="2000" i="1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변경</a:t>
            </a:r>
            <a:endParaRPr kumimoji="0" lang="ko-KR" altLang="en-US" sz="2000" i="1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896225"/>
              </p:ext>
            </p:extLst>
          </p:nvPr>
        </p:nvGraphicFramePr>
        <p:xfrm>
          <a:off x="166432" y="836712"/>
          <a:ext cx="8820000" cy="5400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2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구분항목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□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개발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고객사명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SEC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13L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발생일자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 청 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13L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정유준님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조치여부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가능 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불가능 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설비 적용 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HQ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□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ALD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완료일자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 성 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유기종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불가능 사유</a:t>
                      </a: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V1.1.3_Build_10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요청내용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Throttle Valve Parts' Fail </a:t>
                      </a:r>
                      <a:r>
                        <a:rPr lang="ko-KR" altLang="en-US" sz="900" dirty="0" smtClean="0"/>
                        <a:t>기록 有 해당 </a:t>
                      </a:r>
                      <a:r>
                        <a:rPr lang="en-US" altLang="ko-KR" sz="900" dirty="0" smtClean="0"/>
                        <a:t>Sequence </a:t>
                      </a:r>
                      <a:r>
                        <a:rPr lang="ko-KR" altLang="en-US" sz="900" dirty="0" smtClean="0"/>
                        <a:t>개선 요청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3" marR="36003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형태 및 영향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Roughing Valve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만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Close, Throttle Valve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는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Close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되지 않도록 개선</a:t>
                      </a:r>
                      <a:endParaRPr lang="en-US" altLang="ko-KR" sz="900" b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개선결과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기존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Roughing Valve : Close , Throttle Valve Close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변경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Roughing Valve : Close , Throttle Valve Open 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3" marR="36003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31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 설명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4425">
                <a:tc gridSpan="8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8" marR="91448" marT="45726" marB="4572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488253" y="2834196"/>
            <a:ext cx="6176358" cy="3316959"/>
            <a:chOff x="1471352" y="1828619"/>
            <a:chExt cx="6176358" cy="331695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3"/>
            <a:srcRect l="34318" t="47102" r="43608" b="11875"/>
            <a:stretch/>
          </p:blipFill>
          <p:spPr>
            <a:xfrm>
              <a:off x="5494714" y="2144683"/>
              <a:ext cx="2152996" cy="300089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4"/>
            <a:srcRect l="34574" t="47443" r="43609" b="12103"/>
            <a:stretch/>
          </p:blipFill>
          <p:spPr>
            <a:xfrm>
              <a:off x="1471352" y="2144683"/>
              <a:ext cx="2128059" cy="2959331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2144088" y="1828619"/>
              <a:ext cx="7825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latin typeface="+mn-ea"/>
                  <a:ea typeface="+mn-ea"/>
                </a:rPr>
                <a:t>수정 전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79919" y="1828619"/>
              <a:ext cx="7825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latin typeface="+mn-ea"/>
                  <a:ea typeface="+mn-ea"/>
                </a:rPr>
                <a:t>수정 후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28" name="오른쪽 화살표 27"/>
            <p:cNvSpPr/>
            <p:nvPr/>
          </p:nvSpPr>
          <p:spPr>
            <a:xfrm>
              <a:off x="3840481" y="3200400"/>
              <a:ext cx="1413164" cy="847898"/>
            </a:xfrm>
            <a:prstGeom prst="rightArrow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691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/>
          </p:cNvSpPr>
          <p:nvPr/>
        </p:nvSpPr>
        <p:spPr bwMode="auto">
          <a:xfrm>
            <a:off x="4432" y="0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lIns="180000" tIns="36000" bIns="36000"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i="1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3. Line Heater </a:t>
            </a:r>
            <a:r>
              <a:rPr kumimoji="0" lang="ko-KR" altLang="en-US" sz="2000" i="1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일괄 </a:t>
            </a:r>
            <a:r>
              <a:rPr kumimoji="0" lang="en-US" altLang="ko-KR" sz="2000" i="1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Setting </a:t>
            </a:r>
            <a:r>
              <a:rPr kumimoji="0" lang="ko-KR" altLang="en-US" sz="2000" i="1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및 </a:t>
            </a:r>
            <a:r>
              <a:rPr kumimoji="0" lang="en-US" altLang="ko-KR" sz="2000" i="1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Backup </a:t>
            </a:r>
            <a:r>
              <a:rPr kumimoji="0" lang="ko-KR" altLang="en-US" sz="2000" i="1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기능</a:t>
            </a:r>
            <a:endParaRPr kumimoji="0" lang="ko-KR" altLang="en-US" sz="2000" i="1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640159"/>
              </p:ext>
            </p:extLst>
          </p:nvPr>
        </p:nvGraphicFramePr>
        <p:xfrm>
          <a:off x="166432" y="836712"/>
          <a:ext cx="8820000" cy="5400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2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구분항목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□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개발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고객사명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SEC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17L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발생일자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 청 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17L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김경훈님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조치여부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가능 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불가능 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설비 적용 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HQ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□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ALD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완료일자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 성 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유기종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불가능 사유</a:t>
                      </a: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V1.1.3_Build_10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요청내용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누락없이 모든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Line Heater Chanel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 일괄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Temp Up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기능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3" marR="36003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형태 및 영향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Line Heater Temp Up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원클릭으로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Temp Up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기능 구현</a:t>
                      </a:r>
                      <a:endParaRPr lang="en-US" altLang="ko-KR" sz="900" b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개선결과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LT, RT Temp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설정이 가능하고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ECID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 설정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Temp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관리 가능</a:t>
                      </a:r>
                    </a:p>
                  </a:txBody>
                  <a:tcPr marL="36003" marR="36003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31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 설명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4425">
                <a:tc gridSpan="8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8" marR="91448" marT="45726" marB="4572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212976"/>
            <a:ext cx="3816249" cy="24307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3212976"/>
            <a:ext cx="3799337" cy="242264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496312" y="5200598"/>
            <a:ext cx="787656" cy="406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9552" y="5660414"/>
            <a:ext cx="3816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  <a:ea typeface="+mn-ea"/>
              </a:rPr>
              <a:t>일괄 </a:t>
            </a:r>
            <a:r>
              <a:rPr lang="en-US" altLang="ko-KR" sz="1400" b="1" dirty="0" smtClean="0">
                <a:latin typeface="+mn-ea"/>
                <a:ea typeface="+mn-ea"/>
              </a:rPr>
              <a:t>Temp UP </a:t>
            </a:r>
            <a:r>
              <a:rPr lang="ko-KR" altLang="en-US" sz="1400" b="1" dirty="0" smtClean="0">
                <a:latin typeface="+mn-ea"/>
                <a:ea typeface="+mn-ea"/>
              </a:rPr>
              <a:t>기능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60032" y="5632917"/>
            <a:ext cx="3799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  <a:ea typeface="+mn-ea"/>
              </a:rPr>
              <a:t>Temp</a:t>
            </a:r>
            <a:r>
              <a:rPr lang="ko-KR" altLang="en-US" sz="1400" b="1" dirty="0" smtClean="0">
                <a:latin typeface="+mn-ea"/>
                <a:ea typeface="+mn-ea"/>
              </a:rPr>
              <a:t>값을 </a:t>
            </a:r>
            <a:r>
              <a:rPr lang="en-US" altLang="ko-KR" sz="1400" b="1" dirty="0">
                <a:latin typeface="+mn-ea"/>
              </a:rPr>
              <a:t>Parameter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설정 저장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414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/>
          </p:cNvSpPr>
          <p:nvPr/>
        </p:nvSpPr>
        <p:spPr bwMode="auto">
          <a:xfrm>
            <a:off x="4432" y="0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lIns="180000" tIns="36000" bIns="36000"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i="1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4. </a:t>
            </a:r>
            <a:r>
              <a:rPr kumimoji="0" lang="en-US" altLang="ko-KR" sz="2000" i="1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Recipe Step Cycle GUI </a:t>
            </a:r>
            <a:r>
              <a:rPr kumimoji="0" lang="ko-KR" altLang="en-US" sz="2000" i="1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표시 및 </a:t>
            </a:r>
            <a:r>
              <a:rPr kumimoji="0" lang="en-US" altLang="ko-KR" sz="2000" i="1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Data Log </a:t>
            </a:r>
            <a:r>
              <a:rPr kumimoji="0" lang="ko-KR" altLang="en-US" sz="2000" i="1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추가</a:t>
            </a:r>
            <a:endParaRPr kumimoji="0" lang="ko-KR" altLang="en-US" sz="2000" i="1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686046"/>
              </p:ext>
            </p:extLst>
          </p:nvPr>
        </p:nvGraphicFramePr>
        <p:xfrm>
          <a:off x="166432" y="836712"/>
          <a:ext cx="8820000" cy="560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2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구분항목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□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개발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고객사명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SEC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17L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발생일자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 청 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17L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김경훈님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조치여부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가능 ■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불가능 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설비 적용 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HQ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□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ALD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완료일자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 성 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유기종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불가능 사유</a:t>
                      </a: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V1.1.3_Build_10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요청내용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Depo Recipe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진행 중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Process Abort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발생 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Recipe Valve Cycle Step Count GUI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표시 및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Data Log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 개발 요청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( 1CYCLE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中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 STEP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으로 구성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03" marR="36003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형태 및 영향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Recipe Valve Cycle Step 4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구간 진행 중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Abort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발생 시 어느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Step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에서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Abort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되었는지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Recipe Valve Cycle Step Count GUI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표시 및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Data Log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상에서도 확인 가능하도록 개발</a:t>
                      </a:r>
                      <a:endParaRPr lang="en-US" altLang="ko-KR" sz="900" b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3" marR="36003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개선결과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Recipe Step Cycle GUI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표시 및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Data Log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</a:t>
                      </a:r>
                    </a:p>
                  </a:txBody>
                  <a:tcPr marL="36003" marR="36003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31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 설명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4425">
                <a:tc gridSpan="8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8" marR="91448" marT="45726" marB="4572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8" marR="91448" marT="45726" marB="4572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9552" y="5660414"/>
            <a:ext cx="3816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+mn-ea"/>
                <a:ea typeface="+mn-ea"/>
              </a:rPr>
              <a:t>Cycle </a:t>
            </a:r>
            <a:r>
              <a:rPr lang="en-US" altLang="ko-KR" sz="1400" b="1" dirty="0" smtClean="0">
                <a:latin typeface="+mn-ea"/>
                <a:ea typeface="+mn-ea"/>
              </a:rPr>
              <a:t>Step GUI </a:t>
            </a:r>
            <a:r>
              <a:rPr lang="ko-KR" altLang="en-US" sz="1400" b="1" dirty="0" smtClean="0">
                <a:latin typeface="+mn-ea"/>
                <a:ea typeface="+mn-ea"/>
              </a:rPr>
              <a:t>표시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28393" y="5632917"/>
            <a:ext cx="2862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  <a:ea typeface="+mn-ea"/>
              </a:rPr>
              <a:t>Data </a:t>
            </a:r>
            <a:r>
              <a:rPr lang="en-US" altLang="ko-KR" sz="1400" b="1" smtClean="0">
                <a:latin typeface="+mn-ea"/>
                <a:ea typeface="+mn-ea"/>
              </a:rPr>
              <a:t>Log </a:t>
            </a:r>
            <a:r>
              <a:rPr lang="ko-KR" altLang="en-US" sz="1400" b="1" dirty="0" smtClean="0">
                <a:latin typeface="+mn-ea"/>
                <a:ea typeface="+mn-ea"/>
              </a:rPr>
              <a:t>저장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93" y="3213776"/>
            <a:ext cx="3790966" cy="241994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099672" y="4797152"/>
            <a:ext cx="888151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393" y="3304997"/>
            <a:ext cx="2862614" cy="232792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660231" y="3398216"/>
            <a:ext cx="720081" cy="1938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79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  <a:alpha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ea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42780</TotalTime>
  <Words>589</Words>
  <Application>Microsoft Office PowerPoint</Application>
  <PresentationFormat>화면 슬라이드 쇼(4:3)</PresentationFormat>
  <Paragraphs>167</Paragraphs>
  <Slides>6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4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9" baseType="lpstr">
      <vt:lpstr>HY헤드라인M</vt:lpstr>
      <vt:lpstr>굴림</vt:lpstr>
      <vt:lpstr>나눔고딕</vt:lpstr>
      <vt:lpstr>나눔고딕 Bold</vt:lpstr>
      <vt:lpstr>맑은 고딕</vt:lpstr>
      <vt:lpstr>휴먼모음T</vt:lpstr>
      <vt:lpstr>Arial</vt:lpstr>
      <vt:lpstr>Times New Roman</vt:lpstr>
      <vt:lpstr>1_Office 테마</vt:lpstr>
      <vt:lpstr>2_Office 테마</vt:lpstr>
      <vt:lpstr>3_Office 테마</vt:lpstr>
      <vt:lpstr>Office 테마</vt:lpstr>
      <vt:lpstr>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KWU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Electrochemistry</dc:title>
  <dc:creator>STEROGRAM</dc:creator>
  <cp:lastModifiedBy>AutoBVT</cp:lastModifiedBy>
  <cp:revision>2683</cp:revision>
  <cp:lastPrinted>2019-11-07T04:03:27Z</cp:lastPrinted>
  <dcterms:created xsi:type="dcterms:W3CDTF">2007-07-24T06:36:52Z</dcterms:created>
  <dcterms:modified xsi:type="dcterms:W3CDTF">2019-12-19T05:42:11Z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D:\RF제어개발팀_PPT_Format.pptx</vt:lpwstr>
  </property>
</Properties>
</file>