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7" r:id="rId3"/>
    <p:sldId id="266" r:id="rId4"/>
    <p:sldId id="270" r:id="rId5"/>
    <p:sldId id="269" r:id="rId6"/>
    <p:sldId id="268" r:id="rId7"/>
    <p:sldId id="271" r:id="rId8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F1F5"/>
    <a:srgbClr val="D0E3EA"/>
    <a:srgbClr val="1321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3" autoAdjust="0"/>
    <p:restoredTop sz="92462" autoAdjust="0"/>
  </p:normalViewPr>
  <p:slideViewPr>
    <p:cSldViewPr>
      <p:cViewPr varScale="1">
        <p:scale>
          <a:sx n="107" d="100"/>
          <a:sy n="107" d="100"/>
        </p:scale>
        <p:origin x="183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F07F7-1ADC-497C-BD21-C19E8EA448D2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5EB2C-45FF-431F-A3CF-35E26C056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943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5EB2C-45FF-431F-A3CF-35E26C05624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678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5EB2C-45FF-431F-A3CF-35E26C05624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438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2118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836820" y="1527175"/>
            <a:ext cx="27270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2400" b="1" u="none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4199339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683568" y="3006244"/>
            <a:ext cx="6768752" cy="720079"/>
          </a:xfrm>
        </p:spPr>
        <p:txBody>
          <a:bodyPr>
            <a:noAutofit/>
          </a:bodyPr>
          <a:lstStyle>
            <a:lvl1pPr algn="l">
              <a:defRPr lang="ko-KR" altLang="en-US" sz="3600" b="1" kern="1200" dirty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49000">
                      <a:srgbClr val="0070C0"/>
                    </a:gs>
                    <a:gs pos="50000">
                      <a:schemeClr val="tx2">
                        <a:lumMod val="75000"/>
                      </a:scheme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683568" y="263691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1800" b="1" u="none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</a:rPr>
              <a:t>SESSION</a:t>
            </a:r>
            <a:r>
              <a:rPr lang="en-US" altLang="ko-KR" sz="1800" b="1" u="none" baseline="0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</a:rPr>
              <a:t> 01</a:t>
            </a:r>
            <a:endParaRPr lang="en-US" altLang="ko-KR" sz="1800" b="1" u="none" dirty="0" smtClean="0">
              <a:gradFill>
                <a:gsLst>
                  <a:gs pos="0">
                    <a:srgbClr val="00B0F0"/>
                  </a:gs>
                  <a:gs pos="100000">
                    <a:srgbClr val="00B0F0"/>
                  </a:gs>
                </a:gsLst>
                <a:lin ang="5400000" scaled="0"/>
              </a:gra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395536" y="404664"/>
            <a:ext cx="3528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sz="1800" b="1" u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원익 슬라이드 제목 입력란</a:t>
            </a:r>
            <a:endParaRPr lang="en-US" altLang="ko-KR" sz="1800" b="1" u="none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9620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51520" y="16916"/>
            <a:ext cx="6840760" cy="678555"/>
          </a:xfrm>
        </p:spPr>
        <p:txBody>
          <a:bodyPr>
            <a:noAutofit/>
          </a:bodyPr>
          <a:lstStyle>
            <a:lvl1pPr algn="l">
              <a:defRPr lang="ko-KR" altLang="en-US" sz="2800" b="1" kern="1200" spc="-150" dirty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49000">
                      <a:srgbClr val="0070C0"/>
                    </a:gs>
                    <a:gs pos="50000">
                      <a:schemeClr val="tx2">
                        <a:lumMod val="75000"/>
                      </a:scheme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23528" y="6553052"/>
            <a:ext cx="2895600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dirty="0" err="1" smtClean="0"/>
              <a:t>원릭</a:t>
            </a:r>
            <a:r>
              <a:rPr lang="ko-KR" altLang="en-US" dirty="0" smtClean="0"/>
              <a:t> 슬라이드 제목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53052"/>
            <a:ext cx="2133600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F3AAA-F4FF-4737-B31E-0556F8679DC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404664"/>
            <a:ext cx="1828791" cy="33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59872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047E0-97B4-4F59-A444-B030B154B2CA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F3AAA-F4FF-4737-B31E-0556F8679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538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61" r:id="rId3"/>
    <p:sldLayoutId id="2147483669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1720" y="2060848"/>
            <a:ext cx="49199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gradFill>
                  <a:gsLst>
                    <a:gs pos="0">
                      <a:srgbClr val="1F497D">
                        <a:lumMod val="75000"/>
                      </a:srgbClr>
                    </a:gs>
                    <a:gs pos="49000">
                      <a:srgbClr val="0070C0"/>
                    </a:gs>
                    <a:gs pos="50000">
                      <a:srgbClr val="1F497D">
                        <a:lumMod val="75000"/>
                      </a:srgb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MAHA ALD Oxide</a:t>
            </a:r>
          </a:p>
          <a:p>
            <a:r>
              <a:rPr lang="en-US" altLang="ko-KR" sz="2800" dirty="0">
                <a:gradFill>
                  <a:gsLst>
                    <a:gs pos="0">
                      <a:srgbClr val="1F497D">
                        <a:lumMod val="75000"/>
                      </a:srgbClr>
                    </a:gs>
                    <a:gs pos="49000">
                      <a:srgbClr val="0070C0"/>
                    </a:gs>
                    <a:gs pos="50000">
                      <a:srgbClr val="1F497D">
                        <a:lumMod val="75000"/>
                      </a:srgb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lang="en-US" altLang="ko-KR" sz="2800" dirty="0" smtClean="0">
                <a:gradFill>
                  <a:gsLst>
                    <a:gs pos="0">
                      <a:srgbClr val="1F497D">
                        <a:lumMod val="75000"/>
                      </a:srgbClr>
                    </a:gs>
                    <a:gs pos="49000">
                      <a:srgbClr val="0070C0"/>
                    </a:gs>
                    <a:gs pos="50000">
                      <a:srgbClr val="1F497D">
                        <a:lumMod val="75000"/>
                      </a:srgb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SW </a:t>
            </a:r>
            <a:r>
              <a:rPr lang="en-US" altLang="ko-KR" sz="2800" dirty="0">
                <a:gradFill>
                  <a:gsLst>
                    <a:gs pos="0">
                      <a:srgbClr val="1F497D">
                        <a:lumMod val="75000"/>
                      </a:srgbClr>
                    </a:gs>
                    <a:gs pos="49000">
                      <a:srgbClr val="0070C0"/>
                    </a:gs>
                    <a:gs pos="50000">
                      <a:srgbClr val="1F497D">
                        <a:lumMod val="75000"/>
                      </a:srgb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Pending List </a:t>
            </a:r>
            <a:r>
              <a:rPr lang="en-US" altLang="ko-KR" sz="2800" dirty="0" smtClean="0">
                <a:gradFill>
                  <a:gsLst>
                    <a:gs pos="0">
                      <a:srgbClr val="1F497D">
                        <a:lumMod val="75000"/>
                      </a:srgbClr>
                    </a:gs>
                    <a:gs pos="49000">
                      <a:srgbClr val="0070C0"/>
                    </a:gs>
                    <a:gs pos="50000">
                      <a:srgbClr val="1F497D">
                        <a:lumMod val="75000"/>
                      </a:srgb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Vs1.1.4</a:t>
            </a:r>
            <a:endParaRPr lang="ko-KR" altLang="en-US" sz="2800" dirty="0">
              <a:gradFill>
                <a:gsLst>
                  <a:gs pos="0">
                    <a:srgbClr val="1F497D">
                      <a:lumMod val="75000"/>
                    </a:srgbClr>
                  </a:gs>
                  <a:gs pos="49000">
                    <a:srgbClr val="0070C0"/>
                  </a:gs>
                  <a:gs pos="50000">
                    <a:srgbClr val="1F497D">
                      <a:lumMod val="75000"/>
                    </a:srgbClr>
                  </a:gs>
                  <a:gs pos="100000">
                    <a:srgbClr val="0070C0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3728" y="3440618"/>
            <a:ext cx="1526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유기종 과장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3728" y="4117142"/>
            <a:ext cx="1508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2020.03.12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411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300" dirty="0"/>
              <a:t>SW VOC </a:t>
            </a:r>
            <a:r>
              <a:rPr lang="en-US" altLang="ko-KR" spc="-300" dirty="0" smtClean="0"/>
              <a:t>Item</a:t>
            </a:r>
            <a:endParaRPr lang="en-US" altLang="ko-KR" spc="-300" dirty="0"/>
          </a:p>
        </p:txBody>
      </p:sp>
      <p:sp>
        <p:nvSpPr>
          <p:cNvPr id="5" name="직사각형 4"/>
          <p:cNvSpPr/>
          <p:nvPr/>
        </p:nvSpPr>
        <p:spPr>
          <a:xfrm>
            <a:off x="7473350" y="6581001"/>
            <a:ext cx="16706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1200" b="1">
                <a:solidFill>
                  <a:srgbClr val="FF0000"/>
                </a:solidFill>
              </a:rPr>
              <a:t>WONIK Confidential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546220"/>
              </p:ext>
            </p:extLst>
          </p:nvPr>
        </p:nvGraphicFramePr>
        <p:xfrm>
          <a:off x="163538" y="899179"/>
          <a:ext cx="8820000" cy="562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22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797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567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진행 사항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444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800" b="1" dirty="0" smtClean="0">
                          <a:latin typeface="+mn-ea"/>
                          <a:ea typeface="+mn-ea"/>
                        </a:rPr>
                        <a:t>Signal Tower (</a:t>
                      </a:r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상태 표시등</a:t>
                      </a:r>
                      <a:r>
                        <a:rPr lang="en-US" altLang="ko-KR" sz="800" b="1" dirty="0" smtClean="0"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체계 변경</a:t>
                      </a:r>
                      <a:endParaRPr lang="ko-KR" altLang="en-US" sz="8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indent="-1080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dirty="0" smtClean="0">
                          <a:latin typeface="+mn-ea"/>
                          <a:ea typeface="+mn-ea"/>
                        </a:rPr>
                        <a:t>Signal Tower (</a:t>
                      </a:r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상태 표시등</a:t>
                      </a:r>
                      <a:r>
                        <a:rPr lang="en-US" altLang="ko-KR" sz="800" b="1" dirty="0" smtClean="0"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체계 간소화</a:t>
                      </a:r>
                      <a:endParaRPr lang="ko-KR" altLang="en-US" sz="8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  - </a:t>
                      </a:r>
                      <a:r>
                        <a:rPr lang="ko-KR" altLang="en-US" sz="800" dirty="0" err="1" smtClean="0"/>
                        <a:t>고객사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(SEC) </a:t>
                      </a:r>
                      <a:r>
                        <a:rPr lang="ko-KR" altLang="en-US" sz="800" dirty="0" smtClean="0"/>
                        <a:t>로부터  상태 표시등 운용 체계 변경 요청 입수</a:t>
                      </a:r>
                      <a:endParaRPr lang="en-US" altLang="ko-KR" sz="8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   - Common Spec </a:t>
                      </a:r>
                      <a:r>
                        <a:rPr lang="ko-KR" altLang="en-US" sz="800" dirty="0" smtClean="0"/>
                        <a:t>개정 </a:t>
                      </a:r>
                      <a:r>
                        <a:rPr lang="en-US" altLang="ko-KR" sz="800" dirty="0" smtClean="0"/>
                        <a:t>(19</a:t>
                      </a:r>
                      <a:r>
                        <a:rPr lang="ko-KR" altLang="en-US" sz="800" dirty="0" smtClean="0"/>
                        <a:t>년 </a:t>
                      </a:r>
                      <a:r>
                        <a:rPr lang="en-US" altLang="ko-KR" sz="800" dirty="0" smtClean="0"/>
                        <a:t>3Q) Ver. 28 </a:t>
                      </a:r>
                      <a:r>
                        <a:rPr lang="ko-KR" altLang="en-US" sz="800" dirty="0" smtClean="0"/>
                        <a:t>적용</a:t>
                      </a:r>
                      <a:endParaRPr lang="en-US" altLang="ko-KR" sz="8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   - Lamp </a:t>
                      </a:r>
                      <a:r>
                        <a:rPr lang="ko-KR" altLang="en-US" sz="800" dirty="0" smtClean="0"/>
                        <a:t>색 순서 및 </a:t>
                      </a:r>
                      <a:r>
                        <a:rPr lang="en-US" altLang="ko-KR" sz="800" dirty="0" smtClean="0"/>
                        <a:t>SW </a:t>
                      </a:r>
                      <a:r>
                        <a:rPr lang="ko-KR" altLang="en-US" sz="800" dirty="0" err="1" smtClean="0"/>
                        <a:t>운용안</a:t>
                      </a:r>
                      <a:r>
                        <a:rPr lang="ko-KR" altLang="en-US" sz="800" dirty="0" smtClean="0"/>
                        <a:t> 변경 요청함</a:t>
                      </a:r>
                      <a:endParaRPr lang="en-US" altLang="ko-KR" sz="800" dirty="0" smtClean="0"/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완료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0" marR="91460" marT="45736" marB="45736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GUI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內 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TM Robot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부하 율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사용 횟수 표시 및 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SVID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구성</a:t>
                      </a: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indent="-1080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GUI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상에서 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TM Robot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의 부하 율과 사용횟수 확인 불가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36000" marR="0" indent="-1080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TM Robot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의 부하 율과 사용 횟수의 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SVID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구성 필요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  - FDC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로 관리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완료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0" marR="91460" marT="45736" marB="45736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839970"/>
                  </a:ext>
                </a:extLst>
              </a:tr>
              <a:tr h="86409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Wafer Count Value “0”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보고 건</a:t>
                      </a: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indent="-1080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kern="0" dirty="0" smtClean="0">
                          <a:latin typeface="맑은 고딕" panose="020B0503020000020004" pitchFamily="50" charset="-127"/>
                        </a:rPr>
                        <a:t>Disable </a:t>
                      </a:r>
                      <a:r>
                        <a:rPr lang="ko-KR" altLang="en-US" sz="800" b="1" kern="0" dirty="0" smtClean="0">
                          <a:latin typeface="맑은 고딕" panose="020B0503020000020004" pitchFamily="50" charset="-127"/>
                        </a:rPr>
                        <a:t>되어 있는 </a:t>
                      </a:r>
                      <a:r>
                        <a:rPr lang="en-US" altLang="ko-KR" sz="800" b="1" kern="0" dirty="0" smtClean="0">
                          <a:latin typeface="맑은 고딕" panose="020B0503020000020004" pitchFamily="50" charset="-127"/>
                        </a:rPr>
                        <a:t>Chamber</a:t>
                      </a:r>
                      <a:r>
                        <a:rPr lang="ko-KR" altLang="en-US" sz="800" b="1" kern="0" dirty="0" smtClean="0">
                          <a:latin typeface="맑은 고딕" panose="020B0503020000020004" pitchFamily="50" charset="-127"/>
                        </a:rPr>
                        <a:t>에서는 </a:t>
                      </a:r>
                      <a:r>
                        <a:rPr lang="en-US" altLang="ko-KR" sz="800" b="1" kern="0" dirty="0" smtClean="0">
                          <a:latin typeface="맑은 고딕" panose="020B0503020000020004" pitchFamily="50" charset="-127"/>
                        </a:rPr>
                        <a:t>Wafer Count Value</a:t>
                      </a:r>
                      <a:r>
                        <a:rPr lang="ko-KR" altLang="en-US" sz="800" b="1" kern="0" dirty="0" smtClean="0">
                          <a:latin typeface="맑은 고딕" panose="020B0503020000020004" pitchFamily="50" charset="-127"/>
                        </a:rPr>
                        <a:t>가 </a:t>
                      </a:r>
                      <a:r>
                        <a:rPr lang="en-US" altLang="ko-KR" sz="800" b="1" kern="0" dirty="0" smtClean="0">
                          <a:latin typeface="맑은 고딕" panose="020B0503020000020004" pitchFamily="50" charset="-127"/>
                        </a:rPr>
                        <a:t>‘0’</a:t>
                      </a:r>
                      <a:r>
                        <a:rPr lang="ko-KR" altLang="en-US" sz="800" b="1" kern="0" dirty="0" smtClean="0">
                          <a:latin typeface="맑은 고딕" panose="020B0503020000020004" pitchFamily="50" charset="-127"/>
                        </a:rPr>
                        <a:t>으로</a:t>
                      </a:r>
                      <a:r>
                        <a:rPr lang="en-US" altLang="ko-KR" sz="800" b="1" kern="0" dirty="0" smtClean="0"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1" kern="0" dirty="0" smtClean="0">
                          <a:latin typeface="맑은 고딕" panose="020B0503020000020004" pitchFamily="50" charset="-127"/>
                        </a:rPr>
                        <a:t>보고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  - Disable, Enable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상태 상관없이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Wafer Count Value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정상 보고 하도록 수정</a:t>
                      </a:r>
                      <a:endParaRPr lang="en-US" altLang="ko-KR" sz="800" dirty="0" smtClean="0"/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0" marR="91460" marT="45736" marB="45736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7530567"/>
                  </a:ext>
                </a:extLst>
              </a:tr>
              <a:tr h="86409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Clean Recipe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진행 중 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“Wafer is present”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가성 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Alarm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발생 건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indent="-1080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dirty="0" smtClean="0"/>
                        <a:t>Post Clean Recipe Start</a:t>
                      </a:r>
                      <a:r>
                        <a:rPr lang="en-US" altLang="ko-KR" sz="800" b="1" baseline="0" dirty="0" smtClean="0"/>
                        <a:t> </a:t>
                      </a:r>
                      <a:r>
                        <a:rPr lang="ko-KR" altLang="en-US" sz="800" b="1" baseline="0" dirty="0" smtClean="0"/>
                        <a:t>시 </a:t>
                      </a:r>
                      <a:r>
                        <a:rPr lang="en-US" altLang="ko-KR" sz="800" b="1" baseline="0" dirty="0" smtClean="0"/>
                        <a:t>Wafer</a:t>
                      </a:r>
                      <a:r>
                        <a:rPr lang="ko-KR" altLang="en-US" sz="800" b="1" baseline="0" dirty="0" smtClean="0"/>
                        <a:t>가 존재하는 것으로 판단하여 가성</a:t>
                      </a:r>
                      <a:r>
                        <a:rPr lang="en-US" altLang="ko-KR" sz="800" b="1" baseline="0" dirty="0" smtClean="0"/>
                        <a:t> Alarm</a:t>
                      </a:r>
                      <a:r>
                        <a:rPr lang="ko-KR" altLang="en-US" sz="800" b="1" baseline="0" dirty="0" smtClean="0"/>
                        <a:t>이</a:t>
                      </a:r>
                      <a:r>
                        <a:rPr lang="en-US" altLang="ko-KR" sz="800" b="1" baseline="0" dirty="0" smtClean="0"/>
                        <a:t> </a:t>
                      </a:r>
                      <a:r>
                        <a:rPr lang="ko-KR" altLang="en-US" sz="800" b="1" baseline="0" dirty="0" smtClean="0"/>
                        <a:t>발생하여 수정 개선</a:t>
                      </a:r>
                      <a:endParaRPr lang="en-US" altLang="ko-KR" sz="800" b="1" dirty="0" smtClean="0"/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완료</a:t>
                      </a: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0" marR="91460" marT="45736" marB="45736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6054970"/>
                  </a:ext>
                </a:extLst>
              </a:tr>
              <a:tr h="98230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Wet Down Recipe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진행 후 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PM Mode Auto Enable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설정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기능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indent="-1080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dirty="0" smtClean="0"/>
                        <a:t>(Wet/Error)Back Up Recipe </a:t>
                      </a:r>
                      <a:r>
                        <a:rPr lang="ko-KR" altLang="en-US" sz="800" b="1" dirty="0" smtClean="0"/>
                        <a:t>완료 후 </a:t>
                      </a:r>
                      <a:r>
                        <a:rPr lang="en-US" altLang="ko-KR" sz="800" b="1" dirty="0" smtClean="0"/>
                        <a:t>PM Mode Auto Enable </a:t>
                      </a:r>
                      <a:r>
                        <a:rPr lang="ko-KR" altLang="en-US" sz="800" b="1" dirty="0" smtClean="0"/>
                        <a:t>기능추가 </a:t>
                      </a:r>
                      <a:endParaRPr lang="en-US" altLang="ko-KR" sz="800" b="1" dirty="0" smtClean="0"/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완료</a:t>
                      </a: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0" marR="91460" marT="45736" marB="45736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9649244"/>
                  </a:ext>
                </a:extLst>
              </a:tr>
              <a:tr h="982308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0" marR="91460" marT="45736" marB="45736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4196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708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51520" y="16916"/>
            <a:ext cx="8892480" cy="678555"/>
          </a:xfrm>
        </p:spPr>
        <p:txBody>
          <a:bodyPr/>
          <a:lstStyle/>
          <a:p>
            <a:r>
              <a:rPr lang="en-US" altLang="ko-KR" sz="2400" spc="-300" dirty="0"/>
              <a:t>1. Signal Tower (</a:t>
            </a:r>
            <a:r>
              <a:rPr lang="ko-KR" altLang="en-US" sz="2400" spc="-300" dirty="0"/>
              <a:t>상태 표시등</a:t>
            </a:r>
            <a:r>
              <a:rPr lang="en-US" altLang="ko-KR" sz="2400" spc="-300" dirty="0"/>
              <a:t>) </a:t>
            </a:r>
            <a:r>
              <a:rPr lang="ko-KR" altLang="en-US" sz="2400" spc="-300" dirty="0"/>
              <a:t>체계 변경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473350" y="6581001"/>
            <a:ext cx="16706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1200" b="1">
                <a:solidFill>
                  <a:srgbClr val="FF0000"/>
                </a:solidFill>
              </a:rPr>
              <a:t>WONIK Confidential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791138"/>
              </p:ext>
            </p:extLst>
          </p:nvPr>
        </p:nvGraphicFramePr>
        <p:xfrm>
          <a:off x="166432" y="908720"/>
          <a:ext cx="8820000" cy="5616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79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구분항목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개선 □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개발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■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고객사명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SEC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Com.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발생일자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 청 자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SEC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Com.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9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조치여부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가능 ■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불가능 □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설비 적용 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MAHA ALD Ox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완료일자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 성 자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유기종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9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불가능 사유</a:t>
                      </a: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36003" marR="36003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Version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Vs1.1.4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3" marR="36003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9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에러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개선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요청내용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Maker</a:t>
                      </a:r>
                      <a:r>
                        <a:rPr lang="ko-KR" altLang="en-US" sz="9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별 상태 표시등 동작 통일 및 간소화를 위한 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SEC</a:t>
                      </a:r>
                      <a:r>
                        <a:rPr lang="ko-KR" altLang="en-US" sz="9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VOC</a:t>
                      </a:r>
                      <a:endParaRPr lang="en-US" altLang="ko-KR" sz="900" dirty="0" smtClean="0">
                        <a:latin typeface="+mn-ea"/>
                      </a:endParaRPr>
                    </a:p>
                  </a:txBody>
                  <a:tcPr marL="36003" marR="36003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에러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개선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형태 및 영향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strike="noStrike" dirty="0" smtClean="0">
                          <a:effectLst/>
                        </a:rPr>
                        <a:t>상황 별 상태 표시등 간소화</a:t>
                      </a:r>
                      <a:endParaRPr lang="en-US" altLang="ko-KR" sz="900" u="none" strike="noStrike" dirty="0" smtClean="0">
                        <a:effectLst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strike="noStrike" dirty="0" smtClean="0">
                          <a:effectLst/>
                        </a:rPr>
                        <a:t>점멸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(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깜빡임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)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없으며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,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두개 동시에 점등 삭제</a:t>
                      </a:r>
                      <a:endParaRPr lang="en-US" altLang="ko-KR" sz="900" u="none" strike="noStrike" dirty="0" smtClean="0">
                        <a:effectLst/>
                      </a:endParaRPr>
                    </a:p>
                  </a:txBody>
                  <a:tcPr marL="36003" marR="36003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9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개선결과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장비 상태에 따른 표시등이 간소화 되면서 </a:t>
                      </a:r>
                      <a:r>
                        <a:rPr lang="ko-KR" altLang="en-US" sz="900" b="1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시안성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확보</a:t>
                      </a:r>
                    </a:p>
                  </a:txBody>
                  <a:tcPr marL="36003" marR="36003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989"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기능 설명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52710">
                <a:tc gridSpan="8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48" marR="91448" marT="45726" marB="4572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25" name="그림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7" y="3140969"/>
            <a:ext cx="4680396" cy="2952327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4605549"/>
            <a:ext cx="2190388" cy="1772989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2937824" y="5589240"/>
            <a:ext cx="1440160" cy="1781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812388" y="5221452"/>
            <a:ext cx="2057049" cy="910858"/>
          </a:xfrm>
          <a:prstGeom prst="rect">
            <a:avLst/>
          </a:prstGeom>
          <a:solidFill>
            <a:schemeClr val="accent2">
              <a:lumMod val="20000"/>
              <a:lumOff val="80000"/>
              <a:alpha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marL="36000">
              <a:lnSpc>
                <a:spcPct val="150000"/>
              </a:lnSpc>
              <a:defRPr/>
            </a:pPr>
            <a:r>
              <a:rPr lang="en-US" altLang="ko-KR" sz="900" b="1" dirty="0" smtClean="0">
                <a:solidFill>
                  <a:schemeClr val="tx1"/>
                </a:solidFill>
              </a:rPr>
              <a:t>※ </a:t>
            </a:r>
            <a:r>
              <a:rPr lang="en-US" altLang="ko-KR" sz="900" b="1" dirty="0">
                <a:solidFill>
                  <a:schemeClr val="tx1"/>
                </a:solidFill>
              </a:rPr>
              <a:t>ECID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추가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 marL="36000">
              <a:lnSpc>
                <a:spcPct val="150000"/>
              </a:lnSpc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- </a:t>
            </a:r>
            <a:r>
              <a:rPr lang="en-US" altLang="ko-KR" sz="900" dirty="0">
                <a:solidFill>
                  <a:schemeClr val="tx1"/>
                </a:solidFill>
              </a:rPr>
              <a:t>ECID </a:t>
            </a:r>
            <a:r>
              <a:rPr lang="en-US" altLang="ko-KR" sz="900" dirty="0" smtClean="0">
                <a:solidFill>
                  <a:schemeClr val="tx1"/>
                </a:solidFill>
              </a:rPr>
              <a:t>2414 </a:t>
            </a:r>
            <a:r>
              <a:rPr lang="ko-KR" altLang="en-US" sz="900" dirty="0" smtClean="0">
                <a:solidFill>
                  <a:schemeClr val="tx1"/>
                </a:solidFill>
              </a:rPr>
              <a:t>추가</a:t>
            </a:r>
            <a:r>
              <a:rPr lang="en-US" altLang="ko-KR" sz="900" b="1" dirty="0">
                <a:solidFill>
                  <a:schemeClr val="tx1"/>
                </a:solidFill>
              </a:rPr>
              <a:t/>
            </a:r>
            <a:br>
              <a:rPr lang="en-US" altLang="ko-KR" sz="900" b="1" dirty="0">
                <a:solidFill>
                  <a:schemeClr val="tx1"/>
                </a:solidFill>
              </a:rPr>
            </a:br>
            <a:r>
              <a:rPr lang="en-US" altLang="ko-KR" sz="900" b="1" dirty="0" smtClean="0">
                <a:solidFill>
                  <a:schemeClr val="tx1"/>
                </a:solidFill>
              </a:rPr>
              <a:t> </a:t>
            </a:r>
            <a:br>
              <a:rPr lang="en-US" altLang="ko-KR" sz="900" b="1" dirty="0" smtClean="0">
                <a:solidFill>
                  <a:schemeClr val="tx1"/>
                </a:solidFill>
              </a:rPr>
            </a:br>
            <a:endParaRPr lang="en-US" altLang="ko-KR" sz="900" dirty="0">
              <a:solidFill>
                <a:schemeClr val="tx1"/>
              </a:solidFill>
            </a:endParaRPr>
          </a:p>
        </p:txBody>
      </p:sp>
      <p:graphicFrame>
        <p:nvGraphicFramePr>
          <p:cNvPr id="30" name="개체 29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1124099"/>
              </p:ext>
            </p:extLst>
          </p:nvPr>
        </p:nvGraphicFramePr>
        <p:xfrm>
          <a:off x="8580779" y="2297435"/>
          <a:ext cx="3810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프레젠테이션" showAsIcon="1" r:id="rId5" imgW="380880" imgH="771480" progId="PowerPoint.Show.12">
                  <p:embed/>
                </p:oleObj>
              </mc:Choice>
              <mc:Fallback>
                <p:oleObj name="프레젠테이션" showAsIcon="1" r:id="rId5" imgW="380880" imgH="771480" progId="PowerPoint.Show.12">
                  <p:embed/>
                  <p:pic>
                    <p:nvPicPr>
                      <p:cNvPr id="12" name="개체 11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580779" y="2297435"/>
                        <a:ext cx="3810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직사각형 23"/>
          <p:cNvSpPr/>
          <p:nvPr/>
        </p:nvSpPr>
        <p:spPr>
          <a:xfrm>
            <a:off x="6452994" y="3140968"/>
            <a:ext cx="2416443" cy="1775729"/>
          </a:xfrm>
          <a:prstGeom prst="rect">
            <a:avLst/>
          </a:prstGeom>
          <a:solidFill>
            <a:schemeClr val="accent3">
              <a:lumMod val="40000"/>
              <a:lumOff val="60000"/>
              <a:alpha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marL="36000">
              <a:lnSpc>
                <a:spcPct val="150000"/>
              </a:lnSpc>
              <a:defRPr/>
            </a:pPr>
            <a:r>
              <a:rPr lang="en-US" altLang="ko-KR" sz="900" b="1" dirty="0" smtClean="0">
                <a:solidFill>
                  <a:schemeClr val="tx1"/>
                </a:solidFill>
              </a:rPr>
              <a:t>※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수정 사항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 marL="36000">
              <a:lnSpc>
                <a:spcPct val="150000"/>
              </a:lnSpc>
              <a:defRPr/>
            </a:pPr>
            <a:r>
              <a:rPr lang="en-US" altLang="ko-KR" sz="900" dirty="0" smtClean="0">
                <a:solidFill>
                  <a:schemeClr val="tx1"/>
                </a:solidFill>
              </a:rPr>
              <a:t>  -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상황별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Lamp </a:t>
            </a:r>
            <a:r>
              <a:rPr lang="ko-KR" altLang="en-US" sz="900" dirty="0" smtClean="0">
                <a:solidFill>
                  <a:schemeClr val="tx1"/>
                </a:solidFill>
              </a:rPr>
              <a:t>점등 수정</a:t>
            </a:r>
            <a:r>
              <a:rPr lang="en-US" altLang="ko-KR" sz="900" dirty="0">
                <a:solidFill>
                  <a:schemeClr val="tx1"/>
                </a:solidFill>
              </a:rPr>
              <a:t/>
            </a:r>
            <a:br>
              <a:rPr lang="en-US" altLang="ko-KR" sz="900" dirty="0">
                <a:solidFill>
                  <a:schemeClr val="tx1"/>
                </a:solidFill>
              </a:rPr>
            </a:br>
            <a:r>
              <a:rPr lang="en-US" altLang="ko-KR" sz="900" dirty="0" smtClean="0">
                <a:solidFill>
                  <a:schemeClr val="tx1"/>
                </a:solidFill>
              </a:rPr>
              <a:t>  - Manual </a:t>
            </a:r>
            <a:r>
              <a:rPr lang="ko-KR" altLang="en-US" sz="900" dirty="0" smtClean="0">
                <a:solidFill>
                  <a:schemeClr val="tx1"/>
                </a:solidFill>
              </a:rPr>
              <a:t>기능 추가</a:t>
            </a:r>
            <a:r>
              <a:rPr lang="en-US" altLang="ko-KR" sz="900" dirty="0">
                <a:solidFill>
                  <a:schemeClr val="tx1"/>
                </a:solidFill>
              </a:rPr>
              <a:t/>
            </a:r>
            <a:br>
              <a:rPr lang="en-US" altLang="ko-KR" sz="900" dirty="0">
                <a:solidFill>
                  <a:schemeClr val="tx1"/>
                </a:solidFill>
              </a:rPr>
            </a:br>
            <a:r>
              <a:rPr lang="en-US" altLang="ko-KR" sz="900" dirty="0" smtClean="0">
                <a:solidFill>
                  <a:schemeClr val="tx1"/>
                </a:solidFill>
              </a:rPr>
              <a:t>  - Default : </a:t>
            </a:r>
            <a:r>
              <a:rPr lang="ko-KR" altLang="en-US" sz="900" dirty="0" smtClean="0">
                <a:solidFill>
                  <a:schemeClr val="tx1"/>
                </a:solidFill>
              </a:rPr>
              <a:t>일반 운영에 따른 </a:t>
            </a:r>
            <a:r>
              <a:rPr lang="en-US" altLang="ko-KR" sz="900" dirty="0" smtClean="0">
                <a:solidFill>
                  <a:schemeClr val="tx1"/>
                </a:solidFill>
              </a:rPr>
              <a:t>Lamp </a:t>
            </a:r>
            <a:r>
              <a:rPr lang="ko-KR" altLang="en-US" sz="900" dirty="0" smtClean="0">
                <a:solidFill>
                  <a:schemeClr val="tx1"/>
                </a:solidFill>
              </a:rPr>
              <a:t>점등</a:t>
            </a:r>
            <a:r>
              <a:rPr lang="en-US" altLang="ko-KR" sz="900" dirty="0" smtClean="0">
                <a:solidFill>
                  <a:schemeClr val="tx1"/>
                </a:solidFill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r>
              <a:rPr lang="en-US" altLang="ko-KR" sz="900" dirty="0" smtClean="0">
                <a:solidFill>
                  <a:schemeClr val="tx1"/>
                </a:solidFill>
              </a:rPr>
              <a:t>  - Rea, Yellow, Green : </a:t>
            </a:r>
            <a:r>
              <a:rPr lang="ko-KR" altLang="en-US" sz="900" dirty="0" smtClean="0">
                <a:solidFill>
                  <a:schemeClr val="tx1"/>
                </a:solidFill>
              </a:rPr>
              <a:t>설정 </a:t>
            </a:r>
            <a:r>
              <a:rPr lang="en-US" altLang="ko-KR" sz="900" dirty="0" smtClean="0">
                <a:solidFill>
                  <a:schemeClr val="tx1"/>
                </a:solidFill>
              </a:rPr>
              <a:t>Lamp</a:t>
            </a:r>
            <a:r>
              <a:rPr lang="ko-KR" altLang="en-US" sz="900" dirty="0" smtClean="0">
                <a:solidFill>
                  <a:schemeClr val="tx1"/>
                </a:solidFill>
              </a:rPr>
              <a:t>만 점등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36000">
              <a:lnSpc>
                <a:spcPct val="150000"/>
              </a:lnSpc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 -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AllOff</a:t>
            </a:r>
            <a:r>
              <a:rPr lang="en-US" altLang="ko-KR" sz="900" dirty="0" smtClean="0">
                <a:solidFill>
                  <a:schemeClr val="tx1"/>
                </a:solidFill>
              </a:rPr>
              <a:t> : </a:t>
            </a:r>
            <a:r>
              <a:rPr lang="ko-KR" altLang="en-US" sz="900" dirty="0" smtClean="0">
                <a:solidFill>
                  <a:schemeClr val="tx1"/>
                </a:solidFill>
              </a:rPr>
              <a:t>모든 </a:t>
            </a:r>
            <a:r>
              <a:rPr lang="en-US" altLang="ko-KR" sz="900" dirty="0" smtClean="0">
                <a:solidFill>
                  <a:schemeClr val="tx1"/>
                </a:solidFill>
              </a:rPr>
              <a:t>Lamp </a:t>
            </a:r>
            <a:r>
              <a:rPr lang="ko-KR" altLang="en-US" sz="900" dirty="0" smtClean="0">
                <a:solidFill>
                  <a:schemeClr val="tx1"/>
                </a:solidFill>
              </a:rPr>
              <a:t>소등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36000">
              <a:lnSpc>
                <a:spcPct val="150000"/>
              </a:lnSpc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  - Default </a:t>
            </a:r>
            <a:r>
              <a:rPr lang="en-US" altLang="ko-KR" sz="900" dirty="0" smtClean="0">
                <a:solidFill>
                  <a:schemeClr val="tx1"/>
                </a:solidFill>
              </a:rPr>
              <a:t>Option</a:t>
            </a:r>
            <a:r>
              <a:rPr lang="ko-KR" altLang="en-US" sz="900" dirty="0" smtClean="0">
                <a:solidFill>
                  <a:schemeClr val="tx1"/>
                </a:solidFill>
              </a:rPr>
              <a:t>을 제외한 그 외 설정은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36000">
              <a:lnSpc>
                <a:spcPct val="150000"/>
              </a:lnSpc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   </a:t>
            </a:r>
            <a:r>
              <a:rPr lang="ko-KR" altLang="en-US" sz="900" dirty="0" smtClean="0">
                <a:solidFill>
                  <a:schemeClr val="tx1"/>
                </a:solidFill>
              </a:rPr>
              <a:t>운영에 </a:t>
            </a:r>
            <a:r>
              <a:rPr lang="ko-KR" altLang="en-US" sz="900" dirty="0">
                <a:solidFill>
                  <a:schemeClr val="tx1"/>
                </a:solidFill>
              </a:rPr>
              <a:t>따른 점등 동작 </a:t>
            </a:r>
            <a:r>
              <a:rPr lang="ko-KR" altLang="en-US" sz="900" dirty="0" smtClean="0">
                <a:solidFill>
                  <a:schemeClr val="tx1"/>
                </a:solidFill>
              </a:rPr>
              <a:t>불능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85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51520" y="16916"/>
            <a:ext cx="8892480" cy="678555"/>
          </a:xfrm>
        </p:spPr>
        <p:txBody>
          <a:bodyPr/>
          <a:lstStyle/>
          <a:p>
            <a:r>
              <a:rPr lang="en-US" altLang="ko-KR" sz="2400" spc="-300" dirty="0" smtClean="0"/>
              <a:t>2</a:t>
            </a:r>
            <a:r>
              <a:rPr lang="en-US" altLang="ko-KR" sz="2400" spc="-300" dirty="0"/>
              <a:t>. GUI</a:t>
            </a:r>
            <a:r>
              <a:rPr lang="ko-KR" altLang="en-US" sz="2400" spc="-300" dirty="0"/>
              <a:t>內 </a:t>
            </a:r>
            <a:r>
              <a:rPr lang="en-US" altLang="ko-KR" sz="2400" spc="-300" dirty="0"/>
              <a:t>TM Robot </a:t>
            </a:r>
            <a:r>
              <a:rPr lang="ko-KR" altLang="en-US" sz="2400" spc="-300" dirty="0"/>
              <a:t>부하 율</a:t>
            </a:r>
            <a:r>
              <a:rPr lang="en-US" altLang="ko-KR" sz="2400" spc="-300" dirty="0"/>
              <a:t>, </a:t>
            </a:r>
            <a:r>
              <a:rPr lang="ko-KR" altLang="en-US" sz="2400" spc="-300" dirty="0"/>
              <a:t>사용 횟수 </a:t>
            </a:r>
            <a:r>
              <a:rPr lang="ko-KR" altLang="en-US" sz="2400" spc="-300" dirty="0" smtClean="0"/>
              <a:t>표시 및 </a:t>
            </a:r>
            <a:r>
              <a:rPr lang="en-US" altLang="ko-KR" sz="2400" spc="-300" dirty="0" smtClean="0"/>
              <a:t>SVID </a:t>
            </a:r>
            <a:r>
              <a:rPr lang="ko-KR" altLang="en-US" sz="2400" spc="-300" dirty="0" smtClean="0"/>
              <a:t>구성</a:t>
            </a:r>
            <a:endParaRPr lang="en-US" altLang="ko-KR" sz="2400" spc="-300" dirty="0"/>
          </a:p>
        </p:txBody>
      </p:sp>
      <p:sp>
        <p:nvSpPr>
          <p:cNvPr id="5" name="직사각형 4"/>
          <p:cNvSpPr/>
          <p:nvPr/>
        </p:nvSpPr>
        <p:spPr>
          <a:xfrm>
            <a:off x="7473350" y="6581001"/>
            <a:ext cx="16706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1200" b="1">
                <a:solidFill>
                  <a:srgbClr val="FF0000"/>
                </a:solidFill>
              </a:rPr>
              <a:t>WONIK Confidential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867560"/>
              </p:ext>
            </p:extLst>
          </p:nvPr>
        </p:nvGraphicFramePr>
        <p:xfrm>
          <a:off x="166432" y="908720"/>
          <a:ext cx="8820000" cy="5694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79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구분항목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개선 □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개발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■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고객사명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발생일자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 청 자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CS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9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조치여부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가능 ■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불가능 □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설비 적용 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MAHA ALD Ox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완료일자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 성 자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유기종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9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불가능 사유</a:t>
                      </a: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36003" marR="36003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Version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Vs1.1.4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3" marR="36003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9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에러</a:t>
                      </a:r>
                      <a:r>
                        <a:rPr lang="en-US" altLang="ko-KR" sz="900" b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개선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요청내용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GUI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상에서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TM Robot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의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부하율과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사용횟수가 표현되어 있지 않아 확인이 어렵고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SVID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가 구성 되어있지 않아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고객사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FDC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로 관리가 불가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3" marR="36003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에러</a:t>
                      </a:r>
                      <a:r>
                        <a:rPr lang="en-US" altLang="ko-KR" sz="900" b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개선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형태 및 영향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GUI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상에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TM Robot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의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부하율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과 사용횟수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Display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TM Robot</a:t>
                      </a:r>
                      <a:r>
                        <a:rPr lang="ko-KR" altLang="en-US" sz="900" b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의 </a:t>
                      </a:r>
                      <a:r>
                        <a:rPr lang="ko-KR" altLang="en-US" sz="900" b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부하율</a:t>
                      </a:r>
                      <a:r>
                        <a:rPr lang="ko-KR" altLang="en-US" sz="900" b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과 </a:t>
                      </a:r>
                      <a:r>
                        <a:rPr lang="ko-KR" altLang="en-US" sz="900" b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사용횟수의</a:t>
                      </a:r>
                      <a:r>
                        <a:rPr lang="ko-KR" altLang="en-US" sz="900" b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900" b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SVID </a:t>
                      </a:r>
                      <a:r>
                        <a:rPr lang="ko-KR" altLang="en-US" sz="900" b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구성</a:t>
                      </a:r>
                      <a:endParaRPr lang="en-US" altLang="ko-KR" sz="900" b="0" u="none" strike="noStrike" baseline="0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3" marR="36003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9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개선결과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GUI</a:t>
                      </a:r>
                      <a:r>
                        <a:rPr lang="en-US" altLang="ko-KR" sz="9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및 </a:t>
                      </a:r>
                      <a:r>
                        <a:rPr lang="en-US" altLang="ko-KR" sz="9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FDC</a:t>
                      </a: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로 </a:t>
                      </a:r>
                      <a:r>
                        <a:rPr lang="en-US" altLang="ko-KR" sz="9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TM Robot</a:t>
                      </a: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의</a:t>
                      </a:r>
                      <a:r>
                        <a:rPr lang="en-US" altLang="ko-KR" sz="9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900" b="1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부하율과</a:t>
                      </a: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사용횟수 확인 가능</a:t>
                      </a:r>
                      <a:endParaRPr lang="ko-KR" altLang="en-US" sz="9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3" marR="36003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989"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기능 설명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4432">
                <a:tc gridSpan="8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48" marR="91448" marT="45726" marB="4572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17671" y="6289575"/>
            <a:ext cx="3888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n-ea"/>
                <a:ea typeface="+mn-ea"/>
              </a:rPr>
              <a:t>Service &gt; TM </a:t>
            </a:r>
            <a:r>
              <a:rPr lang="en-US" altLang="ko-KR" sz="1400" b="1" dirty="0" err="1" smtClean="0">
                <a:latin typeface="+mn-ea"/>
                <a:ea typeface="+mn-ea"/>
              </a:rPr>
              <a:t>Maint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/>
          <a:srcRect l="1235" t="7693" r="1019" b="817"/>
          <a:stretch/>
        </p:blipFill>
        <p:spPr>
          <a:xfrm>
            <a:off x="617670" y="3401372"/>
            <a:ext cx="3888664" cy="2918848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1665046" y="5039308"/>
            <a:ext cx="432047" cy="36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186858" y="3860546"/>
            <a:ext cx="1440160" cy="20882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9429" y="3400620"/>
            <a:ext cx="3892800" cy="29196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4867300" y="4165350"/>
            <a:ext cx="2416444" cy="601343"/>
          </a:xfrm>
          <a:prstGeom prst="rect">
            <a:avLst/>
          </a:prstGeom>
          <a:solidFill>
            <a:schemeClr val="accent2">
              <a:lumMod val="20000"/>
              <a:lumOff val="80000"/>
              <a:alpha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marL="36000">
              <a:lnSpc>
                <a:spcPct val="150000"/>
              </a:lnSpc>
              <a:defRPr/>
            </a:pPr>
            <a:r>
              <a:rPr lang="en-US" altLang="ko-KR" sz="900" b="1" dirty="0" smtClean="0">
                <a:solidFill>
                  <a:schemeClr val="tx1"/>
                </a:solidFill>
              </a:rPr>
              <a:t>※ SV</a:t>
            </a:r>
            <a:r>
              <a:rPr lang="en-US" altLang="ko-KR" sz="900" b="1" dirty="0" smtClean="0">
                <a:solidFill>
                  <a:schemeClr val="dk1"/>
                </a:solidFill>
                <a:latin typeface="+mj-ea"/>
              </a:rPr>
              <a:t>ID</a:t>
            </a:r>
            <a:r>
              <a:rPr lang="en-US" altLang="ko-KR" sz="900" b="1" dirty="0" smtClean="0">
                <a:solidFill>
                  <a:schemeClr val="tx1"/>
                </a:solidFill>
              </a:rPr>
              <a:t>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추가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 marL="36000">
              <a:lnSpc>
                <a:spcPct val="150000"/>
              </a:lnSpc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 - </a:t>
            </a:r>
            <a:r>
              <a:rPr lang="en-US" altLang="ko-KR" sz="900" dirty="0" smtClean="0">
                <a:solidFill>
                  <a:schemeClr val="tx1"/>
                </a:solidFill>
              </a:rPr>
              <a:t>SVID 7010 ~ 7021 </a:t>
            </a:r>
            <a:r>
              <a:rPr lang="ko-KR" altLang="en-US" sz="900" dirty="0" smtClean="0">
                <a:solidFill>
                  <a:schemeClr val="tx1"/>
                </a:solidFill>
              </a:rPr>
              <a:t>추가</a:t>
            </a:r>
            <a:endParaRPr lang="en-US" altLang="ko-KR" sz="900" dirty="0">
              <a:solidFill>
                <a:schemeClr val="tx1"/>
              </a:solidFill>
            </a:endParaRPr>
          </a:p>
          <a:p>
            <a:pPr marL="36000">
              <a:lnSpc>
                <a:spcPct val="150000"/>
              </a:lnSpc>
              <a:defRPr/>
            </a:pPr>
            <a:r>
              <a:rPr lang="en-US" altLang="ko-KR" sz="900" b="1" dirty="0" smtClean="0">
                <a:solidFill>
                  <a:schemeClr val="tx1"/>
                </a:solidFill>
              </a:rPr>
              <a:t/>
            </a:r>
            <a:br>
              <a:rPr lang="en-US" altLang="ko-KR" sz="900" b="1" dirty="0" smtClean="0">
                <a:solidFill>
                  <a:schemeClr val="tx1"/>
                </a:solidFill>
              </a:rPr>
            </a:b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56062" y="5320494"/>
            <a:ext cx="1930661" cy="1232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개체 11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7378979"/>
              </p:ext>
            </p:extLst>
          </p:nvPr>
        </p:nvGraphicFramePr>
        <p:xfrm>
          <a:off x="8191007" y="2442933"/>
          <a:ext cx="795425" cy="671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프레젠테이션" showAsIcon="1" r:id="rId5" imgW="914400" imgH="771480" progId="PowerPoint.Show.12">
                  <p:embed/>
                </p:oleObj>
              </mc:Choice>
              <mc:Fallback>
                <p:oleObj name="프레젠테이션" showAsIcon="1" r:id="rId5" imgW="914400" imgH="771480" progId="PowerPoint.Show.12">
                  <p:embed/>
                  <p:pic>
                    <p:nvPicPr>
                      <p:cNvPr id="10" name="개체 9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91007" y="2442933"/>
                        <a:ext cx="795425" cy="671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62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spc="-300" dirty="0"/>
              <a:t>3. Wafer Count Value “0” </a:t>
            </a:r>
            <a:r>
              <a:rPr lang="ko-KR" altLang="en-US" sz="2400" spc="-300" dirty="0"/>
              <a:t>보고 </a:t>
            </a:r>
            <a:r>
              <a:rPr lang="ko-KR" altLang="en-US" sz="2400" spc="-300" dirty="0" smtClean="0"/>
              <a:t>건</a:t>
            </a:r>
            <a:endParaRPr lang="en-US" altLang="ko-KR" sz="2400" spc="-300" dirty="0"/>
          </a:p>
        </p:txBody>
      </p:sp>
      <p:sp>
        <p:nvSpPr>
          <p:cNvPr id="5" name="직사각형 4"/>
          <p:cNvSpPr/>
          <p:nvPr/>
        </p:nvSpPr>
        <p:spPr>
          <a:xfrm>
            <a:off x="7473350" y="6581001"/>
            <a:ext cx="16706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1200" b="1">
                <a:solidFill>
                  <a:srgbClr val="FF0000"/>
                </a:solidFill>
              </a:rPr>
              <a:t>WONIK Confidential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246911"/>
              </p:ext>
            </p:extLst>
          </p:nvPr>
        </p:nvGraphicFramePr>
        <p:xfrm>
          <a:off x="166432" y="908720"/>
          <a:ext cx="8820000" cy="5528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79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구분항목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개선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■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개발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□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고객사명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13L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발생일자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 청 자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13L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정유준님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9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조치여부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가능 ■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불가능 □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설비 적용 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MAHA ALD Ox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완료일자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 성 자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유기종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9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불가능 사유</a:t>
                      </a: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36003" marR="36003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Version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Vs1.1.4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3" marR="36003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9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에러</a:t>
                      </a:r>
                      <a:r>
                        <a:rPr lang="en-US" altLang="ko-KR" sz="900" b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개선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요청내용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Disable </a:t>
                      </a:r>
                      <a:r>
                        <a:rPr lang="ko-KR" altLang="en-US" sz="9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되어 있는 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Chamber</a:t>
                      </a:r>
                      <a:r>
                        <a:rPr lang="ko-KR" altLang="en-US" sz="9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에서는 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DCOP</a:t>
                      </a:r>
                      <a:r>
                        <a:rPr lang="ko-KR" altLang="en-US" sz="9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Wafer Count Value</a:t>
                      </a:r>
                      <a:r>
                        <a:rPr lang="ko-KR" altLang="en-US" sz="9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가 ‘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0’</a:t>
                      </a:r>
                      <a:r>
                        <a:rPr lang="ko-KR" altLang="en-US" sz="9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으로 보고</a:t>
                      </a:r>
                    </a:p>
                  </a:txBody>
                  <a:tcPr marL="36003" marR="36003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에러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개선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형태 및 영향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strike="noStrike" dirty="0" smtClean="0">
                          <a:effectLst/>
                        </a:rPr>
                        <a:t>Chamber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 Status 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상관없이 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DCOP</a:t>
                      </a:r>
                      <a:r>
                        <a:rPr lang="ko-KR" altLang="en-US" sz="9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Wafer Count Value </a:t>
                      </a:r>
                      <a:r>
                        <a:rPr lang="ko-KR" altLang="en-US" sz="9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정상 보고</a:t>
                      </a:r>
                    </a:p>
                  </a:txBody>
                  <a:tcPr marL="36003" marR="36003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9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개선결과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Disable, Enable 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상태 상관없이 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Wafer Count Value 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정상 보고</a:t>
                      </a:r>
                    </a:p>
                  </a:txBody>
                  <a:tcPr marL="36003" marR="36003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989"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기능 설명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4432">
                <a:tc gridSpan="8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48" marR="91448" marT="45726" marB="4572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456" y="3224561"/>
            <a:ext cx="3840000" cy="2880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07" y="3224561"/>
            <a:ext cx="3840000" cy="2880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114850" y="4203332"/>
            <a:ext cx="648072" cy="4320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423542" y="4203332"/>
            <a:ext cx="648072" cy="4320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25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spc="-300" dirty="0" smtClean="0"/>
              <a:t>4. </a:t>
            </a:r>
            <a:r>
              <a:rPr lang="en-US" altLang="ko-KR" sz="2400" spc="-300" dirty="0"/>
              <a:t>GUI</a:t>
            </a:r>
            <a:r>
              <a:rPr lang="ko-KR" altLang="en-US" sz="2400" spc="-300" dirty="0"/>
              <a:t>와 실제 </a:t>
            </a:r>
            <a:r>
              <a:rPr lang="en-US" altLang="ko-KR" sz="2400" spc="-300" dirty="0"/>
              <a:t>Wafer </a:t>
            </a:r>
            <a:r>
              <a:rPr lang="ko-KR" altLang="en-US" sz="2400" spc="-300" dirty="0"/>
              <a:t>상태 불일치 </a:t>
            </a:r>
            <a:r>
              <a:rPr lang="en-US" altLang="ko-KR" sz="2400" spc="-300" dirty="0"/>
              <a:t>Alarm </a:t>
            </a:r>
            <a:r>
              <a:rPr lang="ko-KR" altLang="en-US" sz="2400" spc="-300" dirty="0"/>
              <a:t>건</a:t>
            </a:r>
            <a:endParaRPr lang="en-US" altLang="ko-KR" sz="2400" spc="-300" dirty="0"/>
          </a:p>
        </p:txBody>
      </p:sp>
      <p:sp>
        <p:nvSpPr>
          <p:cNvPr id="5" name="직사각형 4"/>
          <p:cNvSpPr/>
          <p:nvPr/>
        </p:nvSpPr>
        <p:spPr>
          <a:xfrm>
            <a:off x="7473350" y="6581001"/>
            <a:ext cx="16706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1200" b="1">
                <a:solidFill>
                  <a:srgbClr val="FF0000"/>
                </a:solidFill>
              </a:rPr>
              <a:t>WONIK Confidential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081852"/>
              </p:ext>
            </p:extLst>
          </p:nvPr>
        </p:nvGraphicFramePr>
        <p:xfrm>
          <a:off x="166432" y="908720"/>
          <a:ext cx="8820000" cy="5528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79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구분항목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개선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■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개발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□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고객사명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13L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발생일자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 청 자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13L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정유준님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9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조치여부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가능 ■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불가능 □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설비 적용 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MAHA ALD Ox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완료일자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 성 자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유기종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9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불가능 사유</a:t>
                      </a: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36003" marR="36003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Version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Vs1.1.4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3" marR="36003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9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에러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개선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요청내용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Clean Recipe </a:t>
                      </a:r>
                      <a:r>
                        <a:rPr lang="ko-KR" altLang="en-US" sz="9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진행 중 “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Wafer is present” </a:t>
                      </a:r>
                      <a:r>
                        <a:rPr lang="ko-KR" altLang="en-US" sz="9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가성 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Alarm </a:t>
                      </a:r>
                      <a:r>
                        <a:rPr lang="ko-KR" altLang="en-US" sz="9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발생 건</a:t>
                      </a:r>
                    </a:p>
                  </a:txBody>
                  <a:tcPr marL="36003" marR="36003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에러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개선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형태 및 영향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strike="noStrike" dirty="0" smtClean="0">
                          <a:effectLst/>
                        </a:rPr>
                        <a:t>Post Clean Recipe Start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시 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Wafer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가 존재하는 것으로 판단하여 가성 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Alarm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이 발생하여 수정 개선</a:t>
                      </a:r>
                    </a:p>
                  </a:txBody>
                  <a:tcPr marL="36003" marR="36003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9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개선결과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Clean Recipe 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진행 중 “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Wafer is present” 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가성 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Alarm </a:t>
                      </a:r>
                      <a:r>
                        <a:rPr lang="ko-KR" altLang="en-US" sz="900" b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미 발생 </a:t>
                      </a:r>
                      <a:endParaRPr lang="ko-KR" altLang="en-US" sz="9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3" marR="36003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989"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기능 설명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4432">
                <a:tc gridSpan="8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48" marR="91448" marT="45726" marB="4572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3140968"/>
            <a:ext cx="4096048" cy="3072036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3140968"/>
            <a:ext cx="3362053" cy="3072036"/>
          </a:xfrm>
          <a:prstGeom prst="rect">
            <a:avLst/>
          </a:prstGeom>
        </p:spPr>
      </p:pic>
      <p:sp>
        <p:nvSpPr>
          <p:cNvPr id="20" name="오른쪽 화살표 19"/>
          <p:cNvSpPr/>
          <p:nvPr/>
        </p:nvSpPr>
        <p:spPr>
          <a:xfrm>
            <a:off x="4016338" y="4460962"/>
            <a:ext cx="50405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436096" y="4488832"/>
            <a:ext cx="3550336" cy="1848358"/>
          </a:xfrm>
          <a:prstGeom prst="rect">
            <a:avLst/>
          </a:prstGeom>
          <a:solidFill>
            <a:schemeClr val="accent2">
              <a:lumMod val="20000"/>
              <a:lumOff val="80000"/>
              <a:alpha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marL="36000">
              <a:lnSpc>
                <a:spcPct val="150000"/>
              </a:lnSpc>
              <a:defRPr/>
            </a:pPr>
            <a:r>
              <a:rPr lang="en-US" altLang="ko-KR" sz="900" b="1" dirty="0" smtClean="0">
                <a:solidFill>
                  <a:schemeClr val="tx1"/>
                </a:solidFill>
              </a:rPr>
              <a:t>※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가성 </a:t>
            </a:r>
            <a:r>
              <a:rPr lang="en-US" altLang="ko-KR" sz="900" b="1" dirty="0" err="1" smtClean="0">
                <a:solidFill>
                  <a:schemeClr val="tx1"/>
                </a:solidFill>
              </a:rPr>
              <a:t>Alram</a:t>
            </a:r>
            <a:r>
              <a:rPr lang="en-US" altLang="ko-KR" sz="900" b="1" dirty="0" smtClean="0">
                <a:solidFill>
                  <a:schemeClr val="tx1"/>
                </a:solidFill>
              </a:rPr>
              <a:t>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발생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 marL="36000">
              <a:lnSpc>
                <a:spcPct val="150000"/>
              </a:lnSpc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Alram</a:t>
            </a:r>
            <a:r>
              <a:rPr lang="en-US" altLang="ko-KR" sz="900" dirty="0" smtClean="0">
                <a:solidFill>
                  <a:schemeClr val="tx1"/>
                </a:solidFill>
              </a:rPr>
              <a:t> ID : 1055</a:t>
            </a:r>
          </a:p>
          <a:p>
            <a:pPr marL="36000">
              <a:lnSpc>
                <a:spcPct val="150000"/>
              </a:lnSpc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Alram</a:t>
            </a:r>
            <a:r>
              <a:rPr lang="en-US" altLang="ko-KR" sz="900" dirty="0" smtClean="0">
                <a:solidFill>
                  <a:schemeClr val="tx1"/>
                </a:solidFill>
              </a:rPr>
              <a:t> Name :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WaferDetectedNotRun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36000">
              <a:lnSpc>
                <a:spcPct val="150000"/>
              </a:lnSpc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Alram</a:t>
            </a:r>
            <a:r>
              <a:rPr lang="en-US" altLang="ko-KR" sz="900" dirty="0" smtClean="0">
                <a:solidFill>
                  <a:schemeClr val="tx1"/>
                </a:solidFill>
              </a:rPr>
              <a:t> Comment 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en-US" altLang="ko-KR" sz="900" dirty="0" smtClean="0">
                <a:solidFill>
                  <a:schemeClr val="tx1"/>
                </a:solidFill>
              </a:rPr>
              <a:t>"</a:t>
            </a:r>
            <a:r>
              <a:rPr lang="en-US" altLang="ko-KR" sz="900" dirty="0">
                <a:solidFill>
                  <a:schemeClr val="tx1"/>
                </a:solidFill>
              </a:rPr>
              <a:t>Wafer Is Present so Recipe Can Not </a:t>
            </a:r>
            <a:r>
              <a:rPr lang="en-US" altLang="ko-KR" sz="900" dirty="0" smtClean="0">
                <a:solidFill>
                  <a:schemeClr val="tx1"/>
                </a:solidFill>
              </a:rPr>
              <a:t>Run“</a:t>
            </a:r>
          </a:p>
          <a:p>
            <a:pPr marL="36000">
              <a:lnSpc>
                <a:spcPct val="150000"/>
              </a:lnSpc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 marL="36000">
              <a:lnSpc>
                <a:spcPct val="150000"/>
              </a:lnSpc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※ ALID </a:t>
            </a:r>
            <a:r>
              <a:rPr lang="ko-KR" altLang="en-US" sz="900" b="1" dirty="0">
                <a:solidFill>
                  <a:schemeClr val="tx1"/>
                </a:solidFill>
              </a:rPr>
              <a:t>추가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 marL="36000">
              <a:lnSpc>
                <a:spcPct val="150000"/>
              </a:lnSpc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- PM Wafer Pick Sync Fail : 6560</a:t>
            </a:r>
          </a:p>
          <a:p>
            <a:pPr marL="36000">
              <a:lnSpc>
                <a:spcPct val="150000"/>
              </a:lnSpc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 - PM Wafer Place Sync Fail : 6561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36000">
              <a:lnSpc>
                <a:spcPct val="150000"/>
              </a:lnSpc>
              <a:defRPr/>
            </a:pPr>
            <a:r>
              <a:rPr lang="en-US" altLang="ko-KR" sz="900" b="1" dirty="0" smtClean="0">
                <a:solidFill>
                  <a:schemeClr val="tx1"/>
                </a:solidFill>
              </a:rPr>
              <a:t/>
            </a:r>
            <a:br>
              <a:rPr lang="en-US" altLang="ko-KR" sz="900" b="1" dirty="0" smtClean="0">
                <a:solidFill>
                  <a:schemeClr val="tx1"/>
                </a:solidFill>
              </a:rPr>
            </a:br>
            <a:endParaRPr lang="en-US" altLang="ko-KR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77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51520" y="16916"/>
            <a:ext cx="8640960" cy="678555"/>
          </a:xfrm>
        </p:spPr>
        <p:txBody>
          <a:bodyPr/>
          <a:lstStyle/>
          <a:p>
            <a:r>
              <a:rPr lang="en-US" altLang="ko-KR" sz="2400" spc="-300" dirty="0"/>
              <a:t>4. Wet Down Recipe </a:t>
            </a:r>
            <a:r>
              <a:rPr lang="ko-KR" altLang="en-US" sz="2400" spc="-300" dirty="0"/>
              <a:t>진행 후 </a:t>
            </a:r>
            <a:r>
              <a:rPr lang="en-US" altLang="ko-KR" sz="2400" spc="-300" dirty="0"/>
              <a:t>PM Mode Auto Enable </a:t>
            </a:r>
            <a:r>
              <a:rPr lang="ko-KR" altLang="en-US" sz="2400" spc="-300" dirty="0"/>
              <a:t>설정 </a:t>
            </a:r>
            <a:r>
              <a:rPr lang="ko-KR" altLang="en-US" sz="2400" spc="-300" dirty="0" smtClean="0"/>
              <a:t>기능</a:t>
            </a:r>
            <a:endParaRPr lang="en-US" altLang="ko-KR" sz="2400" spc="-300" dirty="0"/>
          </a:p>
        </p:txBody>
      </p:sp>
      <p:sp>
        <p:nvSpPr>
          <p:cNvPr id="5" name="직사각형 4"/>
          <p:cNvSpPr/>
          <p:nvPr/>
        </p:nvSpPr>
        <p:spPr>
          <a:xfrm>
            <a:off x="7473350" y="6581001"/>
            <a:ext cx="16706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1200" b="1">
                <a:solidFill>
                  <a:srgbClr val="FF0000"/>
                </a:solidFill>
              </a:rPr>
              <a:t>WONIK Confidential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725593"/>
              </p:ext>
            </p:extLst>
          </p:nvPr>
        </p:nvGraphicFramePr>
        <p:xfrm>
          <a:off x="166432" y="908720"/>
          <a:ext cx="8820000" cy="5528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79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구분항목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개선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■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개발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□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고객사명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P1-3L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발생일자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 청 자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김상후님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9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조치여부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가능 ■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불가능 □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설비 적용 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MAHA ALD Ox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완료일자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 성 자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유기종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9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불가능 사유</a:t>
                      </a: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36003" marR="36003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Version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Vs1.1.4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3" marR="36003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9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에러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개선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요청내용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Wet Down Recipe </a:t>
                      </a:r>
                      <a:r>
                        <a:rPr lang="ko-KR" altLang="en-US" sz="9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진행 후 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PM Mode Auto Enable </a:t>
                      </a:r>
                      <a:r>
                        <a:rPr lang="ko-KR" altLang="en-US" sz="9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설정 기능</a:t>
                      </a:r>
                    </a:p>
                  </a:txBody>
                  <a:tcPr marL="36003" marR="36003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에러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개선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형태 및 영향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strike="noStrike" dirty="0" smtClean="0">
                          <a:effectLst/>
                        </a:rPr>
                        <a:t>Wet Down, Wet Back Up, Error Back Up Recipe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진행 후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PM Chamber Mode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를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 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설정하여 사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용</a:t>
                      </a:r>
                      <a:endParaRPr lang="ko-KR" altLang="en-US" sz="900" u="none" strike="noStrike" dirty="0" smtClean="0">
                        <a:effectLst/>
                      </a:endParaRPr>
                    </a:p>
                  </a:txBody>
                  <a:tcPr marL="36003" marR="36003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9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개선결과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Wet Down, Wet Back Up, Error Back Up Recipe 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진행 후 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PM Chamber Mode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를 개별로 설정 가능 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(Enable, Disable)</a:t>
                      </a:r>
                      <a:endParaRPr lang="ko-KR" altLang="en-US" sz="9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3" marR="36003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989"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기능 설명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4432">
                <a:tc gridSpan="8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48" marR="91448" marT="45726" marB="4572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" name="오른쪽 화살표 19"/>
          <p:cNvSpPr/>
          <p:nvPr/>
        </p:nvSpPr>
        <p:spPr>
          <a:xfrm>
            <a:off x="4319972" y="4338518"/>
            <a:ext cx="50405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" t="11219" r="8965" b="11626"/>
          <a:stretch/>
        </p:blipFill>
        <p:spPr bwMode="auto">
          <a:xfrm>
            <a:off x="5138834" y="3607045"/>
            <a:ext cx="3321598" cy="2086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607045"/>
            <a:ext cx="3321598" cy="2086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7410595" y="4094704"/>
            <a:ext cx="411018" cy="9459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978583" y="4094704"/>
            <a:ext cx="411018" cy="9459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11560" y="5759678"/>
            <a:ext cx="345638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 smtClean="0"/>
              <a:t>“Run</a:t>
            </a:r>
            <a:r>
              <a:rPr lang="en-US" altLang="ko-KR" sz="1100" b="1" dirty="0"/>
              <a:t>” </a:t>
            </a:r>
            <a:r>
              <a:rPr lang="ko-KR" altLang="en-US" sz="1100" b="1" dirty="0"/>
              <a:t>으로 진행 </a:t>
            </a:r>
            <a:r>
              <a:rPr lang="ko-KR" altLang="en-US" sz="1100" b="1" dirty="0" smtClean="0"/>
              <a:t>시 </a:t>
            </a:r>
            <a:r>
              <a:rPr lang="en-US" altLang="ko-KR" sz="1100" b="1" dirty="0" smtClean="0"/>
              <a:t>Auto </a:t>
            </a:r>
            <a:r>
              <a:rPr lang="en-US" altLang="ko-KR" sz="1100" b="1" dirty="0"/>
              <a:t>Enable </a:t>
            </a:r>
            <a:r>
              <a:rPr lang="ko-KR" altLang="en-US" sz="1100" b="1" dirty="0"/>
              <a:t>안됨</a:t>
            </a:r>
            <a:endParaRPr lang="ko-KR" altLang="en-US" sz="1100" b="1" dirty="0"/>
          </a:p>
        </p:txBody>
      </p:sp>
      <p:sp>
        <p:nvSpPr>
          <p:cNvPr id="14" name="직사각형 13"/>
          <p:cNvSpPr/>
          <p:nvPr/>
        </p:nvSpPr>
        <p:spPr>
          <a:xfrm>
            <a:off x="5071441" y="5757847"/>
            <a:ext cx="345638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 smtClean="0"/>
              <a:t>“</a:t>
            </a:r>
            <a:r>
              <a:rPr lang="en-US" altLang="ko-KR" sz="1100" b="1" dirty="0"/>
              <a:t>Run” </a:t>
            </a:r>
            <a:r>
              <a:rPr lang="ko-KR" altLang="en-US" sz="1100" b="1" dirty="0"/>
              <a:t>으로 진행 </a:t>
            </a:r>
            <a:r>
              <a:rPr lang="ko-KR" altLang="en-US" sz="1100" b="1" dirty="0" smtClean="0"/>
              <a:t>시 </a:t>
            </a:r>
            <a:r>
              <a:rPr lang="en-US" altLang="ko-KR" sz="1100" b="1" dirty="0" smtClean="0"/>
              <a:t>Auto </a:t>
            </a:r>
            <a:r>
              <a:rPr lang="en-US" altLang="ko-KR" sz="1100" b="1" dirty="0"/>
              <a:t>Enable </a:t>
            </a:r>
            <a:r>
              <a:rPr lang="ko-KR" altLang="en-US" sz="1100" b="1" dirty="0" smtClean="0"/>
              <a:t>설정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28961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1727</TotalTime>
  <Words>839</Words>
  <Application>Microsoft Office PowerPoint</Application>
  <PresentationFormat>화면 슬라이드 쇼(4:3)</PresentationFormat>
  <Paragraphs>214</Paragraphs>
  <Slides>7</Slides>
  <Notes>2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HY헤드라인M</vt:lpstr>
      <vt:lpstr>나눔고딕</vt:lpstr>
      <vt:lpstr>나눔고딕 Bold</vt:lpstr>
      <vt:lpstr>맑은 고딕</vt:lpstr>
      <vt:lpstr>Arial</vt:lpstr>
      <vt:lpstr>Office 테마</vt:lpstr>
      <vt:lpstr>프레젠테이션</vt:lpstr>
      <vt:lpstr>PowerPoint 프레젠테이션</vt:lpstr>
      <vt:lpstr>SW VOC Item</vt:lpstr>
      <vt:lpstr>1. Signal Tower (상태 표시등) 체계 변경</vt:lpstr>
      <vt:lpstr>2. GUI內 TM Robot 부하 율, 사용 횟수 표시 및 SVID 구성</vt:lpstr>
      <vt:lpstr>3. Wafer Count Value “0” 보고 건</vt:lpstr>
      <vt:lpstr>4. GUI와 실제 Wafer 상태 불일치 Alarm 건</vt:lpstr>
      <vt:lpstr>4. Wet Down Recipe 진행 후 PM Mode Auto Enable 설정 기능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AutoBVT</cp:lastModifiedBy>
  <cp:revision>167</cp:revision>
  <cp:lastPrinted>2020-04-08T06:36:26Z</cp:lastPrinted>
  <dcterms:created xsi:type="dcterms:W3CDTF">2012-08-16T23:29:11Z</dcterms:created>
  <dcterms:modified xsi:type="dcterms:W3CDTF">2020-04-08T06:38:45Z</dcterms:modified>
</cp:coreProperties>
</file>