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Merriweather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FC9D10-A617-4F78-A040-B84AC5396B2D}">
  <a:tblStyle styleId="{3DFC9D10-A617-4F78-A040-B84AC5396B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MerriweatherSans-regular.fntdata"/><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erriweatherSans-italic.fntdata"/><Relationship Id="rId25" Type="http://schemas.openxmlformats.org/officeDocument/2006/relationships/font" Target="fonts/MerriweatherSans-bold.fntdata"/><Relationship Id="rId27" Type="http://schemas.openxmlformats.org/officeDocument/2006/relationships/font" Target="fonts/MerriweatherSans-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d759c9683_0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My name is Nick, and alongside my group members Kevin and Leo we will be presenting our progress on MarketEdge: A Time on Market Prediction Tool</a:t>
            </a:r>
            <a:endParaRPr/>
          </a:p>
        </p:txBody>
      </p:sp>
      <p:sp>
        <p:nvSpPr>
          <p:cNvPr id="76" name="Google Shape;76;g2fd759c9683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362292037_1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2d362292037_1_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09" name="Google Shape;209;g2d362292037_1_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362292037_1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2d362292037_1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050">
                <a:solidFill>
                  <a:srgbClr val="0E0E0E"/>
                </a:solidFill>
              </a:rPr>
              <a:t>(click) We plan on starting with a </a:t>
            </a:r>
            <a:r>
              <a:rPr b="1" lang="en" sz="1050">
                <a:solidFill>
                  <a:srgbClr val="0E0E0E"/>
                </a:solidFill>
              </a:rPr>
              <a:t>Simple Exponential Smoothing</a:t>
            </a:r>
            <a:r>
              <a:rPr lang="en" sz="1050">
                <a:solidFill>
                  <a:srgbClr val="0E0E0E"/>
                </a:solidFill>
              </a:rPr>
              <a:t> model, which forecasts the number of days a property will stay on the market by weighing recent zip code-level market valuations more heavily. This method provides a basic yet effective baseline for predicting market dynamics.</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lang="en" sz="1050">
                <a:solidFill>
                  <a:srgbClr val="0E0E0E"/>
                </a:solidFill>
              </a:rPr>
              <a:t>(click) Next, we move to an </a:t>
            </a:r>
            <a:r>
              <a:rPr b="1" lang="en" sz="1050">
                <a:solidFill>
                  <a:srgbClr val="0E0E0E"/>
                </a:solidFill>
              </a:rPr>
              <a:t>ARIMA (AutoRegressive Integrated Moving Average)</a:t>
            </a:r>
            <a:r>
              <a:rPr lang="en" sz="1050">
                <a:solidFill>
                  <a:srgbClr val="0E0E0E"/>
                </a:solidFill>
              </a:rPr>
              <a:t> model. This is well-suited for time series data and captures the temporal dependencies in zip code-level valuations to predict days on the market. It accounts for trends and seasonality, offering more refined predictions based on historical valuation data.</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lang="en" sz="1050">
                <a:solidFill>
                  <a:srgbClr val="0E0E0E"/>
                </a:solidFill>
              </a:rPr>
              <a:t>(click) Finally, we employ a </a:t>
            </a:r>
            <a:r>
              <a:rPr b="1" lang="en" sz="1050">
                <a:solidFill>
                  <a:srgbClr val="0E0E0E"/>
                </a:solidFill>
              </a:rPr>
              <a:t>Long Short-Term Memory (LSTM) neural network</a:t>
            </a:r>
            <a:r>
              <a:rPr lang="en" sz="1050">
                <a:solidFill>
                  <a:srgbClr val="0E0E0E"/>
                </a:solidFill>
              </a:rPr>
              <a:t>. LSTM is a type of recurrent neural network (RNN) that excels at modeling sequential data and long-term dependencies. By feeding in monthly historical data on zip code valuations, the LSTM can predict the number of days a property will stay on the market with high accuracy, even in complex and fluctuating markets.</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lang="en" sz="1050">
                <a:solidFill>
                  <a:srgbClr val="0E0E0E"/>
                </a:solidFill>
              </a:rPr>
              <a:t>These models, progressively increasing in sophistication, enable us to leverage historical market data to make precise predictions about property market time, tailored to each zip code.</a:t>
            </a:r>
            <a:endParaRPr sz="1050">
              <a:solidFill>
                <a:srgbClr val="0E0E0E"/>
              </a:solidFill>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217" name="Google Shape;217;g2d362292037_1_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fd759c9683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2fd759c9683_0_1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32" name="Google Shape;232;g2fd759c9683_0_1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fd759c9683_0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2fd759c9683_0_1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2100" lvl="0" marL="457200" rtl="0" algn="l">
              <a:lnSpc>
                <a:spcPct val="115000"/>
              </a:lnSpc>
              <a:spcBef>
                <a:spcPts val="0"/>
              </a:spcBef>
              <a:spcAft>
                <a:spcPts val="0"/>
              </a:spcAft>
              <a:buClr>
                <a:schemeClr val="dk1"/>
              </a:buClr>
              <a:buSzPts val="1000"/>
              <a:buChar char="-"/>
            </a:pPr>
            <a:r>
              <a:rPr lang="en" sz="1000">
                <a:solidFill>
                  <a:schemeClr val="dk1"/>
                </a:solidFill>
              </a:rPr>
              <a:t>Features like neighborhood location or zip code may unintentionally reflect historical discrimination. It's important to analyze the data for bias and either adjust or exclude potentially problematic features.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Protect the personal and sensitive data of homeowners and buyers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Be transparent about the factors the model considers and explain its predictions in understandable terms. Homeowners should know why the model predicts a certain timeframe.</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The model’s predictions could influence the behavior of buyers, sellers, and real estate professionals. For example, if widely adopted, the model could alter market behaviors in ways that benefit certain participants over others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Ensure that stakeholders understand that the model is a tool to assist decision-making, not replace human judgment.</a:t>
            </a:r>
            <a:endParaRPr sz="1000">
              <a:solidFill>
                <a:schemeClr val="dk1"/>
              </a:solidFill>
            </a:endParaRPr>
          </a:p>
        </p:txBody>
      </p:sp>
      <p:sp>
        <p:nvSpPr>
          <p:cNvPr id="247" name="Google Shape;247;g2fd759c9683_0_1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fd759c9683_0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2fd759c9683_0_2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Data Availability</a:t>
            </a:r>
            <a:r>
              <a:rPr lang="en">
                <a:solidFill>
                  <a:schemeClr val="dk1"/>
                </a:solidFill>
              </a:rPr>
              <a:t>: Accessing high-quality, comprehensive real estate data can be difficult. You may need to deal with incomplete, outdated, or region-specific datasets.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Shifting trends:</a:t>
            </a:r>
            <a:r>
              <a:rPr lang="en">
                <a:solidFill>
                  <a:schemeClr val="dk1"/>
                </a:solidFill>
              </a:rPr>
              <a:t> State of the economy, interest in renting vs. buying will be an external factor we will </a:t>
            </a:r>
            <a:r>
              <a:rPr lang="en">
                <a:solidFill>
                  <a:schemeClr val="dk1"/>
                </a:solidFill>
              </a:rPr>
              <a:t>have</a:t>
            </a:r>
            <a:r>
              <a:rPr lang="en">
                <a:solidFill>
                  <a:schemeClr val="dk1"/>
                </a:solidFill>
              </a:rPr>
              <a:t> to consider for our model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Overfitting</a:t>
            </a:r>
            <a:r>
              <a:rPr lang="en">
                <a:solidFill>
                  <a:schemeClr val="dk1"/>
                </a:solidFill>
              </a:rPr>
              <a:t>: There's a risk that the model could overfit historical data, making it less generalizable to future market conditions. Balancing model complexity with generalization is essential.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Explainability</a:t>
            </a:r>
            <a:r>
              <a:rPr lang="en">
                <a:solidFill>
                  <a:schemeClr val="dk1"/>
                </a:solidFill>
              </a:rPr>
              <a:t>: Complex machine learning models (e.g., neural networks) may offer high accuracy but lack transparency. Explaining how predictions are made will be critical for user trust.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Deployment</a:t>
            </a:r>
            <a:r>
              <a:rPr lang="en">
                <a:solidFill>
                  <a:schemeClr val="dk1"/>
                </a:solidFill>
              </a:rPr>
              <a:t>: Lack of experience within the group using lambda functions and Sagemaker</a:t>
            </a:r>
            <a:endParaRPr>
              <a:solidFill>
                <a:schemeClr val="dk1"/>
              </a:solidFill>
            </a:endParaRPr>
          </a:p>
        </p:txBody>
      </p:sp>
      <p:sp>
        <p:nvSpPr>
          <p:cNvPr id="262" name="Google Shape;262;g2fd759c9683_0_2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fd759c9683_0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2fd759c9683_0_2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0E0E0E"/>
                </a:solidFill>
              </a:rPr>
              <a:t>Impact of Uncertainty on Home Sales</a:t>
            </a:r>
            <a:endParaRPr sz="1350">
              <a:solidFill>
                <a:srgbClr val="0E0E0E"/>
              </a:solidFill>
            </a:endParaRPr>
          </a:p>
          <a:p>
            <a:pPr indent="-314325" lvl="0" marL="457200" rtl="0" algn="l">
              <a:lnSpc>
                <a:spcPct val="115000"/>
              </a:lnSpc>
              <a:spcBef>
                <a:spcPts val="0"/>
              </a:spcBef>
              <a:spcAft>
                <a:spcPts val="0"/>
              </a:spcAft>
              <a:buClr>
                <a:srgbClr val="0E0E0E"/>
              </a:buClr>
              <a:buSzPts val="1350"/>
              <a:buChar char="-"/>
            </a:pPr>
            <a:r>
              <a:rPr lang="en" sz="1350">
                <a:solidFill>
                  <a:srgbClr val="0E0E0E"/>
                </a:solidFill>
              </a:rPr>
              <a:t>uncertainty regarding how long a property will stay on the market significantly impacts decision-making for both buyers and sellers.</a:t>
            </a:r>
            <a:endParaRPr sz="1350">
              <a:solidFill>
                <a:srgbClr val="0E0E0E"/>
              </a:solidFill>
            </a:endParaRPr>
          </a:p>
          <a:p>
            <a:pPr indent="-314325" lvl="0" marL="457200" rtl="0" algn="l">
              <a:lnSpc>
                <a:spcPct val="115000"/>
              </a:lnSpc>
              <a:spcBef>
                <a:spcPts val="0"/>
              </a:spcBef>
              <a:spcAft>
                <a:spcPts val="0"/>
              </a:spcAft>
              <a:buClr>
                <a:srgbClr val="0E0E0E"/>
              </a:buClr>
              <a:buSzPts val="1350"/>
              <a:buChar char="-"/>
            </a:pPr>
            <a:r>
              <a:rPr lang="en" sz="1350">
                <a:solidFill>
                  <a:srgbClr val="0E0E0E"/>
                </a:solidFill>
              </a:rPr>
              <a:t>This uncertainty can affect the timing of sales, pricing strategies, and overall transaction outcomes.</a:t>
            </a:r>
            <a:endParaRPr sz="1350">
              <a:solidFill>
                <a:srgbClr val="0E0E0E"/>
              </a:solidFill>
            </a:endParaRPr>
          </a:p>
          <a:p>
            <a:pPr indent="0" lvl="0" marL="0" rtl="0" algn="l">
              <a:lnSpc>
                <a:spcPct val="115000"/>
              </a:lnSpc>
              <a:spcBef>
                <a:spcPts val="0"/>
              </a:spcBef>
              <a:spcAft>
                <a:spcPts val="0"/>
              </a:spcAft>
              <a:buClr>
                <a:schemeClr val="dk1"/>
              </a:buClr>
              <a:buSzPts val="1100"/>
              <a:buFont typeface="Arial"/>
              <a:buNone/>
            </a:pPr>
            <a:r>
              <a:rPr lang="en" sz="1350">
                <a:solidFill>
                  <a:srgbClr val="0E0E0E"/>
                </a:solidFill>
              </a:rPr>
              <a:t>Issue with Current Models</a:t>
            </a:r>
            <a:endParaRPr sz="1350">
              <a:solidFill>
                <a:srgbClr val="0E0E0E"/>
              </a:solidFill>
            </a:endParaRPr>
          </a:p>
          <a:p>
            <a:pPr indent="-314325" lvl="0" marL="457200" rtl="0" algn="l">
              <a:lnSpc>
                <a:spcPct val="115000"/>
              </a:lnSpc>
              <a:spcBef>
                <a:spcPts val="0"/>
              </a:spcBef>
              <a:spcAft>
                <a:spcPts val="0"/>
              </a:spcAft>
              <a:buClr>
                <a:srgbClr val="0E0E0E"/>
              </a:buClr>
              <a:buSzPts val="1350"/>
              <a:buChar char="-"/>
            </a:pPr>
            <a:r>
              <a:rPr lang="en" sz="1350">
                <a:solidFill>
                  <a:srgbClr val="0E0E0E"/>
                </a:solidFill>
              </a:rPr>
              <a:t>Existing predictive models lack key components.</a:t>
            </a:r>
            <a:endParaRPr sz="1350">
              <a:solidFill>
                <a:srgbClr val="0E0E0E"/>
              </a:solidFill>
            </a:endParaRPr>
          </a:p>
          <a:p>
            <a:pPr indent="-314325" lvl="0" marL="457200" rtl="0" algn="l">
              <a:lnSpc>
                <a:spcPct val="115000"/>
              </a:lnSpc>
              <a:spcBef>
                <a:spcPts val="0"/>
              </a:spcBef>
              <a:spcAft>
                <a:spcPts val="0"/>
              </a:spcAft>
              <a:buClr>
                <a:srgbClr val="0E0E0E"/>
              </a:buClr>
              <a:buSzPts val="1350"/>
              <a:buChar char="-"/>
            </a:pPr>
            <a:r>
              <a:rPr lang="en" sz="1350">
                <a:solidFill>
                  <a:srgbClr val="0E0E0E"/>
                </a:solidFill>
              </a:rPr>
              <a:t>factors are critical to understanding why some properties remain on the market longer.</a:t>
            </a:r>
            <a:endParaRPr sz="1350">
              <a:solidFill>
                <a:srgbClr val="0E0E0E"/>
              </a:solidFill>
            </a:endParaRPr>
          </a:p>
          <a:p>
            <a:pPr indent="0" lvl="0" marL="0" rtl="0" algn="l">
              <a:lnSpc>
                <a:spcPct val="115000"/>
              </a:lnSpc>
              <a:spcBef>
                <a:spcPts val="0"/>
              </a:spcBef>
              <a:spcAft>
                <a:spcPts val="0"/>
              </a:spcAft>
              <a:buClr>
                <a:schemeClr val="dk1"/>
              </a:buClr>
              <a:buSzPts val="1100"/>
              <a:buFont typeface="Arial"/>
              <a:buNone/>
            </a:pPr>
            <a:r>
              <a:rPr lang="en" sz="1350">
                <a:solidFill>
                  <a:srgbClr val="0E0E0E"/>
                </a:solidFill>
              </a:rPr>
              <a:t>Need for Enhanced Predictive Models</a:t>
            </a:r>
            <a:endParaRPr sz="1350">
              <a:solidFill>
                <a:srgbClr val="0E0E0E"/>
              </a:solidFill>
            </a:endParaRPr>
          </a:p>
          <a:p>
            <a:pPr indent="-317500" lvl="0" marL="317500" rtl="0" algn="l">
              <a:lnSpc>
                <a:spcPct val="115000"/>
              </a:lnSpc>
              <a:spcBef>
                <a:spcPts val="0"/>
              </a:spcBef>
              <a:spcAft>
                <a:spcPts val="0"/>
              </a:spcAft>
              <a:buClr>
                <a:schemeClr val="dk1"/>
              </a:buClr>
              <a:buSzPts val="1100"/>
              <a:buFont typeface="Arial"/>
              <a:buNone/>
            </a:pPr>
            <a:r>
              <a:t/>
            </a:r>
            <a:endParaRPr sz="1350">
              <a:solidFill>
                <a:srgbClr val="0E0E0E"/>
              </a:solidFill>
            </a:endParaRPr>
          </a:p>
        </p:txBody>
      </p:sp>
      <p:sp>
        <p:nvSpPr>
          <p:cNvPr id="275" name="Google Shape;275;g2fd759c9683_0_2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033209d59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3033209d59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90" name="Google Shape;290;g3033209d595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d759c9683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g2fd759c9683_0_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050">
                <a:solidFill>
                  <a:srgbClr val="0E0E0E"/>
                </a:solidFill>
              </a:rPr>
              <a:t>Many prediction tools in the real estate market operate at a national or even regional level, (click) providing broad trends that often fail to capture the nuances that exist from one zip code to another. But </a:t>
            </a:r>
            <a:r>
              <a:rPr lang="en" sz="1050">
                <a:solidFill>
                  <a:srgbClr val="0E0E0E"/>
                </a:solidFill>
              </a:rPr>
              <a:t>there's</a:t>
            </a:r>
            <a:r>
              <a:rPr lang="en" sz="1050">
                <a:solidFill>
                  <a:srgbClr val="0E0E0E"/>
                </a:solidFill>
              </a:rPr>
              <a:t> significant variability in market behavior across different zip codes, even within the same city. </a:t>
            </a:r>
            <a:r>
              <a:rPr lang="en" sz="1050">
                <a:solidFill>
                  <a:srgbClr val="0E0E0E"/>
                </a:solidFill>
              </a:rPr>
              <a:t>(click) </a:t>
            </a:r>
            <a:r>
              <a:rPr lang="en" sz="1050">
                <a:solidFill>
                  <a:srgbClr val="0E0E0E"/>
                </a:solidFill>
              </a:rPr>
              <a:t>For example, while Queens New York might be experiencing a sharp increase in property values, the Bronx might seeing a decline. This variability highlights the need for more granular, zip code-level analysis to make informed decisions in today’s real estate market.</a:t>
            </a:r>
            <a:endParaRPr sz="1050">
              <a:solidFill>
                <a:srgbClr val="0E0E0E"/>
              </a:solidFill>
            </a:endParaRPr>
          </a:p>
          <a:p>
            <a:pPr indent="0" lvl="0" marL="0" rtl="0" algn="l">
              <a:lnSpc>
                <a:spcPct val="100000"/>
              </a:lnSpc>
              <a:spcBef>
                <a:spcPts val="0"/>
              </a:spcBef>
              <a:spcAft>
                <a:spcPts val="0"/>
              </a:spcAft>
              <a:buClr>
                <a:schemeClr val="dk1"/>
              </a:buClr>
              <a:buSzPts val="1100"/>
              <a:buFont typeface="Arial"/>
              <a:buNone/>
            </a:pPr>
            <a:r>
              <a:t/>
            </a:r>
            <a:endParaRPr sz="1050">
              <a:solidFill>
                <a:srgbClr val="0E0E0E"/>
              </a:solidFill>
            </a:endParaRPr>
          </a:p>
        </p:txBody>
      </p:sp>
      <p:sp>
        <p:nvSpPr>
          <p:cNvPr id="84" name="Google Shape;84;g2fd759c9683_0_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d759c9683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2fd759c9683_0_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050">
                <a:solidFill>
                  <a:srgbClr val="0E0E0E"/>
                </a:solidFill>
              </a:rPr>
              <a:t>Accurately predicting how long a property will stay on the market is crucial for maximizing financial outcomes. </a:t>
            </a:r>
            <a:r>
              <a:rPr lang="en" sz="1050">
                <a:solidFill>
                  <a:srgbClr val="0E0E0E"/>
                </a:solidFill>
              </a:rPr>
              <a:t>(click) </a:t>
            </a:r>
            <a:r>
              <a:rPr lang="en" sz="1050">
                <a:solidFill>
                  <a:srgbClr val="0E0E0E"/>
                </a:solidFill>
              </a:rPr>
              <a:t>Here are five key reasons why: (click before each)</a:t>
            </a:r>
            <a:endParaRPr sz="1050">
              <a:solidFill>
                <a:srgbClr val="0E0E0E"/>
              </a:solidFill>
            </a:endParaRPr>
          </a:p>
          <a:p>
            <a:pPr indent="-203200" lvl="0" marL="203200" rtl="0" algn="l">
              <a:lnSpc>
                <a:spcPct val="115000"/>
              </a:lnSpc>
              <a:spcBef>
                <a:spcPts val="0"/>
              </a:spcBef>
              <a:spcAft>
                <a:spcPts val="0"/>
              </a:spcAft>
              <a:buClr>
                <a:schemeClr val="dk1"/>
              </a:buClr>
              <a:buSzPts val="1100"/>
              <a:buFont typeface="Arial"/>
              <a:buNone/>
            </a:pPr>
            <a:r>
              <a:rPr lang="en" sz="1050">
                <a:solidFill>
                  <a:srgbClr val="0E0E0E"/>
                </a:solidFill>
                <a:latin typeface="Times New Roman"/>
                <a:ea typeface="Times New Roman"/>
                <a:cs typeface="Times New Roman"/>
                <a:sym typeface="Times New Roman"/>
              </a:rPr>
              <a:t>	1.	</a:t>
            </a:r>
            <a:r>
              <a:rPr b="1" lang="en" sz="1050">
                <a:solidFill>
                  <a:srgbClr val="0E0E0E"/>
                </a:solidFill>
              </a:rPr>
              <a:t>Cost of Prolonged Listings</a:t>
            </a:r>
            <a:r>
              <a:rPr lang="en" sz="1050">
                <a:solidFill>
                  <a:srgbClr val="0E0E0E"/>
                </a:solidFill>
              </a:rPr>
              <a:t>: Homes that sit on the market for more than 60 days often sell for 5-10% less than the original asking price.</a:t>
            </a:r>
            <a:endParaRPr sz="1050">
              <a:solidFill>
                <a:srgbClr val="0E0E0E"/>
              </a:solidFill>
            </a:endParaRPr>
          </a:p>
          <a:p>
            <a:pPr indent="-203200" lvl="0" marL="203200" rtl="0" algn="l">
              <a:lnSpc>
                <a:spcPct val="115000"/>
              </a:lnSpc>
              <a:spcBef>
                <a:spcPts val="0"/>
              </a:spcBef>
              <a:spcAft>
                <a:spcPts val="0"/>
              </a:spcAft>
              <a:buClr>
                <a:schemeClr val="dk1"/>
              </a:buClr>
              <a:buSzPts val="1100"/>
              <a:buFont typeface="Arial"/>
              <a:buNone/>
            </a:pPr>
            <a:r>
              <a:rPr lang="en" sz="1050">
                <a:solidFill>
                  <a:srgbClr val="0E0E0E"/>
                </a:solidFill>
                <a:latin typeface="Times New Roman"/>
                <a:ea typeface="Times New Roman"/>
                <a:cs typeface="Times New Roman"/>
                <a:sym typeface="Times New Roman"/>
              </a:rPr>
              <a:t>	2.	</a:t>
            </a:r>
            <a:r>
              <a:rPr b="1" lang="en" sz="1050">
                <a:solidFill>
                  <a:srgbClr val="0E0E0E"/>
                </a:solidFill>
              </a:rPr>
              <a:t>Holding Costs</a:t>
            </a:r>
            <a:r>
              <a:rPr lang="en" sz="1050">
                <a:solidFill>
                  <a:srgbClr val="0E0E0E"/>
                </a:solidFill>
              </a:rPr>
              <a:t>: The longer a property remains unsold, the more the holding costs add up, typically around 1-2% of the home’s value per month.</a:t>
            </a:r>
            <a:endParaRPr sz="1050">
              <a:solidFill>
                <a:srgbClr val="0E0E0E"/>
              </a:solidFill>
            </a:endParaRPr>
          </a:p>
          <a:p>
            <a:pPr indent="-203200" lvl="0" marL="203200" rtl="0" algn="l">
              <a:lnSpc>
                <a:spcPct val="115000"/>
              </a:lnSpc>
              <a:spcBef>
                <a:spcPts val="0"/>
              </a:spcBef>
              <a:spcAft>
                <a:spcPts val="0"/>
              </a:spcAft>
              <a:buClr>
                <a:schemeClr val="dk1"/>
              </a:buClr>
              <a:buSzPts val="1100"/>
              <a:buFont typeface="Arial"/>
              <a:buNone/>
            </a:pPr>
            <a:r>
              <a:rPr lang="en" sz="1050">
                <a:solidFill>
                  <a:srgbClr val="0E0E0E"/>
                </a:solidFill>
                <a:latin typeface="Times New Roman"/>
                <a:ea typeface="Times New Roman"/>
                <a:cs typeface="Times New Roman"/>
                <a:sym typeface="Times New Roman"/>
              </a:rPr>
              <a:t>	3.	</a:t>
            </a:r>
            <a:r>
              <a:rPr b="1" lang="en" sz="1050">
                <a:solidFill>
                  <a:srgbClr val="0E0E0E"/>
                </a:solidFill>
              </a:rPr>
              <a:t>Market Timing</a:t>
            </a:r>
            <a:r>
              <a:rPr lang="en" sz="1050">
                <a:solidFill>
                  <a:srgbClr val="0E0E0E"/>
                </a:solidFill>
              </a:rPr>
              <a:t>: Homes that sell within the first two weeks have a higher likelihood of achieving or even exceeding the asking price.</a:t>
            </a:r>
            <a:endParaRPr sz="1050">
              <a:solidFill>
                <a:srgbClr val="0E0E0E"/>
              </a:solidFill>
            </a:endParaRPr>
          </a:p>
          <a:p>
            <a:pPr indent="-203200" lvl="0" marL="203200" rtl="0" algn="l">
              <a:lnSpc>
                <a:spcPct val="115000"/>
              </a:lnSpc>
              <a:spcBef>
                <a:spcPts val="0"/>
              </a:spcBef>
              <a:spcAft>
                <a:spcPts val="0"/>
              </a:spcAft>
              <a:buClr>
                <a:schemeClr val="dk1"/>
              </a:buClr>
              <a:buSzPts val="1100"/>
              <a:buFont typeface="Arial"/>
              <a:buNone/>
            </a:pPr>
            <a:r>
              <a:rPr lang="en" sz="1050">
                <a:solidFill>
                  <a:srgbClr val="0E0E0E"/>
                </a:solidFill>
                <a:latin typeface="Times New Roman"/>
                <a:ea typeface="Times New Roman"/>
                <a:cs typeface="Times New Roman"/>
                <a:sym typeface="Times New Roman"/>
              </a:rPr>
              <a:t>	4.	</a:t>
            </a:r>
            <a:r>
              <a:rPr b="1" lang="en" sz="1050">
                <a:solidFill>
                  <a:srgbClr val="0E0E0E"/>
                </a:solidFill>
              </a:rPr>
              <a:t>Buyer Fatigue</a:t>
            </a:r>
            <a:r>
              <a:rPr lang="en" sz="1050">
                <a:solidFill>
                  <a:srgbClr val="0E0E0E"/>
                </a:solidFill>
              </a:rPr>
              <a:t>: Interest from buyers tends to drop significantly—by 50% or more—after a property has been on the market for a month.</a:t>
            </a:r>
            <a:endParaRPr sz="1050">
              <a:solidFill>
                <a:srgbClr val="0E0E0E"/>
              </a:solidFill>
            </a:endParaRPr>
          </a:p>
          <a:p>
            <a:pPr indent="-203200" lvl="0" marL="203200" rtl="0" algn="l">
              <a:lnSpc>
                <a:spcPct val="115000"/>
              </a:lnSpc>
              <a:spcBef>
                <a:spcPts val="0"/>
              </a:spcBef>
              <a:spcAft>
                <a:spcPts val="0"/>
              </a:spcAft>
              <a:buClr>
                <a:schemeClr val="dk1"/>
              </a:buClr>
              <a:buSzPts val="1100"/>
              <a:buFont typeface="Arial"/>
              <a:buNone/>
            </a:pPr>
            <a:r>
              <a:rPr lang="en" sz="1050">
                <a:solidFill>
                  <a:srgbClr val="0E0E0E"/>
                </a:solidFill>
                <a:latin typeface="Times New Roman"/>
                <a:ea typeface="Times New Roman"/>
                <a:cs typeface="Times New Roman"/>
                <a:sym typeface="Times New Roman"/>
              </a:rPr>
              <a:t>	5.	</a:t>
            </a:r>
            <a:r>
              <a:rPr b="1" lang="en" sz="1050">
                <a:solidFill>
                  <a:srgbClr val="0E0E0E"/>
                </a:solidFill>
              </a:rPr>
              <a:t>Impact on Real Estate Investments</a:t>
            </a:r>
            <a:r>
              <a:rPr lang="en" sz="1050">
                <a:solidFill>
                  <a:srgbClr val="0E0E0E"/>
                </a:solidFill>
              </a:rPr>
              <a:t>: For investors, every extra month a property is on the market can reduce the annual ROI by 2-3%.</a:t>
            </a:r>
            <a:endParaRPr sz="1050">
              <a:solidFill>
                <a:srgbClr val="0E0E0E"/>
              </a:solidFill>
            </a:endParaRPr>
          </a:p>
          <a:p>
            <a:pPr indent="0" lvl="0" marL="0" rtl="0" algn="l">
              <a:lnSpc>
                <a:spcPct val="100000"/>
              </a:lnSpc>
              <a:spcBef>
                <a:spcPts val="0"/>
              </a:spcBef>
              <a:spcAft>
                <a:spcPts val="0"/>
              </a:spcAft>
              <a:buClr>
                <a:schemeClr val="dk1"/>
              </a:buClr>
              <a:buSzPts val="1100"/>
              <a:buFont typeface="Arial"/>
              <a:buNone/>
            </a:pPr>
            <a:r>
              <a:t/>
            </a:r>
            <a:endParaRPr sz="1050">
              <a:solidFill>
                <a:srgbClr val="0E0E0E"/>
              </a:solidFill>
            </a:endParaRPr>
          </a:p>
        </p:txBody>
      </p:sp>
      <p:sp>
        <p:nvSpPr>
          <p:cNvPr id="102" name="Google Shape;102;g2fd759c9683_0_1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d759c9683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2fd759c9683_0_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050">
                <a:solidFill>
                  <a:srgbClr val="0E0E0E"/>
                </a:solidFill>
              </a:rPr>
              <a:t>The real estate analytics market is highly competitive, with major players like Zillow and Realtor.com providing various predictive tools. However, most existing solutions focus primarily on broader market trends or pricing models and often fail to account for the granular, zip code-level variations that can significantly impact the time a property stays on the market. Our research shows that there is a gap in the market for a tool that can provide such localized predictions. By integrating zip code-specific housing metrics with our predictive model, we can offer a unique value proposition that addresses this gap. This tool would not only help users make better-informed decisions but also position itself as a key differentiator in a rapidly growing market, offering insights that current broad-spectrum tools do not.</a:t>
            </a:r>
            <a:endParaRPr sz="1050">
              <a:solidFill>
                <a:srgbClr val="0E0E0E"/>
              </a:solidFill>
            </a:endParaRPr>
          </a:p>
          <a:p>
            <a:pPr indent="0" lvl="0" marL="0" rtl="0" algn="l">
              <a:lnSpc>
                <a:spcPct val="100000"/>
              </a:lnSpc>
              <a:spcBef>
                <a:spcPts val="0"/>
              </a:spcBef>
              <a:spcAft>
                <a:spcPts val="0"/>
              </a:spcAft>
              <a:buClr>
                <a:schemeClr val="dk1"/>
              </a:buClr>
              <a:buSzPts val="1100"/>
              <a:buFont typeface="Arial"/>
              <a:buNone/>
            </a:pPr>
            <a:r>
              <a:t/>
            </a:r>
            <a:endParaRPr sz="1050">
              <a:solidFill>
                <a:srgbClr val="0E0E0E"/>
              </a:solidFill>
            </a:endParaRPr>
          </a:p>
        </p:txBody>
      </p:sp>
      <p:sp>
        <p:nvSpPr>
          <p:cNvPr id="114" name="Google Shape;114;g2fd759c9683_0_1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362292037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2d362292037_1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
              <a:t>There are 2 categories of target users we want this product to serve. The first category is the individual users who are looking for a reliable but quick </a:t>
            </a:r>
            <a:r>
              <a:rPr lang="en"/>
              <a:t>experience</a:t>
            </a:r>
            <a:r>
              <a:rPr lang="en"/>
              <a:t> to support their works. Those individuals are licensed brokers, realtors and home owners who work independently to buy or sell properties. The second category is </a:t>
            </a:r>
            <a:r>
              <a:rPr lang="en"/>
              <a:t>business</a:t>
            </a:r>
            <a:r>
              <a:rPr lang="en"/>
              <a:t> entity such as real </a:t>
            </a:r>
            <a:r>
              <a:rPr lang="en"/>
              <a:t>estate</a:t>
            </a:r>
            <a:r>
              <a:rPr lang="en"/>
              <a:t> firms where there can be multiple real estate agents working on multiple listings. The target user would require a more expanded capacity in which they can upload their portfolios of properties. So as we build our models and products out, these are the 2 users will have in mind</a:t>
            </a:r>
            <a:endParaRPr/>
          </a:p>
        </p:txBody>
      </p:sp>
      <p:sp>
        <p:nvSpPr>
          <p:cNvPr id="131" name="Google Shape;131;g2d362292037_1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d759c9683_0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fd759c9683_0_1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
              <a:t>This is a brainstorm sketch of the MVP where our product would have an interactive page to input their property’s information in such as the location, zip code, date, property’s condition. And when finish filling out and press the Check Estimation button, a score matrix or some sort of prediction mechanism will be outputted similarly to the image above shown in the right. Red would indicate that the property is in high risk and potentially have higher selling time. Same logic for yellow and green in which the property has a high probability to be sold and will be off the market soon. In the bottom right, we’re thinking to put some recommendations of the next steps based in the score matrix you receive. So in this example, since the score is red, the page recommends the users to reevaluate the pricing strategy and have a more aggressive approach.</a:t>
            </a:r>
            <a:endParaRPr/>
          </a:p>
        </p:txBody>
      </p:sp>
      <p:sp>
        <p:nvSpPr>
          <p:cNvPr id="148" name="Google Shape;148;g2fd759c9683_0_1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d759c9683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2fd759c9683_0_1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
              <a:t>There are 2 main public data set we found and planning to do more in-dept EDA in the next coming weeks. The first one is data from realtor.com which is a website similar to zillow that offers a place for buyers and sellers to look for properties. Realtor.com has compiled a dta library that is based on the most comprehensive and accurate databbased of MLS which is a very popular website among real estate agents. The second dataset is from</a:t>
            </a:r>
            <a:endParaRPr/>
          </a:p>
        </p:txBody>
      </p:sp>
      <p:sp>
        <p:nvSpPr>
          <p:cNvPr id="166" name="Google Shape;166;g2fd759c9683_0_1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362292037_1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2d362292037_1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80" name="Google Shape;180;g2d362292037_1_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362292037_1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2d362292037_1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95" name="Google Shape;195;g2d362292037_1_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sp>
        <p:nvSpPr>
          <p:cNvPr id="51" name="Google Shape;51;p13"/>
          <p:cNvSpPr txBox="1"/>
          <p:nvPr>
            <p:ph type="ctrTitle"/>
          </p:nvPr>
        </p:nvSpPr>
        <p:spPr>
          <a:xfrm>
            <a:off x="685800" y="618250"/>
            <a:ext cx="6813900" cy="12297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Clr>
                <a:srgbClr val="C28220"/>
              </a:buClr>
              <a:buSzPts val="3800"/>
              <a:buFont typeface="Georgia"/>
              <a:buNone/>
              <a:defRPr sz="3800">
                <a:solidFill>
                  <a:srgbClr val="C28220"/>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subTitle"/>
          </p:nvPr>
        </p:nvSpPr>
        <p:spPr>
          <a:xfrm>
            <a:off x="685800" y="1931444"/>
            <a:ext cx="6400800" cy="8352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300"/>
              </a:spcBef>
              <a:spcAft>
                <a:spcPts val="0"/>
              </a:spcAft>
              <a:buClr>
                <a:srgbClr val="2D637F"/>
              </a:buClr>
              <a:buSzPts val="1700"/>
              <a:buNone/>
              <a:defRPr>
                <a:solidFill>
                  <a:srgbClr val="2D637F"/>
                </a:solidFill>
              </a:defRPr>
            </a:lvl1pPr>
            <a:lvl2pPr lvl="1" rtl="0" algn="ctr">
              <a:lnSpc>
                <a:spcPct val="100000"/>
              </a:lnSpc>
              <a:spcBef>
                <a:spcPts val="300"/>
              </a:spcBef>
              <a:spcAft>
                <a:spcPts val="0"/>
              </a:spcAft>
              <a:buClr>
                <a:srgbClr val="888888"/>
              </a:buClr>
              <a:buSzPts val="1500"/>
              <a:buNone/>
              <a:defRPr>
                <a:solidFill>
                  <a:srgbClr val="888888"/>
                </a:solidFill>
              </a:defRPr>
            </a:lvl2pPr>
            <a:lvl3pPr lvl="2" rtl="0" algn="ctr">
              <a:lnSpc>
                <a:spcPct val="100000"/>
              </a:lnSpc>
              <a:spcBef>
                <a:spcPts val="300"/>
              </a:spcBef>
              <a:spcAft>
                <a:spcPts val="0"/>
              </a:spcAft>
              <a:buClr>
                <a:srgbClr val="888888"/>
              </a:buClr>
              <a:buSzPts val="1400"/>
              <a:buNone/>
              <a:defRPr>
                <a:solidFill>
                  <a:srgbClr val="888888"/>
                </a:solidFill>
              </a:defRPr>
            </a:lvl3pPr>
            <a:lvl4pPr lvl="3" rtl="0" algn="ctr">
              <a:lnSpc>
                <a:spcPct val="100000"/>
              </a:lnSpc>
              <a:spcBef>
                <a:spcPts val="200"/>
              </a:spcBef>
              <a:spcAft>
                <a:spcPts val="0"/>
              </a:spcAft>
              <a:buClr>
                <a:srgbClr val="888888"/>
              </a:buClr>
              <a:buSzPts val="1200"/>
              <a:buNone/>
              <a:defRPr>
                <a:solidFill>
                  <a:srgbClr val="888888"/>
                </a:solidFill>
              </a:defRPr>
            </a:lvl4pPr>
            <a:lvl5pPr lvl="4" rtl="0" algn="ctr">
              <a:lnSpc>
                <a:spcPct val="100000"/>
              </a:lnSpc>
              <a:spcBef>
                <a:spcPts val="200"/>
              </a:spcBef>
              <a:spcAft>
                <a:spcPts val="0"/>
              </a:spcAft>
              <a:buClr>
                <a:srgbClr val="888888"/>
              </a:buClr>
              <a:buSzPts val="1100"/>
              <a:buNone/>
              <a:defRPr>
                <a:solidFill>
                  <a:srgbClr val="888888"/>
                </a:solidFill>
              </a:defRPr>
            </a:lvl5pPr>
            <a:lvl6pPr lvl="5" rtl="0" algn="ctr">
              <a:lnSpc>
                <a:spcPct val="100000"/>
              </a:lnSpc>
              <a:spcBef>
                <a:spcPts val="300"/>
              </a:spcBef>
              <a:spcAft>
                <a:spcPts val="0"/>
              </a:spcAft>
              <a:buClr>
                <a:srgbClr val="888888"/>
              </a:buClr>
              <a:buSzPts val="1500"/>
              <a:buNone/>
              <a:defRPr>
                <a:solidFill>
                  <a:srgbClr val="888888"/>
                </a:solidFill>
              </a:defRPr>
            </a:lvl6pPr>
            <a:lvl7pPr lvl="6" rtl="0" algn="ctr">
              <a:lnSpc>
                <a:spcPct val="100000"/>
              </a:lnSpc>
              <a:spcBef>
                <a:spcPts val="300"/>
              </a:spcBef>
              <a:spcAft>
                <a:spcPts val="0"/>
              </a:spcAft>
              <a:buClr>
                <a:srgbClr val="888888"/>
              </a:buClr>
              <a:buSzPts val="1500"/>
              <a:buNone/>
              <a:defRPr>
                <a:solidFill>
                  <a:srgbClr val="888888"/>
                </a:solidFill>
              </a:defRPr>
            </a:lvl7pPr>
            <a:lvl8pPr lvl="7" rtl="0" algn="ctr">
              <a:lnSpc>
                <a:spcPct val="100000"/>
              </a:lnSpc>
              <a:spcBef>
                <a:spcPts val="300"/>
              </a:spcBef>
              <a:spcAft>
                <a:spcPts val="0"/>
              </a:spcAft>
              <a:buClr>
                <a:srgbClr val="888888"/>
              </a:buClr>
              <a:buSzPts val="1500"/>
              <a:buNone/>
              <a:defRPr>
                <a:solidFill>
                  <a:srgbClr val="888888"/>
                </a:solidFill>
              </a:defRPr>
            </a:lvl8pPr>
            <a:lvl9pPr lvl="8" rtl="0" algn="ctr">
              <a:lnSpc>
                <a:spcPct val="100000"/>
              </a:lnSpc>
              <a:spcBef>
                <a:spcPts val="300"/>
              </a:spcBef>
              <a:spcAft>
                <a:spcPts val="0"/>
              </a:spcAft>
              <a:buClr>
                <a:srgbClr val="888888"/>
              </a:buClr>
              <a:buSzPts val="15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0" name="Shape 60"/>
        <p:cNvGrpSpPr/>
        <p:nvPr/>
      </p:nvGrpSpPr>
      <p:grpSpPr>
        <a:xfrm>
          <a:off x="0" y="0"/>
          <a:ext cx="0" cy="0"/>
          <a:chOff x="0" y="0"/>
          <a:chExt cx="0" cy="0"/>
        </a:xfrm>
      </p:grpSpPr>
      <p:sp>
        <p:nvSpPr>
          <p:cNvPr id="61" name="Google Shape;61;p15"/>
          <p:cNvSpPr txBox="1"/>
          <p:nvPr>
            <p:ph type="ctrTitle"/>
          </p:nvPr>
        </p:nvSpPr>
        <p:spPr>
          <a:xfrm>
            <a:off x="685800" y="618250"/>
            <a:ext cx="6813900" cy="12297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Clr>
                <a:srgbClr val="C28220"/>
              </a:buClr>
              <a:buSzPts val="3800"/>
              <a:buFont typeface="Georgia"/>
              <a:buNone/>
              <a:defRPr sz="3800">
                <a:solidFill>
                  <a:srgbClr val="C28220"/>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2" name="Google Shape;62;p15"/>
          <p:cNvSpPr txBox="1"/>
          <p:nvPr>
            <p:ph idx="1" type="subTitle"/>
          </p:nvPr>
        </p:nvSpPr>
        <p:spPr>
          <a:xfrm>
            <a:off x="685800" y="1931444"/>
            <a:ext cx="6400800" cy="8352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300"/>
              </a:spcBef>
              <a:spcAft>
                <a:spcPts val="0"/>
              </a:spcAft>
              <a:buClr>
                <a:srgbClr val="2D637F"/>
              </a:buClr>
              <a:buSzPts val="1700"/>
              <a:buNone/>
              <a:defRPr>
                <a:solidFill>
                  <a:srgbClr val="2D637F"/>
                </a:solidFill>
              </a:defRPr>
            </a:lvl1pPr>
            <a:lvl2pPr lvl="1" rtl="0" algn="ctr">
              <a:lnSpc>
                <a:spcPct val="100000"/>
              </a:lnSpc>
              <a:spcBef>
                <a:spcPts val="300"/>
              </a:spcBef>
              <a:spcAft>
                <a:spcPts val="0"/>
              </a:spcAft>
              <a:buClr>
                <a:srgbClr val="888888"/>
              </a:buClr>
              <a:buSzPts val="1500"/>
              <a:buNone/>
              <a:defRPr>
                <a:solidFill>
                  <a:srgbClr val="888888"/>
                </a:solidFill>
              </a:defRPr>
            </a:lvl2pPr>
            <a:lvl3pPr lvl="2" rtl="0" algn="ctr">
              <a:lnSpc>
                <a:spcPct val="100000"/>
              </a:lnSpc>
              <a:spcBef>
                <a:spcPts val="300"/>
              </a:spcBef>
              <a:spcAft>
                <a:spcPts val="0"/>
              </a:spcAft>
              <a:buClr>
                <a:srgbClr val="888888"/>
              </a:buClr>
              <a:buSzPts val="1400"/>
              <a:buNone/>
              <a:defRPr>
                <a:solidFill>
                  <a:srgbClr val="888888"/>
                </a:solidFill>
              </a:defRPr>
            </a:lvl3pPr>
            <a:lvl4pPr lvl="3" rtl="0" algn="ctr">
              <a:lnSpc>
                <a:spcPct val="100000"/>
              </a:lnSpc>
              <a:spcBef>
                <a:spcPts val="200"/>
              </a:spcBef>
              <a:spcAft>
                <a:spcPts val="0"/>
              </a:spcAft>
              <a:buClr>
                <a:srgbClr val="888888"/>
              </a:buClr>
              <a:buSzPts val="1200"/>
              <a:buNone/>
              <a:defRPr>
                <a:solidFill>
                  <a:srgbClr val="888888"/>
                </a:solidFill>
              </a:defRPr>
            </a:lvl4pPr>
            <a:lvl5pPr lvl="4" rtl="0" algn="ctr">
              <a:lnSpc>
                <a:spcPct val="100000"/>
              </a:lnSpc>
              <a:spcBef>
                <a:spcPts val="200"/>
              </a:spcBef>
              <a:spcAft>
                <a:spcPts val="0"/>
              </a:spcAft>
              <a:buClr>
                <a:srgbClr val="888888"/>
              </a:buClr>
              <a:buSzPts val="1100"/>
              <a:buNone/>
              <a:defRPr>
                <a:solidFill>
                  <a:srgbClr val="888888"/>
                </a:solidFill>
              </a:defRPr>
            </a:lvl5pPr>
            <a:lvl6pPr lvl="5" rtl="0" algn="ctr">
              <a:lnSpc>
                <a:spcPct val="100000"/>
              </a:lnSpc>
              <a:spcBef>
                <a:spcPts val="300"/>
              </a:spcBef>
              <a:spcAft>
                <a:spcPts val="0"/>
              </a:spcAft>
              <a:buClr>
                <a:srgbClr val="888888"/>
              </a:buClr>
              <a:buSzPts val="1500"/>
              <a:buNone/>
              <a:defRPr>
                <a:solidFill>
                  <a:srgbClr val="888888"/>
                </a:solidFill>
              </a:defRPr>
            </a:lvl6pPr>
            <a:lvl7pPr lvl="6" rtl="0" algn="ctr">
              <a:lnSpc>
                <a:spcPct val="100000"/>
              </a:lnSpc>
              <a:spcBef>
                <a:spcPts val="300"/>
              </a:spcBef>
              <a:spcAft>
                <a:spcPts val="0"/>
              </a:spcAft>
              <a:buClr>
                <a:srgbClr val="888888"/>
              </a:buClr>
              <a:buSzPts val="1500"/>
              <a:buNone/>
              <a:defRPr>
                <a:solidFill>
                  <a:srgbClr val="888888"/>
                </a:solidFill>
              </a:defRPr>
            </a:lvl7pPr>
            <a:lvl8pPr lvl="7" rtl="0" algn="ctr">
              <a:lnSpc>
                <a:spcPct val="100000"/>
              </a:lnSpc>
              <a:spcBef>
                <a:spcPts val="300"/>
              </a:spcBef>
              <a:spcAft>
                <a:spcPts val="0"/>
              </a:spcAft>
              <a:buClr>
                <a:srgbClr val="888888"/>
              </a:buClr>
              <a:buSzPts val="1500"/>
              <a:buNone/>
              <a:defRPr>
                <a:solidFill>
                  <a:srgbClr val="888888"/>
                </a:solidFill>
              </a:defRPr>
            </a:lvl8pPr>
            <a:lvl9pPr lvl="8" rtl="0" algn="ctr">
              <a:lnSpc>
                <a:spcPct val="100000"/>
              </a:lnSpc>
              <a:spcBef>
                <a:spcPts val="300"/>
              </a:spcBef>
              <a:spcAft>
                <a:spcPts val="0"/>
              </a:spcAft>
              <a:buClr>
                <a:srgbClr val="888888"/>
              </a:buClr>
              <a:buSzPts val="1500"/>
              <a:buNone/>
              <a:defRPr>
                <a:solidFill>
                  <a:srgbClr val="888888"/>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63" name="Shape 63"/>
        <p:cNvGrpSpPr/>
        <p:nvPr/>
      </p:nvGrpSpPr>
      <p:grpSpPr>
        <a:xfrm>
          <a:off x="0" y="0"/>
          <a:ext cx="0" cy="0"/>
          <a:chOff x="0" y="0"/>
          <a:chExt cx="0" cy="0"/>
        </a:xfrm>
      </p:grpSpPr>
      <p:sp>
        <p:nvSpPr>
          <p:cNvPr id="64" name="Google Shape;64;p16"/>
          <p:cNvSpPr txBox="1"/>
          <p:nvPr>
            <p:ph type="title"/>
          </p:nvPr>
        </p:nvSpPr>
        <p:spPr>
          <a:xfrm>
            <a:off x="457200" y="276521"/>
            <a:ext cx="8211300" cy="8628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Clr>
                <a:srgbClr val="C28220"/>
              </a:buClr>
              <a:buSzPts val="2700"/>
              <a:buFont typeface="Georgia"/>
              <a:buNone/>
              <a:defRPr sz="27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5" name="Google Shape;65;p16"/>
          <p:cNvSpPr txBox="1"/>
          <p:nvPr>
            <p:ph idx="1" type="body"/>
          </p:nvPr>
        </p:nvSpPr>
        <p:spPr>
          <a:xfrm>
            <a:off x="4572000" y="1322283"/>
            <a:ext cx="4095000" cy="2820000"/>
          </a:xfrm>
          <a:prstGeom prst="rect">
            <a:avLst/>
          </a:prstGeom>
          <a:noFill/>
          <a:ln>
            <a:noFill/>
          </a:ln>
        </p:spPr>
        <p:txBody>
          <a:bodyPr anchorCtr="0" anchor="t" bIns="34275" lIns="68575" spcFirstLastPara="1" rIns="68575" wrap="square" tIns="34275">
            <a:normAutofit/>
          </a:bodyPr>
          <a:lstStyle>
            <a:lvl1pPr indent="-323850" lvl="0" marL="457200" rtl="0" algn="l">
              <a:lnSpc>
                <a:spcPct val="100000"/>
              </a:lnSpc>
              <a:spcBef>
                <a:spcPts val="300"/>
              </a:spcBef>
              <a:spcAft>
                <a:spcPts val="0"/>
              </a:spcAft>
              <a:buClr>
                <a:srgbClr val="2D637F"/>
              </a:buClr>
              <a:buSzPts val="1500"/>
              <a:buChar char="•"/>
              <a:defRPr sz="1500"/>
            </a:lvl1pPr>
            <a:lvl2pPr indent="-317500" lvl="1" marL="914400" rtl="0" algn="l">
              <a:lnSpc>
                <a:spcPct val="100000"/>
              </a:lnSpc>
              <a:spcBef>
                <a:spcPts val="300"/>
              </a:spcBef>
              <a:spcAft>
                <a:spcPts val="0"/>
              </a:spcAft>
              <a:buClr>
                <a:srgbClr val="2D637F"/>
              </a:buClr>
              <a:buSzPts val="1400"/>
              <a:buChar char="–"/>
              <a:defRPr sz="1400"/>
            </a:lvl2pPr>
            <a:lvl3pPr indent="-304800" lvl="2" marL="1371600" rtl="0" algn="l">
              <a:lnSpc>
                <a:spcPct val="100000"/>
              </a:lnSpc>
              <a:spcBef>
                <a:spcPts val="200"/>
              </a:spcBef>
              <a:spcAft>
                <a:spcPts val="0"/>
              </a:spcAft>
              <a:buClr>
                <a:srgbClr val="2D637F"/>
              </a:buClr>
              <a:buSzPts val="1200"/>
              <a:buChar char="•"/>
              <a:defRPr sz="1200"/>
            </a:lvl3pPr>
            <a:lvl4pPr indent="-298450" lvl="3" marL="1828800" rtl="0" algn="l">
              <a:lnSpc>
                <a:spcPct val="100000"/>
              </a:lnSpc>
              <a:spcBef>
                <a:spcPts val="200"/>
              </a:spcBef>
              <a:spcAft>
                <a:spcPts val="0"/>
              </a:spcAft>
              <a:buClr>
                <a:srgbClr val="2D637F"/>
              </a:buClr>
              <a:buSzPts val="1100"/>
              <a:buChar char="–"/>
              <a:defRPr sz="1100"/>
            </a:lvl4pPr>
            <a:lvl5pPr indent="-285750" lvl="4" marL="2286000" rtl="0" algn="l">
              <a:lnSpc>
                <a:spcPct val="100000"/>
              </a:lnSpc>
              <a:spcBef>
                <a:spcPts val="200"/>
              </a:spcBef>
              <a:spcAft>
                <a:spcPts val="0"/>
              </a:spcAft>
              <a:buClr>
                <a:srgbClr val="2D637F"/>
              </a:buClr>
              <a:buSzPts val="900"/>
              <a:buChar char="»"/>
              <a:defRPr sz="900"/>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66" name="Google Shape;66;p16"/>
          <p:cNvSpPr txBox="1"/>
          <p:nvPr>
            <p:ph idx="2" type="body"/>
          </p:nvPr>
        </p:nvSpPr>
        <p:spPr>
          <a:xfrm>
            <a:off x="338560" y="4937562"/>
            <a:ext cx="8328600" cy="2058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100"/>
              </a:spcBef>
              <a:spcAft>
                <a:spcPts val="0"/>
              </a:spcAft>
              <a:buClr>
                <a:schemeClr val="lt1"/>
              </a:buClr>
              <a:buSzPts val="600"/>
              <a:buNone/>
              <a:defRPr sz="600">
                <a:solidFill>
                  <a:schemeClr val="lt1"/>
                </a:solidFill>
              </a:defRPr>
            </a:lvl1pPr>
            <a:lvl2pPr indent="-266700" lvl="1" marL="914400" rtl="0" algn="l">
              <a:lnSpc>
                <a:spcPct val="100000"/>
              </a:lnSpc>
              <a:spcBef>
                <a:spcPts val="100"/>
              </a:spcBef>
              <a:spcAft>
                <a:spcPts val="0"/>
              </a:spcAft>
              <a:buClr>
                <a:srgbClr val="2D637F"/>
              </a:buClr>
              <a:buSzPts val="600"/>
              <a:buChar char="–"/>
              <a:defRPr sz="600"/>
            </a:lvl2pPr>
            <a:lvl3pPr indent="-266700" lvl="2" marL="1371600" rtl="0" algn="l">
              <a:lnSpc>
                <a:spcPct val="100000"/>
              </a:lnSpc>
              <a:spcBef>
                <a:spcPts val="100"/>
              </a:spcBef>
              <a:spcAft>
                <a:spcPts val="0"/>
              </a:spcAft>
              <a:buClr>
                <a:srgbClr val="2D637F"/>
              </a:buClr>
              <a:buSzPts val="600"/>
              <a:buChar char="•"/>
              <a:defRPr sz="600"/>
            </a:lvl3pPr>
            <a:lvl4pPr indent="-266700" lvl="3" marL="1828800" rtl="0" algn="l">
              <a:lnSpc>
                <a:spcPct val="100000"/>
              </a:lnSpc>
              <a:spcBef>
                <a:spcPts val="100"/>
              </a:spcBef>
              <a:spcAft>
                <a:spcPts val="0"/>
              </a:spcAft>
              <a:buClr>
                <a:srgbClr val="2D637F"/>
              </a:buClr>
              <a:buSzPts val="600"/>
              <a:buChar char="–"/>
              <a:defRPr sz="600"/>
            </a:lvl4pPr>
            <a:lvl5pPr indent="-266700" lvl="4" marL="2286000" rtl="0" algn="l">
              <a:lnSpc>
                <a:spcPct val="100000"/>
              </a:lnSpc>
              <a:spcBef>
                <a:spcPts val="100"/>
              </a:spcBef>
              <a:spcAft>
                <a:spcPts val="0"/>
              </a:spcAft>
              <a:buClr>
                <a:srgbClr val="2D637F"/>
              </a:buClr>
              <a:buSzPts val="600"/>
              <a:buChar char="»"/>
              <a:defRPr sz="600"/>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67" name="Shape 67"/>
        <p:cNvGrpSpPr/>
        <p:nvPr/>
      </p:nvGrpSpPr>
      <p:grpSpPr>
        <a:xfrm>
          <a:off x="0" y="0"/>
          <a:ext cx="0" cy="0"/>
          <a:chOff x="0" y="0"/>
          <a:chExt cx="0" cy="0"/>
        </a:xfrm>
      </p:grpSpPr>
      <p:sp>
        <p:nvSpPr>
          <p:cNvPr id="68" name="Google Shape;68;p17"/>
          <p:cNvSpPr txBox="1"/>
          <p:nvPr>
            <p:ph type="title"/>
          </p:nvPr>
        </p:nvSpPr>
        <p:spPr>
          <a:xfrm>
            <a:off x="457200" y="276521"/>
            <a:ext cx="8211300" cy="8628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Clr>
                <a:srgbClr val="C28220"/>
              </a:buClr>
              <a:buSzPts val="2700"/>
              <a:buFont typeface="Georgia"/>
              <a:buNone/>
              <a:defRPr sz="27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9" name="Google Shape;69;p17"/>
          <p:cNvSpPr txBox="1"/>
          <p:nvPr>
            <p:ph idx="1" type="body"/>
          </p:nvPr>
        </p:nvSpPr>
        <p:spPr>
          <a:xfrm>
            <a:off x="338560" y="4937562"/>
            <a:ext cx="8328600" cy="2058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100"/>
              </a:spcBef>
              <a:spcAft>
                <a:spcPts val="0"/>
              </a:spcAft>
              <a:buClr>
                <a:schemeClr val="lt1"/>
              </a:buClr>
              <a:buSzPts val="600"/>
              <a:buNone/>
              <a:defRPr sz="600">
                <a:solidFill>
                  <a:schemeClr val="lt1"/>
                </a:solidFill>
              </a:defRPr>
            </a:lvl1pPr>
            <a:lvl2pPr indent="-266700" lvl="1" marL="914400" rtl="0" algn="l">
              <a:lnSpc>
                <a:spcPct val="100000"/>
              </a:lnSpc>
              <a:spcBef>
                <a:spcPts val="100"/>
              </a:spcBef>
              <a:spcAft>
                <a:spcPts val="0"/>
              </a:spcAft>
              <a:buClr>
                <a:srgbClr val="2D637F"/>
              </a:buClr>
              <a:buSzPts val="600"/>
              <a:buChar char="–"/>
              <a:defRPr sz="600"/>
            </a:lvl2pPr>
            <a:lvl3pPr indent="-266700" lvl="2" marL="1371600" rtl="0" algn="l">
              <a:lnSpc>
                <a:spcPct val="100000"/>
              </a:lnSpc>
              <a:spcBef>
                <a:spcPts val="100"/>
              </a:spcBef>
              <a:spcAft>
                <a:spcPts val="0"/>
              </a:spcAft>
              <a:buClr>
                <a:srgbClr val="2D637F"/>
              </a:buClr>
              <a:buSzPts val="600"/>
              <a:buChar char="•"/>
              <a:defRPr sz="600"/>
            </a:lvl3pPr>
            <a:lvl4pPr indent="-266700" lvl="3" marL="1828800" rtl="0" algn="l">
              <a:lnSpc>
                <a:spcPct val="100000"/>
              </a:lnSpc>
              <a:spcBef>
                <a:spcPts val="100"/>
              </a:spcBef>
              <a:spcAft>
                <a:spcPts val="0"/>
              </a:spcAft>
              <a:buClr>
                <a:srgbClr val="2D637F"/>
              </a:buClr>
              <a:buSzPts val="600"/>
              <a:buChar char="–"/>
              <a:defRPr sz="600"/>
            </a:lvl4pPr>
            <a:lvl5pPr indent="-266700" lvl="4" marL="2286000" rtl="0" algn="l">
              <a:lnSpc>
                <a:spcPct val="100000"/>
              </a:lnSpc>
              <a:spcBef>
                <a:spcPts val="100"/>
              </a:spcBef>
              <a:spcAft>
                <a:spcPts val="0"/>
              </a:spcAft>
              <a:buClr>
                <a:srgbClr val="2D637F"/>
              </a:buClr>
              <a:buSzPts val="600"/>
              <a:buChar char="»"/>
              <a:defRPr sz="600"/>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0" name="Shape 70"/>
        <p:cNvGrpSpPr/>
        <p:nvPr/>
      </p:nvGrpSpPr>
      <p:grpSpPr>
        <a:xfrm>
          <a:off x="0" y="0"/>
          <a:ext cx="0" cy="0"/>
          <a:chOff x="0" y="0"/>
          <a:chExt cx="0" cy="0"/>
        </a:xfrm>
      </p:grpSpPr>
      <p:sp>
        <p:nvSpPr>
          <p:cNvPr id="71" name="Google Shape;71;p18"/>
          <p:cNvSpPr txBox="1"/>
          <p:nvPr>
            <p:ph type="title"/>
          </p:nvPr>
        </p:nvSpPr>
        <p:spPr>
          <a:xfrm>
            <a:off x="457200" y="276521"/>
            <a:ext cx="8211300" cy="8628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Clr>
                <a:srgbClr val="C28220"/>
              </a:buClr>
              <a:buSzPts val="2700"/>
              <a:buFont typeface="Georgia"/>
              <a:buNone/>
              <a:defRPr sz="27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2" name="Google Shape;72;p18"/>
          <p:cNvSpPr txBox="1"/>
          <p:nvPr>
            <p:ph idx="1" type="body"/>
          </p:nvPr>
        </p:nvSpPr>
        <p:spPr>
          <a:xfrm>
            <a:off x="482600" y="1322283"/>
            <a:ext cx="8184300" cy="2820000"/>
          </a:xfrm>
          <a:prstGeom prst="rect">
            <a:avLst/>
          </a:prstGeom>
          <a:noFill/>
          <a:ln>
            <a:noFill/>
          </a:ln>
        </p:spPr>
        <p:txBody>
          <a:bodyPr anchorCtr="0" anchor="t" bIns="34275" lIns="68575" spcFirstLastPara="1" rIns="68575" wrap="square" tIns="34275">
            <a:normAutofit/>
          </a:bodyPr>
          <a:lstStyle>
            <a:lvl1pPr indent="-304800" lvl="0" marL="457200" rtl="0" algn="l">
              <a:lnSpc>
                <a:spcPct val="100000"/>
              </a:lnSpc>
              <a:spcBef>
                <a:spcPts val="200"/>
              </a:spcBef>
              <a:spcAft>
                <a:spcPts val="0"/>
              </a:spcAft>
              <a:buClr>
                <a:srgbClr val="2D637F"/>
              </a:buClr>
              <a:buSzPts val="1200"/>
              <a:buChar char="•"/>
              <a:defRPr sz="1200"/>
            </a:lvl1pPr>
            <a:lvl2pPr indent="-298450" lvl="1" marL="914400" rtl="0" algn="l">
              <a:lnSpc>
                <a:spcPct val="100000"/>
              </a:lnSpc>
              <a:spcBef>
                <a:spcPts val="200"/>
              </a:spcBef>
              <a:spcAft>
                <a:spcPts val="0"/>
              </a:spcAft>
              <a:buClr>
                <a:srgbClr val="2D637F"/>
              </a:buClr>
              <a:buSzPts val="1100"/>
              <a:buChar char="–"/>
              <a:defRPr sz="1100"/>
            </a:lvl2pPr>
            <a:lvl3pPr indent="-285750" lvl="2" marL="1371600" rtl="0" algn="l">
              <a:lnSpc>
                <a:spcPct val="100000"/>
              </a:lnSpc>
              <a:spcBef>
                <a:spcPts val="200"/>
              </a:spcBef>
              <a:spcAft>
                <a:spcPts val="0"/>
              </a:spcAft>
              <a:buClr>
                <a:srgbClr val="2D637F"/>
              </a:buClr>
              <a:buSzPts val="900"/>
              <a:buChar char="•"/>
              <a:defRPr sz="900"/>
            </a:lvl3pPr>
            <a:lvl4pPr indent="-279400" lvl="3" marL="1828800" rtl="0" algn="l">
              <a:lnSpc>
                <a:spcPct val="100000"/>
              </a:lnSpc>
              <a:spcBef>
                <a:spcPts val="200"/>
              </a:spcBef>
              <a:spcAft>
                <a:spcPts val="0"/>
              </a:spcAft>
              <a:buClr>
                <a:srgbClr val="2D637F"/>
              </a:buClr>
              <a:buSzPts val="800"/>
              <a:buChar char="–"/>
              <a:defRPr sz="800"/>
            </a:lvl4pPr>
            <a:lvl5pPr indent="-279400" lvl="4" marL="2286000" rtl="0" algn="l">
              <a:lnSpc>
                <a:spcPct val="100000"/>
              </a:lnSpc>
              <a:spcBef>
                <a:spcPts val="200"/>
              </a:spcBef>
              <a:spcAft>
                <a:spcPts val="0"/>
              </a:spcAft>
              <a:buClr>
                <a:srgbClr val="2D637F"/>
              </a:buClr>
              <a:buSzPts val="800"/>
              <a:buChar char="»"/>
              <a:defRPr sz="800"/>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73" name="Google Shape;73;p18"/>
          <p:cNvSpPr txBox="1"/>
          <p:nvPr>
            <p:ph idx="2" type="body"/>
          </p:nvPr>
        </p:nvSpPr>
        <p:spPr>
          <a:xfrm>
            <a:off x="338560" y="4937562"/>
            <a:ext cx="8328600" cy="2058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100"/>
              </a:spcBef>
              <a:spcAft>
                <a:spcPts val="0"/>
              </a:spcAft>
              <a:buClr>
                <a:schemeClr val="lt1"/>
              </a:buClr>
              <a:buSzPts val="600"/>
              <a:buNone/>
              <a:defRPr sz="600">
                <a:solidFill>
                  <a:schemeClr val="lt1"/>
                </a:solidFill>
              </a:defRPr>
            </a:lvl1pPr>
            <a:lvl2pPr indent="-266700" lvl="1" marL="914400" rtl="0" algn="l">
              <a:lnSpc>
                <a:spcPct val="100000"/>
              </a:lnSpc>
              <a:spcBef>
                <a:spcPts val="100"/>
              </a:spcBef>
              <a:spcAft>
                <a:spcPts val="0"/>
              </a:spcAft>
              <a:buClr>
                <a:srgbClr val="2D637F"/>
              </a:buClr>
              <a:buSzPts val="600"/>
              <a:buChar char="–"/>
              <a:defRPr sz="600"/>
            </a:lvl2pPr>
            <a:lvl3pPr indent="-266700" lvl="2" marL="1371600" rtl="0" algn="l">
              <a:lnSpc>
                <a:spcPct val="100000"/>
              </a:lnSpc>
              <a:spcBef>
                <a:spcPts val="100"/>
              </a:spcBef>
              <a:spcAft>
                <a:spcPts val="0"/>
              </a:spcAft>
              <a:buClr>
                <a:srgbClr val="2D637F"/>
              </a:buClr>
              <a:buSzPts val="600"/>
              <a:buChar char="•"/>
              <a:defRPr sz="600"/>
            </a:lvl3pPr>
            <a:lvl4pPr indent="-266700" lvl="3" marL="1828800" rtl="0" algn="l">
              <a:lnSpc>
                <a:spcPct val="100000"/>
              </a:lnSpc>
              <a:spcBef>
                <a:spcPts val="100"/>
              </a:spcBef>
              <a:spcAft>
                <a:spcPts val="0"/>
              </a:spcAft>
              <a:buClr>
                <a:srgbClr val="2D637F"/>
              </a:buClr>
              <a:buSzPts val="600"/>
              <a:buChar char="–"/>
              <a:defRPr sz="600"/>
            </a:lvl4pPr>
            <a:lvl5pPr indent="-266700" lvl="4" marL="2286000" rtl="0" algn="l">
              <a:lnSpc>
                <a:spcPct val="100000"/>
              </a:lnSpc>
              <a:spcBef>
                <a:spcPts val="100"/>
              </a:spcBef>
              <a:spcAft>
                <a:spcPts val="0"/>
              </a:spcAft>
              <a:buClr>
                <a:srgbClr val="2D637F"/>
              </a:buClr>
              <a:buSzPts val="600"/>
              <a:buChar char="»"/>
              <a:defRPr sz="600"/>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1.png"/><Relationship Id="rId3" Type="http://schemas.openxmlformats.org/officeDocument/2006/relationships/image" Target="../media/image19.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4"/>
          <p:cNvSpPr txBox="1"/>
          <p:nvPr/>
        </p:nvSpPr>
        <p:spPr>
          <a:xfrm>
            <a:off x="267368" y="3980447"/>
            <a:ext cx="1386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eorgia"/>
              <a:ea typeface="Georgia"/>
              <a:cs typeface="Georgia"/>
              <a:sym typeface="Georgia"/>
            </a:endParaRPr>
          </a:p>
        </p:txBody>
      </p:sp>
      <p:sp>
        <p:nvSpPr>
          <p:cNvPr id="55" name="Google Shape;55;p14"/>
          <p:cNvSpPr txBox="1"/>
          <p:nvPr>
            <p:ph type="title"/>
          </p:nvPr>
        </p:nvSpPr>
        <p:spPr>
          <a:xfrm>
            <a:off x="457200" y="394467"/>
            <a:ext cx="8229600" cy="857400"/>
          </a:xfrm>
          <a:prstGeom prst="rect">
            <a:avLst/>
          </a:prstGeom>
          <a:noFill/>
          <a:ln>
            <a:noFill/>
          </a:ln>
        </p:spPr>
        <p:txBody>
          <a:bodyPr anchorCtr="0" anchor="ctr" bIns="34275" lIns="68575" spcFirstLastPara="1" rIns="68575" wrap="square" tIns="34275">
            <a:normAutofit/>
          </a:bodyPr>
          <a:lstStyle>
            <a:lvl1pPr lvl="0" marR="0" rtl="0" algn="l">
              <a:lnSpc>
                <a:spcPct val="100000"/>
              </a:lnSpc>
              <a:spcBef>
                <a:spcPts val="0"/>
              </a:spcBef>
              <a:spcAft>
                <a:spcPts val="0"/>
              </a:spcAft>
              <a:buClr>
                <a:srgbClr val="C28220"/>
              </a:buClr>
              <a:buSzPts val="3800"/>
              <a:buFont typeface="Georgia"/>
              <a:buNone/>
              <a:defRPr b="0" i="0" sz="3800" u="none" cap="none" strike="noStrike">
                <a:solidFill>
                  <a:srgbClr val="C28220"/>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6" name="Google Shape;56;p14"/>
          <p:cNvSpPr txBox="1"/>
          <p:nvPr>
            <p:ph idx="1" type="body"/>
          </p:nvPr>
        </p:nvSpPr>
        <p:spPr>
          <a:xfrm>
            <a:off x="457200" y="1356059"/>
            <a:ext cx="8229600" cy="1894800"/>
          </a:xfrm>
          <a:prstGeom prst="rect">
            <a:avLst/>
          </a:prstGeom>
          <a:noFill/>
          <a:ln>
            <a:noFill/>
          </a:ln>
        </p:spPr>
        <p:txBody>
          <a:bodyPr anchorCtr="0" anchor="t" bIns="34275" lIns="68575" spcFirstLastPara="1" rIns="68575" wrap="square" tIns="34275">
            <a:normAutofit/>
          </a:bodyPr>
          <a:lstStyle>
            <a:lvl1pPr indent="-336550" lvl="0" marL="457200" marR="0" rtl="0" algn="l">
              <a:lnSpc>
                <a:spcPct val="100000"/>
              </a:lnSpc>
              <a:spcBef>
                <a:spcPts val="300"/>
              </a:spcBef>
              <a:spcAft>
                <a:spcPts val="0"/>
              </a:spcAft>
              <a:buClr>
                <a:srgbClr val="2D637F"/>
              </a:buClr>
              <a:buSzPts val="1700"/>
              <a:buFont typeface="Arial"/>
              <a:buChar char="•"/>
              <a:defRPr b="0" i="0" sz="1700" u="none" cap="none" strike="noStrike">
                <a:solidFill>
                  <a:srgbClr val="2D637F"/>
                </a:solidFill>
                <a:latin typeface="Merriweather Sans"/>
                <a:ea typeface="Merriweather Sans"/>
                <a:cs typeface="Merriweather Sans"/>
                <a:sym typeface="Merriweather Sans"/>
              </a:defRPr>
            </a:lvl1pPr>
            <a:lvl2pPr indent="-323850" lvl="1" marL="914400" marR="0" rtl="0" algn="l">
              <a:lnSpc>
                <a:spcPct val="100000"/>
              </a:lnSpc>
              <a:spcBef>
                <a:spcPts val="300"/>
              </a:spcBef>
              <a:spcAft>
                <a:spcPts val="0"/>
              </a:spcAft>
              <a:buClr>
                <a:srgbClr val="2D637F"/>
              </a:buClr>
              <a:buSzPts val="1500"/>
              <a:buFont typeface="Arial"/>
              <a:buChar char="–"/>
              <a:defRPr b="0" i="0" sz="1500" u="none" cap="none" strike="noStrike">
                <a:solidFill>
                  <a:srgbClr val="2D637F"/>
                </a:solidFill>
                <a:latin typeface="Merriweather Sans"/>
                <a:ea typeface="Merriweather Sans"/>
                <a:cs typeface="Merriweather Sans"/>
                <a:sym typeface="Merriweather Sans"/>
              </a:defRPr>
            </a:lvl2pPr>
            <a:lvl3pPr indent="-317500" lvl="2" marL="1371600" marR="0" rtl="0" algn="l">
              <a:lnSpc>
                <a:spcPct val="100000"/>
              </a:lnSpc>
              <a:spcBef>
                <a:spcPts val="300"/>
              </a:spcBef>
              <a:spcAft>
                <a:spcPts val="0"/>
              </a:spcAft>
              <a:buClr>
                <a:srgbClr val="2D637F"/>
              </a:buClr>
              <a:buSzPts val="1400"/>
              <a:buFont typeface="Arial"/>
              <a:buChar char="•"/>
              <a:defRPr b="0" i="0" sz="1400" u="none" cap="none" strike="noStrike">
                <a:solidFill>
                  <a:srgbClr val="2D637F"/>
                </a:solidFill>
                <a:latin typeface="Merriweather Sans"/>
                <a:ea typeface="Merriweather Sans"/>
                <a:cs typeface="Merriweather Sans"/>
                <a:sym typeface="Merriweather Sans"/>
              </a:defRPr>
            </a:lvl3pPr>
            <a:lvl4pPr indent="-304800" lvl="3" marL="1828800" marR="0" rtl="0" algn="l">
              <a:lnSpc>
                <a:spcPct val="100000"/>
              </a:lnSpc>
              <a:spcBef>
                <a:spcPts val="200"/>
              </a:spcBef>
              <a:spcAft>
                <a:spcPts val="0"/>
              </a:spcAft>
              <a:buClr>
                <a:srgbClr val="2D637F"/>
              </a:buClr>
              <a:buSzPts val="1200"/>
              <a:buFont typeface="Arial"/>
              <a:buChar char="–"/>
              <a:defRPr b="0" i="0" sz="1200" u="none" cap="none" strike="noStrike">
                <a:solidFill>
                  <a:srgbClr val="2D637F"/>
                </a:solidFill>
                <a:latin typeface="Merriweather Sans"/>
                <a:ea typeface="Merriweather Sans"/>
                <a:cs typeface="Merriweather Sans"/>
                <a:sym typeface="Merriweather Sans"/>
              </a:defRPr>
            </a:lvl4pPr>
            <a:lvl5pPr indent="-298450" lvl="4" marL="2286000" marR="0" rtl="0" algn="l">
              <a:lnSpc>
                <a:spcPct val="100000"/>
              </a:lnSpc>
              <a:spcBef>
                <a:spcPts val="200"/>
              </a:spcBef>
              <a:spcAft>
                <a:spcPts val="0"/>
              </a:spcAft>
              <a:buClr>
                <a:srgbClr val="2D637F"/>
              </a:buClr>
              <a:buSzPts val="1100"/>
              <a:buFont typeface="Arial"/>
              <a:buChar char="»"/>
              <a:defRPr b="0" i="0" sz="1100" u="none" cap="none" strike="noStrike">
                <a:solidFill>
                  <a:srgbClr val="2D637F"/>
                </a:solidFill>
                <a:latin typeface="Merriweather Sans"/>
                <a:ea typeface="Merriweather Sans"/>
                <a:cs typeface="Merriweather Sans"/>
                <a:sym typeface="Merriweather Sans"/>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9pPr>
          </a:lstStyle>
          <a:p/>
        </p:txBody>
      </p:sp>
      <p:pic>
        <p:nvPicPr>
          <p:cNvPr id="57" name="Google Shape;57;p14"/>
          <p:cNvPicPr preferRelativeResize="0"/>
          <p:nvPr/>
        </p:nvPicPr>
        <p:blipFill rotWithShape="1">
          <a:blip r:embed="rId1">
            <a:alphaModFix/>
          </a:blip>
          <a:srcRect b="0" l="0" r="0" t="0"/>
          <a:stretch/>
        </p:blipFill>
        <p:spPr>
          <a:xfrm>
            <a:off x="6274508" y="1"/>
            <a:ext cx="2869494" cy="1784684"/>
          </a:xfrm>
          <a:prstGeom prst="rect">
            <a:avLst/>
          </a:prstGeom>
          <a:noFill/>
          <a:ln>
            <a:noFill/>
          </a:ln>
        </p:spPr>
      </p:pic>
      <p:pic>
        <p:nvPicPr>
          <p:cNvPr id="58" name="Google Shape;58;p14"/>
          <p:cNvPicPr preferRelativeResize="0"/>
          <p:nvPr/>
        </p:nvPicPr>
        <p:blipFill rotWithShape="1">
          <a:blip r:embed="rId2">
            <a:alphaModFix/>
          </a:blip>
          <a:srcRect b="0" l="0" r="0" t="0"/>
          <a:stretch/>
        </p:blipFill>
        <p:spPr>
          <a:xfrm>
            <a:off x="0" y="4198916"/>
            <a:ext cx="9170738" cy="997554"/>
          </a:xfrm>
          <a:prstGeom prst="rect">
            <a:avLst/>
          </a:prstGeom>
          <a:noFill/>
          <a:ln>
            <a:noFill/>
          </a:ln>
        </p:spPr>
      </p:pic>
      <p:pic>
        <p:nvPicPr>
          <p:cNvPr id="59" name="Google Shape;59;p14"/>
          <p:cNvPicPr preferRelativeResize="0"/>
          <p:nvPr/>
        </p:nvPicPr>
        <p:blipFill rotWithShape="1">
          <a:blip r:embed="rId3">
            <a:alphaModFix/>
          </a:blip>
          <a:srcRect b="0" l="0" r="0" t="0"/>
          <a:stretch/>
        </p:blipFill>
        <p:spPr>
          <a:xfrm>
            <a:off x="405916" y="4425183"/>
            <a:ext cx="1284492" cy="4000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www.realtor.com/research/data/" TargetMode="External"/><Relationship Id="rId4" Type="http://schemas.openxmlformats.org/officeDocument/2006/relationships/hyperlink" Target="https://www.zillow.com/research/dat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9"/>
          <p:cNvSpPr txBox="1"/>
          <p:nvPr>
            <p:ph type="ctrTitle"/>
          </p:nvPr>
        </p:nvSpPr>
        <p:spPr>
          <a:xfrm>
            <a:off x="685800" y="618250"/>
            <a:ext cx="6813900" cy="1229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C28220"/>
              </a:buClr>
              <a:buSzPts val="4100"/>
              <a:buFont typeface="Georgia"/>
              <a:buNone/>
            </a:pPr>
            <a:r>
              <a:rPr lang="en" sz="4100"/>
              <a:t>MarketEdge: A Time on Market Prediction Tool</a:t>
            </a:r>
            <a:endParaRPr>
              <a:solidFill>
                <a:srgbClr val="C28220"/>
              </a:solidFill>
            </a:endParaRPr>
          </a:p>
        </p:txBody>
      </p:sp>
      <p:sp>
        <p:nvSpPr>
          <p:cNvPr id="79" name="Google Shape;79;p19"/>
          <p:cNvSpPr txBox="1"/>
          <p:nvPr>
            <p:ph idx="1" type="subTitle"/>
          </p:nvPr>
        </p:nvSpPr>
        <p:spPr>
          <a:xfrm>
            <a:off x="685800" y="2733675"/>
            <a:ext cx="6400800" cy="835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rgbClr val="2D637F"/>
              </a:buClr>
              <a:buSzPts val="1700"/>
              <a:buNone/>
            </a:pPr>
            <a:r>
              <a:rPr lang="en"/>
              <a:t>Kevin Kuc, Leo Le, Nick Bermingham</a:t>
            </a:r>
            <a:endParaRPr/>
          </a:p>
        </p:txBody>
      </p:sp>
      <p:pic>
        <p:nvPicPr>
          <p:cNvPr id="80" name="Google Shape;80;p19"/>
          <p:cNvPicPr preferRelativeResize="0"/>
          <p:nvPr/>
        </p:nvPicPr>
        <p:blipFill>
          <a:blip r:embed="rId3">
            <a:alphaModFix/>
          </a:blip>
          <a:stretch>
            <a:fillRect/>
          </a:stretch>
        </p:blipFill>
        <p:spPr>
          <a:xfrm>
            <a:off x="5254152" y="1991375"/>
            <a:ext cx="3034250" cy="19964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342900" y="207391"/>
            <a:ext cx="6158400" cy="647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700"/>
              <a:buNone/>
            </a:pPr>
            <a:r>
              <a:rPr lang="en"/>
              <a:t>Data Next Step</a:t>
            </a:r>
            <a:endParaRPr/>
          </a:p>
        </p:txBody>
      </p:sp>
      <p:sp>
        <p:nvSpPr>
          <p:cNvPr id="212" name="Google Shape;212;p28"/>
          <p:cNvSpPr txBox="1"/>
          <p:nvPr>
            <p:ph idx="1" type="body"/>
          </p:nvPr>
        </p:nvSpPr>
        <p:spPr>
          <a:xfrm>
            <a:off x="253920" y="3703171"/>
            <a:ext cx="6246600" cy="154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100"/>
              </a:spcBef>
              <a:spcAft>
                <a:spcPts val="0"/>
              </a:spcAft>
              <a:buSzPts val="600"/>
              <a:buNone/>
            </a:pPr>
            <a:r>
              <a:t/>
            </a:r>
            <a:endParaRPr/>
          </a:p>
        </p:txBody>
      </p:sp>
      <p:sp>
        <p:nvSpPr>
          <p:cNvPr id="213" name="Google Shape;213;p28"/>
          <p:cNvSpPr txBox="1"/>
          <p:nvPr/>
        </p:nvSpPr>
        <p:spPr>
          <a:xfrm>
            <a:off x="489850" y="958700"/>
            <a:ext cx="6837000" cy="2281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Times New Roman"/>
              <a:buAutoNum type="arabicPeriod"/>
            </a:pPr>
            <a:r>
              <a:rPr lang="en" sz="1200">
                <a:latin typeface="Times New Roman"/>
                <a:ea typeface="Times New Roman"/>
                <a:cs typeface="Times New Roman"/>
                <a:sym typeface="Times New Roman"/>
              </a:rPr>
              <a:t>Finalize metric research</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AutoNum type="alphaLcPeriod"/>
            </a:pPr>
            <a:r>
              <a:rPr lang="en" sz="1200">
                <a:latin typeface="Times New Roman"/>
                <a:ea typeface="Times New Roman"/>
                <a:cs typeface="Times New Roman"/>
                <a:sym typeface="Times New Roman"/>
              </a:rPr>
              <a:t>Interviews with SMEs this </a:t>
            </a:r>
            <a:r>
              <a:rPr lang="en" sz="1200">
                <a:latin typeface="Times New Roman"/>
                <a:ea typeface="Times New Roman"/>
                <a:cs typeface="Times New Roman"/>
                <a:sym typeface="Times New Roman"/>
              </a:rPr>
              <a:t>wednesday</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AutoNum type="alphaLcPeriod"/>
            </a:pPr>
            <a:r>
              <a:rPr lang="en" sz="1200">
                <a:latin typeface="Times New Roman"/>
                <a:ea typeface="Times New Roman"/>
                <a:cs typeface="Times New Roman"/>
                <a:sym typeface="Times New Roman"/>
              </a:rPr>
              <a:t>Conduct literature review</a:t>
            </a:r>
            <a:endParaRPr sz="12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In-depth EDA of the Realtor and Zillow data sets</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AutoNum type="alphaLcPeriod"/>
            </a:pPr>
            <a:r>
              <a:rPr lang="en" sz="1200">
                <a:latin typeface="Times New Roman"/>
                <a:ea typeface="Times New Roman"/>
                <a:cs typeface="Times New Roman"/>
                <a:sym typeface="Times New Roman"/>
              </a:rPr>
              <a:t>Data cleanliness</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AutoNum type="alphaLcPeriod"/>
            </a:pPr>
            <a:r>
              <a:rPr lang="en" sz="1200">
                <a:latin typeface="Times New Roman"/>
                <a:ea typeface="Times New Roman"/>
                <a:cs typeface="Times New Roman"/>
                <a:sym typeface="Times New Roman"/>
              </a:rPr>
              <a:t>Data transformation</a:t>
            </a:r>
            <a:endParaRPr sz="12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Data architecture and pipeline</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AutoNum type="alphaLcPeriod"/>
            </a:pPr>
            <a:r>
              <a:rPr lang="en" sz="1200">
                <a:latin typeface="Times New Roman"/>
                <a:ea typeface="Times New Roman"/>
                <a:cs typeface="Times New Roman"/>
                <a:sym typeface="Times New Roman"/>
              </a:rPr>
              <a:t>H</a:t>
            </a:r>
            <a:r>
              <a:rPr lang="en" sz="1200">
                <a:latin typeface="Times New Roman"/>
                <a:ea typeface="Times New Roman"/>
                <a:cs typeface="Times New Roman"/>
                <a:sym typeface="Times New Roman"/>
              </a:rPr>
              <a:t>uggingface model → endpoint →  lambda function → GUI</a:t>
            </a:r>
            <a:endParaRPr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342900" y="207391"/>
            <a:ext cx="6158400" cy="647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700"/>
              <a:buNone/>
            </a:pPr>
            <a:r>
              <a:rPr lang="en"/>
              <a:t>Algorithms</a:t>
            </a:r>
            <a:endParaRPr/>
          </a:p>
        </p:txBody>
      </p:sp>
      <p:grpSp>
        <p:nvGrpSpPr>
          <p:cNvPr id="220" name="Google Shape;220;p29"/>
          <p:cNvGrpSpPr/>
          <p:nvPr/>
        </p:nvGrpSpPr>
        <p:grpSpPr>
          <a:xfrm>
            <a:off x="95606" y="986038"/>
            <a:ext cx="3059299" cy="1778537"/>
            <a:chOff x="95606" y="986038"/>
            <a:chExt cx="3059299" cy="1778537"/>
          </a:xfrm>
        </p:grpSpPr>
        <p:sp>
          <p:nvSpPr>
            <p:cNvPr id="221" name="Google Shape;221;p29"/>
            <p:cNvSpPr txBox="1"/>
            <p:nvPr/>
          </p:nvSpPr>
          <p:spPr>
            <a:xfrm>
              <a:off x="265650" y="986038"/>
              <a:ext cx="27192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Simple Exponential Smoothing</a:t>
              </a:r>
              <a:endParaRPr b="1" sz="1200">
                <a:latin typeface="Times New Roman"/>
                <a:ea typeface="Times New Roman"/>
                <a:cs typeface="Times New Roman"/>
                <a:sym typeface="Times New Roman"/>
              </a:endParaRPr>
            </a:p>
          </p:txBody>
        </p:sp>
        <p:pic>
          <p:nvPicPr>
            <p:cNvPr id="222" name="Google Shape;222;p29"/>
            <p:cNvPicPr preferRelativeResize="0"/>
            <p:nvPr/>
          </p:nvPicPr>
          <p:blipFill rotWithShape="1">
            <a:blip r:embed="rId3">
              <a:alphaModFix/>
            </a:blip>
            <a:srcRect b="38409" l="21811" r="21811" t="32132"/>
            <a:stretch/>
          </p:blipFill>
          <p:spPr>
            <a:xfrm>
              <a:off x="95606" y="2047775"/>
              <a:ext cx="3059299" cy="716800"/>
            </a:xfrm>
            <a:prstGeom prst="rect">
              <a:avLst/>
            </a:prstGeom>
            <a:noFill/>
            <a:ln>
              <a:noFill/>
            </a:ln>
          </p:spPr>
        </p:pic>
      </p:grpSp>
      <p:grpSp>
        <p:nvGrpSpPr>
          <p:cNvPr id="223" name="Google Shape;223;p29"/>
          <p:cNvGrpSpPr/>
          <p:nvPr/>
        </p:nvGrpSpPr>
        <p:grpSpPr>
          <a:xfrm>
            <a:off x="6244863" y="1059262"/>
            <a:ext cx="2719200" cy="2114038"/>
            <a:chOff x="6244863" y="1059263"/>
            <a:chExt cx="2719200" cy="2114038"/>
          </a:xfrm>
        </p:grpSpPr>
        <p:sp>
          <p:nvSpPr>
            <p:cNvPr id="224" name="Google Shape;224;p29"/>
            <p:cNvSpPr txBox="1"/>
            <p:nvPr/>
          </p:nvSpPr>
          <p:spPr>
            <a:xfrm>
              <a:off x="6244863" y="1059263"/>
              <a:ext cx="27192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Long Short-Term Memory (LSTM)</a:t>
              </a:r>
              <a:endParaRPr b="1" sz="1200">
                <a:latin typeface="Times New Roman"/>
                <a:ea typeface="Times New Roman"/>
                <a:cs typeface="Times New Roman"/>
                <a:sym typeface="Times New Roman"/>
              </a:endParaRPr>
            </a:p>
          </p:txBody>
        </p:sp>
        <p:pic>
          <p:nvPicPr>
            <p:cNvPr id="225" name="Google Shape;225;p29"/>
            <p:cNvPicPr preferRelativeResize="0"/>
            <p:nvPr/>
          </p:nvPicPr>
          <p:blipFill>
            <a:blip r:embed="rId4">
              <a:alphaModFix/>
            </a:blip>
            <a:stretch>
              <a:fillRect/>
            </a:stretch>
          </p:blipFill>
          <p:spPr>
            <a:xfrm>
              <a:off x="6427700" y="1550991"/>
              <a:ext cx="2363687" cy="1622309"/>
            </a:xfrm>
            <a:prstGeom prst="rect">
              <a:avLst/>
            </a:prstGeom>
            <a:noFill/>
            <a:ln>
              <a:noFill/>
            </a:ln>
          </p:spPr>
        </p:pic>
      </p:grpSp>
      <p:grpSp>
        <p:nvGrpSpPr>
          <p:cNvPr id="226" name="Google Shape;226;p29"/>
          <p:cNvGrpSpPr/>
          <p:nvPr/>
        </p:nvGrpSpPr>
        <p:grpSpPr>
          <a:xfrm>
            <a:off x="2955525" y="986050"/>
            <a:ext cx="2981401" cy="2144873"/>
            <a:chOff x="2955525" y="986050"/>
            <a:chExt cx="2981401" cy="2144873"/>
          </a:xfrm>
        </p:grpSpPr>
        <p:sp>
          <p:nvSpPr>
            <p:cNvPr id="227" name="Google Shape;227;p29"/>
            <p:cNvSpPr txBox="1"/>
            <p:nvPr/>
          </p:nvSpPr>
          <p:spPr>
            <a:xfrm>
              <a:off x="3086613" y="986050"/>
              <a:ext cx="2719200" cy="532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50">
                  <a:solidFill>
                    <a:srgbClr val="0E0E0E"/>
                  </a:solidFill>
                  <a:latin typeface="Times New Roman"/>
                  <a:ea typeface="Times New Roman"/>
                  <a:cs typeface="Times New Roman"/>
                  <a:sym typeface="Times New Roman"/>
                </a:rPr>
                <a:t>AutoRegressive Integrated Moving Average (ARIMA)</a:t>
              </a:r>
              <a:endParaRPr b="1" sz="1200">
                <a:latin typeface="Times New Roman"/>
                <a:ea typeface="Times New Roman"/>
                <a:cs typeface="Times New Roman"/>
                <a:sym typeface="Times New Roman"/>
              </a:endParaRPr>
            </a:p>
          </p:txBody>
        </p:sp>
        <p:pic>
          <p:nvPicPr>
            <p:cNvPr id="228" name="Google Shape;228;p29"/>
            <p:cNvPicPr preferRelativeResize="0"/>
            <p:nvPr/>
          </p:nvPicPr>
          <p:blipFill rotWithShape="1">
            <a:blip r:embed="rId5">
              <a:alphaModFix/>
            </a:blip>
            <a:srcRect b="11024" l="0" r="0" t="0"/>
            <a:stretch/>
          </p:blipFill>
          <p:spPr>
            <a:xfrm>
              <a:off x="2955525" y="1687424"/>
              <a:ext cx="2981401" cy="1443499"/>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342900" y="207391"/>
            <a:ext cx="6158400" cy="647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700"/>
              <a:buNone/>
            </a:pPr>
            <a:r>
              <a:rPr lang="en"/>
              <a:t>Project Planning</a:t>
            </a:r>
            <a:endParaRPr/>
          </a:p>
        </p:txBody>
      </p:sp>
      <p:sp>
        <p:nvSpPr>
          <p:cNvPr id="235" name="Google Shape;235;p30"/>
          <p:cNvSpPr txBox="1"/>
          <p:nvPr>
            <p:ph idx="1" type="body"/>
          </p:nvPr>
        </p:nvSpPr>
        <p:spPr>
          <a:xfrm>
            <a:off x="253920" y="3703171"/>
            <a:ext cx="6246600" cy="154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100"/>
              </a:spcBef>
              <a:spcAft>
                <a:spcPts val="0"/>
              </a:spcAft>
              <a:buSzPts val="600"/>
              <a:buNone/>
            </a:pPr>
            <a:r>
              <a:t/>
            </a:r>
            <a:endParaRPr/>
          </a:p>
        </p:txBody>
      </p:sp>
      <p:sp>
        <p:nvSpPr>
          <p:cNvPr id="236" name="Google Shape;236;p30"/>
          <p:cNvSpPr/>
          <p:nvPr/>
        </p:nvSpPr>
        <p:spPr>
          <a:xfrm>
            <a:off x="5577280"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7" name="Google Shape;237;p30"/>
          <p:cNvSpPr/>
          <p:nvPr/>
        </p:nvSpPr>
        <p:spPr>
          <a:xfrm>
            <a:off x="2220195"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8" name="Google Shape;238;p30"/>
          <p:cNvSpPr/>
          <p:nvPr/>
        </p:nvSpPr>
        <p:spPr>
          <a:xfrm>
            <a:off x="5617590"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9" name="Google Shape;239;p30"/>
          <p:cNvSpPr/>
          <p:nvPr/>
        </p:nvSpPr>
        <p:spPr>
          <a:xfrm>
            <a:off x="2182481"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0" name="Google Shape;240;p30"/>
          <p:cNvSpPr/>
          <p:nvPr/>
        </p:nvSpPr>
        <p:spPr>
          <a:xfrm>
            <a:off x="5617590"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1" name="Google Shape;241;p30"/>
          <p:cNvSpPr/>
          <p:nvPr/>
        </p:nvSpPr>
        <p:spPr>
          <a:xfrm>
            <a:off x="2264166"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aphicFrame>
        <p:nvGraphicFramePr>
          <p:cNvPr id="242" name="Google Shape;242;p30"/>
          <p:cNvGraphicFramePr/>
          <p:nvPr/>
        </p:nvGraphicFramePr>
        <p:xfrm>
          <a:off x="1174125" y="790575"/>
          <a:ext cx="3000000" cy="3000000"/>
        </p:xfrm>
        <a:graphic>
          <a:graphicData uri="http://schemas.openxmlformats.org/drawingml/2006/table">
            <a:tbl>
              <a:tblPr>
                <a:noFill/>
                <a:tableStyleId>{3DFC9D10-A617-4F78-A040-B84AC5396B2D}</a:tableStyleId>
              </a:tblPr>
              <a:tblGrid>
                <a:gridCol w="1068200"/>
                <a:gridCol w="4297350"/>
              </a:tblGrid>
              <a:tr h="323750">
                <a:tc>
                  <a:txBody>
                    <a:bodyPr/>
                    <a:lstStyle/>
                    <a:p>
                      <a:pPr indent="0" lvl="0" marL="0" rtl="0" algn="l">
                        <a:spcBef>
                          <a:spcPts val="0"/>
                        </a:spcBef>
                        <a:spcAft>
                          <a:spcPts val="0"/>
                        </a:spcAft>
                        <a:buNone/>
                      </a:pPr>
                      <a:r>
                        <a:rPr lang="en" sz="1100">
                          <a:solidFill>
                            <a:schemeClr val="lt1"/>
                          </a:solidFill>
                        </a:rPr>
                        <a:t>Date (1 wk)</a:t>
                      </a:r>
                      <a:endParaRPr sz="1100">
                        <a:solidFill>
                          <a:schemeClr val="lt1"/>
                        </a:solidFill>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100">
                          <a:solidFill>
                            <a:schemeClr val="lt1"/>
                          </a:solidFill>
                        </a:rPr>
                        <a:t>Task Completed</a:t>
                      </a:r>
                      <a:endParaRPr sz="1100">
                        <a:solidFill>
                          <a:schemeClr val="lt1"/>
                        </a:solidFill>
                      </a:endParaRPr>
                    </a:p>
                  </a:txBody>
                  <a:tcPr marT="91425" marB="91425" marR="91425" marL="91425">
                    <a:solidFill>
                      <a:schemeClr val="accent1"/>
                    </a:solidFill>
                  </a:tcPr>
                </a:tc>
              </a:tr>
              <a:tr h="394125">
                <a:tc>
                  <a:txBody>
                    <a:bodyPr/>
                    <a:lstStyle/>
                    <a:p>
                      <a:pPr indent="0" lvl="0" marL="0" rtl="0" algn="l">
                        <a:spcBef>
                          <a:spcPts val="0"/>
                        </a:spcBef>
                        <a:spcAft>
                          <a:spcPts val="0"/>
                        </a:spcAft>
                        <a:buNone/>
                      </a:pPr>
                      <a:r>
                        <a:rPr lang="en" sz="800"/>
                        <a:t>9/29/24 - 10/6/24</a:t>
                      </a:r>
                      <a:endParaRPr sz="800"/>
                    </a:p>
                  </a:txBody>
                  <a:tcPr marT="91425" marB="91425" marR="91425" marL="91425"/>
                </a:tc>
                <a:tc>
                  <a:txBody>
                    <a:bodyPr/>
                    <a:lstStyle/>
                    <a:p>
                      <a:pPr indent="0" lvl="0" marL="0" rtl="0" algn="l">
                        <a:spcBef>
                          <a:spcPts val="0"/>
                        </a:spcBef>
                        <a:spcAft>
                          <a:spcPts val="0"/>
                        </a:spcAft>
                        <a:buNone/>
                      </a:pPr>
                      <a:r>
                        <a:rPr lang="en" sz="800"/>
                        <a:t>Data Cleansing/Exploratory Data Analysis (EDA) complete (Nick/Leo), React Template of GUI complete (Kevin)</a:t>
                      </a:r>
                      <a:endParaRPr sz="800"/>
                    </a:p>
                  </a:txBody>
                  <a:tcPr marT="91425" marB="91425" marR="91425" marL="91425"/>
                </a:tc>
              </a:tr>
              <a:tr h="281500">
                <a:tc>
                  <a:txBody>
                    <a:bodyPr/>
                    <a:lstStyle/>
                    <a:p>
                      <a:pPr indent="0" lvl="0" marL="0" rtl="0" algn="l">
                        <a:spcBef>
                          <a:spcPts val="0"/>
                        </a:spcBef>
                        <a:spcAft>
                          <a:spcPts val="0"/>
                        </a:spcAft>
                        <a:buClr>
                          <a:schemeClr val="dk1"/>
                        </a:buClr>
                        <a:buSzPts val="1100"/>
                        <a:buFont typeface="Arial"/>
                        <a:buNone/>
                      </a:pPr>
                      <a:r>
                        <a:rPr lang="en" sz="800">
                          <a:solidFill>
                            <a:schemeClr val="dk1"/>
                          </a:solidFill>
                        </a:rPr>
                        <a:t>10/6/24 - 10/13/24</a:t>
                      </a:r>
                      <a:endParaRPr sz="800"/>
                    </a:p>
                  </a:txBody>
                  <a:tcPr marT="91425" marB="91425" marR="91425" marL="91425"/>
                </a:tc>
                <a:tc>
                  <a:txBody>
                    <a:bodyPr/>
                    <a:lstStyle/>
                    <a:p>
                      <a:pPr indent="0" lvl="0" marL="0" rtl="0" algn="l">
                        <a:spcBef>
                          <a:spcPts val="0"/>
                        </a:spcBef>
                        <a:spcAft>
                          <a:spcPts val="0"/>
                        </a:spcAft>
                        <a:buNone/>
                      </a:pPr>
                      <a:r>
                        <a:rPr lang="en" sz="800"/>
                        <a:t>Baseline model complete (Nick/Leo), GUI complete with planned API calls (Kevin)</a:t>
                      </a:r>
                      <a:endParaRPr sz="800"/>
                    </a:p>
                  </a:txBody>
                  <a:tcPr marT="91425" marB="91425" marR="91425" marL="91425"/>
                </a:tc>
              </a:tr>
              <a:tr h="281500">
                <a:tc>
                  <a:txBody>
                    <a:bodyPr/>
                    <a:lstStyle/>
                    <a:p>
                      <a:pPr indent="0" lvl="0" marL="0" rtl="0" algn="l">
                        <a:spcBef>
                          <a:spcPts val="0"/>
                        </a:spcBef>
                        <a:spcAft>
                          <a:spcPts val="0"/>
                        </a:spcAft>
                        <a:buClr>
                          <a:schemeClr val="dk1"/>
                        </a:buClr>
                        <a:buSzPts val="1100"/>
                        <a:buFont typeface="Arial"/>
                        <a:buNone/>
                      </a:pPr>
                      <a:r>
                        <a:rPr lang="en" sz="800">
                          <a:solidFill>
                            <a:schemeClr val="dk1"/>
                          </a:solidFill>
                        </a:rPr>
                        <a:t>10/13/24 - 10/20/24</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Independent</a:t>
                      </a:r>
                      <a:r>
                        <a:rPr lang="en" sz="800">
                          <a:solidFill>
                            <a:schemeClr val="dk1"/>
                          </a:solidFill>
                        </a:rPr>
                        <a:t> ML </a:t>
                      </a:r>
                      <a:r>
                        <a:rPr lang="en" sz="800">
                          <a:solidFill>
                            <a:schemeClr val="dk1"/>
                          </a:solidFill>
                        </a:rPr>
                        <a:t>models ½ complete (Nick/Leo/Kevin)</a:t>
                      </a:r>
                      <a:endParaRPr sz="800"/>
                    </a:p>
                  </a:txBody>
                  <a:tcPr marT="91425" marB="91425" marR="91425" marL="91425"/>
                </a:tc>
              </a:tr>
              <a:tr h="281500">
                <a:tc>
                  <a:txBody>
                    <a:bodyPr/>
                    <a:lstStyle/>
                    <a:p>
                      <a:pPr indent="0" lvl="0" marL="0" rtl="0" algn="l">
                        <a:spcBef>
                          <a:spcPts val="0"/>
                        </a:spcBef>
                        <a:spcAft>
                          <a:spcPts val="0"/>
                        </a:spcAft>
                        <a:buClr>
                          <a:schemeClr val="dk1"/>
                        </a:buClr>
                        <a:buSzPts val="1100"/>
                        <a:buFont typeface="Arial"/>
                        <a:buNone/>
                      </a:pPr>
                      <a:r>
                        <a:rPr lang="en" sz="800">
                          <a:solidFill>
                            <a:schemeClr val="dk1"/>
                          </a:solidFill>
                        </a:rPr>
                        <a:t>10/20/24 - 10/27/24</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ML models complete and model selected (Nick/Leo/Kevin)</a:t>
                      </a:r>
                      <a:endParaRPr sz="800"/>
                    </a:p>
                  </a:txBody>
                  <a:tcPr marT="91425" marB="91425" marR="91425" marL="91425"/>
                </a:tc>
              </a:tr>
              <a:tr h="281500">
                <a:tc>
                  <a:txBody>
                    <a:bodyPr/>
                    <a:lstStyle/>
                    <a:p>
                      <a:pPr indent="0" lvl="0" marL="0" rtl="0" algn="l">
                        <a:spcBef>
                          <a:spcPts val="0"/>
                        </a:spcBef>
                        <a:spcAft>
                          <a:spcPts val="0"/>
                        </a:spcAft>
                        <a:buClr>
                          <a:schemeClr val="dk1"/>
                        </a:buClr>
                        <a:buSzPts val="1100"/>
                        <a:buFont typeface="Arial"/>
                        <a:buNone/>
                      </a:pPr>
                      <a:r>
                        <a:rPr lang="en" sz="800">
                          <a:solidFill>
                            <a:schemeClr val="dk1"/>
                          </a:solidFill>
                        </a:rPr>
                        <a:t>10/27/24 - 11/3/24</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Selected model fine tuning</a:t>
                      </a:r>
                      <a:r>
                        <a:rPr lang="en" sz="800">
                          <a:solidFill>
                            <a:schemeClr val="dk1"/>
                          </a:solidFill>
                        </a:rPr>
                        <a:t> (Nick/Leo/Kevin)</a:t>
                      </a:r>
                      <a:endParaRPr sz="800"/>
                    </a:p>
                  </a:txBody>
                  <a:tcPr marT="91425" marB="91425" marR="91425" marL="91425"/>
                </a:tc>
              </a:tr>
              <a:tr h="281500">
                <a:tc>
                  <a:txBody>
                    <a:bodyPr/>
                    <a:lstStyle/>
                    <a:p>
                      <a:pPr indent="0" lvl="0" marL="0" rtl="0" algn="l">
                        <a:spcBef>
                          <a:spcPts val="0"/>
                        </a:spcBef>
                        <a:spcAft>
                          <a:spcPts val="0"/>
                        </a:spcAft>
                        <a:buClr>
                          <a:schemeClr val="dk1"/>
                        </a:buClr>
                        <a:buSzPts val="1100"/>
                        <a:buFont typeface="Arial"/>
                        <a:buNone/>
                      </a:pPr>
                      <a:r>
                        <a:rPr lang="en" sz="800">
                          <a:solidFill>
                            <a:schemeClr val="dk1"/>
                          </a:solidFill>
                        </a:rPr>
                        <a:t>11/3/24 - 11/10/24</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Selected model fine tuning (Nick/Leo), Sagemaker/lambda exploration (Kevin)</a:t>
                      </a:r>
                      <a:endParaRPr sz="800"/>
                    </a:p>
                  </a:txBody>
                  <a:tcPr marT="91425" marB="91425" marR="91425" marL="91425"/>
                </a:tc>
              </a:tr>
              <a:tr h="281500">
                <a:tc>
                  <a:txBody>
                    <a:bodyPr/>
                    <a:lstStyle/>
                    <a:p>
                      <a:pPr indent="0" lvl="0" marL="0" rtl="0" algn="l">
                        <a:spcBef>
                          <a:spcPts val="0"/>
                        </a:spcBef>
                        <a:spcAft>
                          <a:spcPts val="0"/>
                        </a:spcAft>
                        <a:buClr>
                          <a:schemeClr val="dk1"/>
                        </a:buClr>
                        <a:buSzPts val="1100"/>
                        <a:buFont typeface="Arial"/>
                        <a:buNone/>
                      </a:pPr>
                      <a:r>
                        <a:rPr lang="en" sz="800">
                          <a:solidFill>
                            <a:schemeClr val="dk1"/>
                          </a:solidFill>
                        </a:rPr>
                        <a:t>11/17/24 - 11/24/24</a:t>
                      </a:r>
                      <a:endParaRPr sz="8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Deploy model</a:t>
                      </a:r>
                      <a:r>
                        <a:rPr lang="en" sz="800">
                          <a:solidFill>
                            <a:schemeClr val="dk1"/>
                          </a:solidFill>
                        </a:rPr>
                        <a:t> (Nick/Leo), Prep AWS for model import (Kevin)</a:t>
                      </a:r>
                      <a:endParaRPr sz="800"/>
                    </a:p>
                  </a:txBody>
                  <a:tcPr marT="91425" marB="91425" marR="91425" marL="91425"/>
                </a:tc>
              </a:tr>
              <a:tr h="281500">
                <a:tc>
                  <a:txBody>
                    <a:bodyPr/>
                    <a:lstStyle/>
                    <a:p>
                      <a:pPr indent="0" lvl="0" marL="0" rtl="0" algn="l">
                        <a:spcBef>
                          <a:spcPts val="0"/>
                        </a:spcBef>
                        <a:spcAft>
                          <a:spcPts val="0"/>
                        </a:spcAft>
                        <a:buClr>
                          <a:schemeClr val="dk1"/>
                        </a:buClr>
                        <a:buSzPts val="1100"/>
                        <a:buFont typeface="Arial"/>
                        <a:buNone/>
                      </a:pPr>
                      <a:r>
                        <a:rPr lang="en" sz="800">
                          <a:solidFill>
                            <a:schemeClr val="dk1"/>
                          </a:solidFill>
                        </a:rPr>
                        <a:t>11/24/24 - 12/1/24</a:t>
                      </a:r>
                      <a:endParaRPr sz="8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Connect the backend to the frontend (Nick/Leo/Kevin)</a:t>
                      </a:r>
                      <a:endParaRPr sz="800"/>
                    </a:p>
                  </a:txBody>
                  <a:tcPr marT="91425" marB="91425" marR="91425" marL="91425"/>
                </a:tc>
              </a:tr>
              <a:tr h="281500">
                <a:tc>
                  <a:txBody>
                    <a:bodyPr/>
                    <a:lstStyle/>
                    <a:p>
                      <a:pPr indent="0" lvl="0" marL="0" rtl="0" algn="l">
                        <a:spcBef>
                          <a:spcPts val="0"/>
                        </a:spcBef>
                        <a:spcAft>
                          <a:spcPts val="0"/>
                        </a:spcAft>
                        <a:buClr>
                          <a:schemeClr val="dk1"/>
                        </a:buClr>
                        <a:buSzPts val="1100"/>
                        <a:buFont typeface="Arial"/>
                        <a:buNone/>
                      </a:pPr>
                      <a:r>
                        <a:rPr lang="en" sz="800">
                          <a:solidFill>
                            <a:schemeClr val="dk1"/>
                          </a:solidFill>
                        </a:rPr>
                        <a:t>12/1/24 - 12/8/24</a:t>
                      </a:r>
                      <a:endParaRPr sz="800">
                        <a:solidFill>
                          <a:schemeClr val="dk1"/>
                        </a:solidFill>
                      </a:endParaRPr>
                    </a:p>
                  </a:txBody>
                  <a:tcPr marT="91425" marB="91425" marR="91425" marL="91425"/>
                </a:tc>
                <a:tc>
                  <a:txBody>
                    <a:bodyPr/>
                    <a:lstStyle/>
                    <a:p>
                      <a:pPr indent="0" lvl="0" marL="0" rtl="0" algn="l">
                        <a:spcBef>
                          <a:spcPts val="0"/>
                        </a:spcBef>
                        <a:spcAft>
                          <a:spcPts val="0"/>
                        </a:spcAft>
                        <a:buNone/>
                      </a:pPr>
                      <a:r>
                        <a:rPr lang="en" sz="800"/>
                        <a:t>Practice Presentation</a:t>
                      </a:r>
                      <a:endParaRPr sz="800"/>
                    </a:p>
                  </a:txBody>
                  <a:tcPr marT="91425" marB="91425" marR="91425" marL="91425"/>
                </a:tc>
              </a:tr>
              <a:tr h="281500">
                <a:tc>
                  <a:txBody>
                    <a:bodyPr/>
                    <a:lstStyle/>
                    <a:p>
                      <a:pPr indent="0" lvl="0" marL="0" rtl="0" algn="l">
                        <a:spcBef>
                          <a:spcPts val="0"/>
                        </a:spcBef>
                        <a:spcAft>
                          <a:spcPts val="0"/>
                        </a:spcAft>
                        <a:buClr>
                          <a:schemeClr val="dk1"/>
                        </a:buClr>
                        <a:buSzPts val="1100"/>
                        <a:buFont typeface="Arial"/>
                        <a:buNone/>
                      </a:pPr>
                      <a:r>
                        <a:rPr lang="en" sz="800">
                          <a:solidFill>
                            <a:schemeClr val="dk1"/>
                          </a:solidFill>
                        </a:rPr>
                        <a:t>12/8/24 - 12/9/24</a:t>
                      </a:r>
                      <a:endParaRPr sz="800">
                        <a:solidFill>
                          <a:schemeClr val="dk1"/>
                        </a:solidFill>
                      </a:endParaRPr>
                    </a:p>
                  </a:txBody>
                  <a:tcPr marT="91425" marB="91425" marR="91425" marL="91425"/>
                </a:tc>
                <a:tc>
                  <a:txBody>
                    <a:bodyPr/>
                    <a:lstStyle/>
                    <a:p>
                      <a:pPr indent="0" lvl="0" marL="0" rtl="0" algn="l">
                        <a:spcBef>
                          <a:spcPts val="0"/>
                        </a:spcBef>
                        <a:spcAft>
                          <a:spcPts val="0"/>
                        </a:spcAft>
                        <a:buNone/>
                      </a:pPr>
                      <a:r>
                        <a:rPr lang="en" sz="800"/>
                        <a:t>Final Presentation due</a:t>
                      </a:r>
                      <a:endParaRPr sz="800"/>
                    </a:p>
                  </a:txBody>
                  <a:tcPr marT="91425" marB="91425" marR="91425" marL="91425"/>
                </a:tc>
              </a:tr>
            </a:tbl>
          </a:graphicData>
        </a:graphic>
      </p:graphicFrame>
      <p:pic>
        <p:nvPicPr>
          <p:cNvPr id="243" name="Google Shape;243;p30"/>
          <p:cNvPicPr preferRelativeResize="0"/>
          <p:nvPr/>
        </p:nvPicPr>
        <p:blipFill>
          <a:blip r:embed="rId3">
            <a:alphaModFix/>
          </a:blip>
          <a:stretch>
            <a:fillRect/>
          </a:stretch>
        </p:blipFill>
        <p:spPr>
          <a:xfrm>
            <a:off x="6878528" y="1019113"/>
            <a:ext cx="2142300" cy="14803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342900" y="207391"/>
            <a:ext cx="6158400" cy="647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700"/>
              <a:buNone/>
            </a:pPr>
            <a:r>
              <a:rPr lang="en"/>
              <a:t>Ethics &amp; Considerations</a:t>
            </a:r>
            <a:endParaRPr/>
          </a:p>
        </p:txBody>
      </p:sp>
      <p:sp>
        <p:nvSpPr>
          <p:cNvPr id="250" name="Google Shape;250;p31"/>
          <p:cNvSpPr txBox="1"/>
          <p:nvPr>
            <p:ph idx="1" type="body"/>
          </p:nvPr>
        </p:nvSpPr>
        <p:spPr>
          <a:xfrm>
            <a:off x="253920" y="3703171"/>
            <a:ext cx="6246600" cy="154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100"/>
              </a:spcBef>
              <a:spcAft>
                <a:spcPts val="0"/>
              </a:spcAft>
              <a:buSzPts val="600"/>
              <a:buNone/>
            </a:pPr>
            <a:r>
              <a:t/>
            </a:r>
            <a:endParaRPr/>
          </a:p>
        </p:txBody>
      </p:sp>
      <p:sp>
        <p:nvSpPr>
          <p:cNvPr id="251" name="Google Shape;251;p31"/>
          <p:cNvSpPr/>
          <p:nvPr/>
        </p:nvSpPr>
        <p:spPr>
          <a:xfrm>
            <a:off x="5577280"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2" name="Google Shape;252;p31"/>
          <p:cNvSpPr/>
          <p:nvPr/>
        </p:nvSpPr>
        <p:spPr>
          <a:xfrm>
            <a:off x="2220195"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3" name="Google Shape;253;p31"/>
          <p:cNvSpPr/>
          <p:nvPr/>
        </p:nvSpPr>
        <p:spPr>
          <a:xfrm>
            <a:off x="5617590"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4" name="Google Shape;254;p31"/>
          <p:cNvSpPr/>
          <p:nvPr/>
        </p:nvSpPr>
        <p:spPr>
          <a:xfrm>
            <a:off x="5617590"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5" name="Google Shape;255;p31"/>
          <p:cNvSpPr/>
          <p:nvPr/>
        </p:nvSpPr>
        <p:spPr>
          <a:xfrm>
            <a:off x="2264166"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6" name="Google Shape;256;p31"/>
          <p:cNvSpPr txBox="1"/>
          <p:nvPr/>
        </p:nvSpPr>
        <p:spPr>
          <a:xfrm>
            <a:off x="342900" y="1457025"/>
            <a:ext cx="41613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Bias and Fairness</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Privacy</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Transparency and Accountability</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Impact on Housing Market Dynamics</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Over-reliance on Technology</a:t>
            </a:r>
            <a:endParaRPr>
              <a:latin typeface="Times New Roman"/>
              <a:ea typeface="Times New Roman"/>
              <a:cs typeface="Times New Roman"/>
              <a:sym typeface="Times New Roman"/>
            </a:endParaRPr>
          </a:p>
        </p:txBody>
      </p:sp>
      <p:pic>
        <p:nvPicPr>
          <p:cNvPr id="257" name="Google Shape;257;p31"/>
          <p:cNvPicPr preferRelativeResize="0"/>
          <p:nvPr/>
        </p:nvPicPr>
        <p:blipFill>
          <a:blip r:embed="rId3">
            <a:alphaModFix/>
          </a:blip>
          <a:stretch>
            <a:fillRect/>
          </a:stretch>
        </p:blipFill>
        <p:spPr>
          <a:xfrm>
            <a:off x="4701925" y="2119450"/>
            <a:ext cx="3006401" cy="2254800"/>
          </a:xfrm>
          <a:prstGeom prst="rect">
            <a:avLst/>
          </a:prstGeom>
          <a:noFill/>
          <a:ln>
            <a:noFill/>
          </a:ln>
        </p:spPr>
      </p:pic>
      <p:pic>
        <p:nvPicPr>
          <p:cNvPr id="258" name="Google Shape;258;p31"/>
          <p:cNvPicPr preferRelativeResize="0"/>
          <p:nvPr/>
        </p:nvPicPr>
        <p:blipFill>
          <a:blip r:embed="rId4">
            <a:alphaModFix/>
          </a:blip>
          <a:stretch>
            <a:fillRect/>
          </a:stretch>
        </p:blipFill>
        <p:spPr>
          <a:xfrm>
            <a:off x="5435900" y="378700"/>
            <a:ext cx="3547126" cy="161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342900" y="207391"/>
            <a:ext cx="6158400" cy="647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700"/>
              <a:buNone/>
            </a:pPr>
            <a:r>
              <a:rPr lang="en"/>
              <a:t>Challenges</a:t>
            </a:r>
            <a:endParaRPr/>
          </a:p>
        </p:txBody>
      </p:sp>
      <p:sp>
        <p:nvSpPr>
          <p:cNvPr id="265" name="Google Shape;265;p32"/>
          <p:cNvSpPr txBox="1"/>
          <p:nvPr>
            <p:ph idx="1" type="body"/>
          </p:nvPr>
        </p:nvSpPr>
        <p:spPr>
          <a:xfrm>
            <a:off x="253920" y="3703171"/>
            <a:ext cx="6246600" cy="154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100"/>
              </a:spcBef>
              <a:spcAft>
                <a:spcPts val="0"/>
              </a:spcAft>
              <a:buSzPts val="600"/>
              <a:buNone/>
            </a:pPr>
            <a:r>
              <a:t/>
            </a:r>
            <a:endParaRPr/>
          </a:p>
        </p:txBody>
      </p:sp>
      <p:sp>
        <p:nvSpPr>
          <p:cNvPr id="266" name="Google Shape;266;p32"/>
          <p:cNvSpPr/>
          <p:nvPr/>
        </p:nvSpPr>
        <p:spPr>
          <a:xfrm>
            <a:off x="5617590"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7" name="Google Shape;267;p32"/>
          <p:cNvSpPr/>
          <p:nvPr/>
        </p:nvSpPr>
        <p:spPr>
          <a:xfrm>
            <a:off x="2182481"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8" name="Google Shape;268;p32"/>
          <p:cNvSpPr/>
          <p:nvPr/>
        </p:nvSpPr>
        <p:spPr>
          <a:xfrm>
            <a:off x="2264166"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9" name="Google Shape;269;p32"/>
          <p:cNvSpPr txBox="1"/>
          <p:nvPr/>
        </p:nvSpPr>
        <p:spPr>
          <a:xfrm>
            <a:off x="410700" y="1004075"/>
            <a:ext cx="4161300" cy="253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Font typeface="Times New Roman"/>
              <a:buAutoNum type="arabicPeriod"/>
            </a:pPr>
            <a:r>
              <a:rPr b="1" lang="en" sz="1500">
                <a:latin typeface="Times New Roman"/>
                <a:ea typeface="Times New Roman"/>
                <a:cs typeface="Times New Roman"/>
                <a:sym typeface="Times New Roman"/>
              </a:rPr>
              <a:t>Scoping down Project</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AutoNum type="arabicPeriod"/>
            </a:pPr>
            <a:r>
              <a:rPr b="1" lang="en" sz="1500">
                <a:latin typeface="Times New Roman"/>
                <a:ea typeface="Times New Roman"/>
                <a:cs typeface="Times New Roman"/>
                <a:sym typeface="Times New Roman"/>
              </a:rPr>
              <a:t>Data</a:t>
            </a:r>
            <a:endParaRPr b="1"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Availability</a:t>
            </a:r>
            <a:endParaRPr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Shifting Trends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AutoNum type="arabicPeriod"/>
            </a:pPr>
            <a:r>
              <a:rPr b="1" lang="en" sz="1500">
                <a:latin typeface="Times New Roman"/>
                <a:ea typeface="Times New Roman"/>
                <a:cs typeface="Times New Roman"/>
                <a:sym typeface="Times New Roman"/>
              </a:rPr>
              <a:t>Modeling</a:t>
            </a:r>
            <a:endParaRPr b="1"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Overfitting</a:t>
            </a:r>
            <a:endParaRPr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Explainability</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AutoNum type="arabicPeriod"/>
            </a:pPr>
            <a:r>
              <a:rPr b="1" lang="en" sz="1500">
                <a:latin typeface="Times New Roman"/>
                <a:ea typeface="Times New Roman"/>
                <a:cs typeface="Times New Roman"/>
                <a:sym typeface="Times New Roman"/>
              </a:rPr>
              <a:t>Deployment</a:t>
            </a:r>
            <a:endParaRPr b="1"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Connecting the front/backend</a:t>
            </a:r>
            <a:endParaRPr sz="1500">
              <a:latin typeface="Times New Roman"/>
              <a:ea typeface="Times New Roman"/>
              <a:cs typeface="Times New Roman"/>
              <a:sym typeface="Times New Roman"/>
            </a:endParaRPr>
          </a:p>
        </p:txBody>
      </p:sp>
      <p:pic>
        <p:nvPicPr>
          <p:cNvPr id="270" name="Google Shape;270;p32"/>
          <p:cNvPicPr preferRelativeResize="0"/>
          <p:nvPr/>
        </p:nvPicPr>
        <p:blipFill>
          <a:blip r:embed="rId3">
            <a:alphaModFix/>
          </a:blip>
          <a:stretch>
            <a:fillRect/>
          </a:stretch>
        </p:blipFill>
        <p:spPr>
          <a:xfrm>
            <a:off x="5474200" y="207400"/>
            <a:ext cx="3463500" cy="2051775"/>
          </a:xfrm>
          <a:prstGeom prst="rect">
            <a:avLst/>
          </a:prstGeom>
          <a:noFill/>
          <a:ln>
            <a:noFill/>
          </a:ln>
        </p:spPr>
      </p:pic>
      <p:pic>
        <p:nvPicPr>
          <p:cNvPr id="271" name="Google Shape;271;p32"/>
          <p:cNvPicPr preferRelativeResize="0"/>
          <p:nvPr/>
        </p:nvPicPr>
        <p:blipFill>
          <a:blip r:embed="rId4">
            <a:alphaModFix/>
          </a:blip>
          <a:stretch>
            <a:fillRect/>
          </a:stretch>
        </p:blipFill>
        <p:spPr>
          <a:xfrm>
            <a:off x="5204025" y="2337600"/>
            <a:ext cx="3463500" cy="21675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342900" y="207391"/>
            <a:ext cx="6158400" cy="647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700"/>
              <a:buNone/>
            </a:pPr>
            <a:r>
              <a:rPr lang="en"/>
              <a:t>Conclusion</a:t>
            </a:r>
            <a:endParaRPr/>
          </a:p>
        </p:txBody>
      </p:sp>
      <p:sp>
        <p:nvSpPr>
          <p:cNvPr id="278" name="Google Shape;278;p33"/>
          <p:cNvSpPr txBox="1"/>
          <p:nvPr>
            <p:ph idx="1" type="body"/>
          </p:nvPr>
        </p:nvSpPr>
        <p:spPr>
          <a:xfrm>
            <a:off x="253920" y="3703171"/>
            <a:ext cx="6246600" cy="154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100"/>
              </a:spcBef>
              <a:spcAft>
                <a:spcPts val="0"/>
              </a:spcAft>
              <a:buSzPts val="600"/>
              <a:buNone/>
            </a:pPr>
            <a:r>
              <a:t/>
            </a:r>
            <a:endParaRPr/>
          </a:p>
        </p:txBody>
      </p:sp>
      <p:sp>
        <p:nvSpPr>
          <p:cNvPr id="279" name="Google Shape;279;p33"/>
          <p:cNvSpPr/>
          <p:nvPr/>
        </p:nvSpPr>
        <p:spPr>
          <a:xfrm>
            <a:off x="5577280"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0" name="Google Shape;280;p33"/>
          <p:cNvSpPr/>
          <p:nvPr/>
        </p:nvSpPr>
        <p:spPr>
          <a:xfrm>
            <a:off x="2220195"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1" name="Google Shape;281;p33"/>
          <p:cNvSpPr/>
          <p:nvPr/>
        </p:nvSpPr>
        <p:spPr>
          <a:xfrm>
            <a:off x="5617590"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2" name="Google Shape;282;p33"/>
          <p:cNvSpPr/>
          <p:nvPr/>
        </p:nvSpPr>
        <p:spPr>
          <a:xfrm>
            <a:off x="2182481"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3" name="Google Shape;283;p33"/>
          <p:cNvSpPr/>
          <p:nvPr/>
        </p:nvSpPr>
        <p:spPr>
          <a:xfrm>
            <a:off x="5617590"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4" name="Google Shape;284;p33"/>
          <p:cNvSpPr/>
          <p:nvPr/>
        </p:nvSpPr>
        <p:spPr>
          <a:xfrm>
            <a:off x="2264166"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5" name="Google Shape;285;p33"/>
          <p:cNvSpPr txBox="1"/>
          <p:nvPr/>
        </p:nvSpPr>
        <p:spPr>
          <a:xfrm>
            <a:off x="364400" y="854500"/>
            <a:ext cx="7506300" cy="28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a:solidFill>
                <a:srgbClr val="0E0E0E"/>
              </a:solidFill>
              <a:latin typeface="Times New Roman"/>
              <a:ea typeface="Times New Roman"/>
              <a:cs typeface="Times New Roman"/>
              <a:sym typeface="Times New Roman"/>
            </a:endParaRPr>
          </a:p>
          <a:p>
            <a:pPr indent="-317500" lvl="0" marL="317500" rtl="0" algn="l">
              <a:lnSpc>
                <a:spcPct val="115000"/>
              </a:lnSpc>
              <a:spcBef>
                <a:spcPts val="0"/>
              </a:spcBef>
              <a:spcAft>
                <a:spcPts val="0"/>
              </a:spcAft>
              <a:buClr>
                <a:schemeClr val="dk1"/>
              </a:buClr>
              <a:buSzPts val="1100"/>
              <a:buFont typeface="Arial"/>
              <a:buNone/>
            </a:pPr>
            <a:r>
              <a:rPr b="1" lang="en">
                <a:solidFill>
                  <a:srgbClr val="0E0E0E"/>
                </a:solidFill>
                <a:latin typeface="Times New Roman"/>
                <a:ea typeface="Times New Roman"/>
                <a:cs typeface="Times New Roman"/>
                <a:sym typeface="Times New Roman"/>
              </a:rPr>
              <a:t>	Problems to address:</a:t>
            </a:r>
            <a:br>
              <a:rPr lang="en">
                <a:solidFill>
                  <a:srgbClr val="0E0E0E"/>
                </a:solidFill>
                <a:latin typeface="Times New Roman"/>
                <a:ea typeface="Times New Roman"/>
                <a:cs typeface="Times New Roman"/>
                <a:sym typeface="Times New Roman"/>
              </a:rPr>
            </a:br>
            <a:r>
              <a:rPr lang="en">
                <a:solidFill>
                  <a:srgbClr val="0E0E0E"/>
                </a:solidFill>
                <a:latin typeface="Times New Roman"/>
                <a:ea typeface="Times New Roman"/>
                <a:cs typeface="Times New Roman"/>
                <a:sym typeface="Times New Roman"/>
              </a:rPr>
              <a:t>Uncertainty around the time a property remains on the market significantly affects home sale outcomes. Current models often fail to incorporate local factors that can influence these outcomes. There is a growing need for a predictive model that combines location-specific features to provide more accurate predictions and enhance decision-making in real estate transactions</a:t>
            </a:r>
            <a:endParaRPr>
              <a:solidFill>
                <a:srgbClr val="0E0E0E"/>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2D637F"/>
              </a:solidFill>
              <a:latin typeface="Times New Roman"/>
              <a:ea typeface="Times New Roman"/>
              <a:cs typeface="Times New Roman"/>
              <a:sym typeface="Times New Roman"/>
            </a:endParaRPr>
          </a:p>
        </p:txBody>
      </p:sp>
      <p:pic>
        <p:nvPicPr>
          <p:cNvPr id="286" name="Google Shape;286;p33"/>
          <p:cNvPicPr preferRelativeResize="0"/>
          <p:nvPr/>
        </p:nvPicPr>
        <p:blipFill>
          <a:blip r:embed="rId3">
            <a:alphaModFix/>
          </a:blip>
          <a:stretch>
            <a:fillRect/>
          </a:stretch>
        </p:blipFill>
        <p:spPr>
          <a:xfrm>
            <a:off x="5304875" y="2571750"/>
            <a:ext cx="2876550" cy="1917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0" y="2080250"/>
            <a:ext cx="9144000" cy="6471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2700"/>
              <a:buNone/>
            </a:pPr>
            <a:r>
              <a:rPr lang="en" sz="6000"/>
              <a:t>Questions</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0"/>
          <p:cNvSpPr txBox="1"/>
          <p:nvPr>
            <p:ph type="title"/>
          </p:nvPr>
        </p:nvSpPr>
        <p:spPr>
          <a:xfrm>
            <a:off x="342900" y="207391"/>
            <a:ext cx="6158400" cy="647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700"/>
              <a:buNone/>
            </a:pPr>
            <a:r>
              <a:rPr lang="en"/>
              <a:t>Zip Code Variability</a:t>
            </a:r>
            <a:endParaRPr/>
          </a:p>
        </p:txBody>
      </p:sp>
      <p:sp>
        <p:nvSpPr>
          <p:cNvPr id="87" name="Google Shape;87;p20"/>
          <p:cNvSpPr txBox="1"/>
          <p:nvPr>
            <p:ph idx="1" type="body"/>
          </p:nvPr>
        </p:nvSpPr>
        <p:spPr>
          <a:xfrm>
            <a:off x="253920" y="3703171"/>
            <a:ext cx="6246600" cy="154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100"/>
              </a:spcBef>
              <a:spcAft>
                <a:spcPts val="0"/>
              </a:spcAft>
              <a:buSzPts val="600"/>
              <a:buNone/>
            </a:pPr>
            <a:r>
              <a:t/>
            </a:r>
            <a:endParaRPr/>
          </a:p>
        </p:txBody>
      </p:sp>
      <p:sp>
        <p:nvSpPr>
          <p:cNvPr id="88" name="Google Shape;88;p20"/>
          <p:cNvSpPr/>
          <p:nvPr/>
        </p:nvSpPr>
        <p:spPr>
          <a:xfrm>
            <a:off x="5577280"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9" name="Google Shape;89;p20"/>
          <p:cNvSpPr/>
          <p:nvPr/>
        </p:nvSpPr>
        <p:spPr>
          <a:xfrm>
            <a:off x="2220195"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0" name="Google Shape;90;p20"/>
          <p:cNvSpPr/>
          <p:nvPr/>
        </p:nvSpPr>
        <p:spPr>
          <a:xfrm>
            <a:off x="5617590"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1" name="Google Shape;91;p20"/>
          <p:cNvSpPr/>
          <p:nvPr/>
        </p:nvSpPr>
        <p:spPr>
          <a:xfrm>
            <a:off x="2182481"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2" name="Google Shape;92;p20"/>
          <p:cNvSpPr/>
          <p:nvPr/>
        </p:nvSpPr>
        <p:spPr>
          <a:xfrm>
            <a:off x="5617590"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3" name="Google Shape;93;p20"/>
          <p:cNvSpPr/>
          <p:nvPr/>
        </p:nvSpPr>
        <p:spPr>
          <a:xfrm>
            <a:off x="2264166"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4" name="Google Shape;94;p20"/>
          <p:cNvSpPr txBox="1"/>
          <p:nvPr/>
        </p:nvSpPr>
        <p:spPr>
          <a:xfrm>
            <a:off x="364400" y="854500"/>
            <a:ext cx="7506300" cy="28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rgbClr val="2D637F"/>
              </a:solidFill>
              <a:latin typeface="Merriweather Sans"/>
              <a:ea typeface="Merriweather Sans"/>
              <a:cs typeface="Merriweather Sans"/>
              <a:sym typeface="Merriweather Sans"/>
            </a:endParaRPr>
          </a:p>
        </p:txBody>
      </p:sp>
      <p:grpSp>
        <p:nvGrpSpPr>
          <p:cNvPr id="95" name="Google Shape;95;p20"/>
          <p:cNvGrpSpPr/>
          <p:nvPr/>
        </p:nvGrpSpPr>
        <p:grpSpPr>
          <a:xfrm>
            <a:off x="829945" y="1456998"/>
            <a:ext cx="3171139" cy="2303875"/>
            <a:chOff x="873963" y="1826738"/>
            <a:chExt cx="2428875" cy="1876425"/>
          </a:xfrm>
        </p:grpSpPr>
        <p:pic>
          <p:nvPicPr>
            <p:cNvPr id="96" name="Google Shape;96;p20"/>
            <p:cNvPicPr preferRelativeResize="0"/>
            <p:nvPr/>
          </p:nvPicPr>
          <p:blipFill>
            <a:blip r:embed="rId3">
              <a:alphaModFix/>
            </a:blip>
            <a:stretch>
              <a:fillRect/>
            </a:stretch>
          </p:blipFill>
          <p:spPr>
            <a:xfrm>
              <a:off x="873963" y="1826738"/>
              <a:ext cx="2428875" cy="1876425"/>
            </a:xfrm>
            <a:prstGeom prst="rect">
              <a:avLst/>
            </a:prstGeom>
            <a:noFill/>
            <a:ln>
              <a:noFill/>
            </a:ln>
          </p:spPr>
        </p:pic>
        <p:pic>
          <p:nvPicPr>
            <p:cNvPr id="97" name="Google Shape;97;p20"/>
            <p:cNvPicPr preferRelativeResize="0"/>
            <p:nvPr/>
          </p:nvPicPr>
          <p:blipFill>
            <a:blip r:embed="rId4">
              <a:alphaModFix/>
            </a:blip>
            <a:stretch>
              <a:fillRect/>
            </a:stretch>
          </p:blipFill>
          <p:spPr>
            <a:xfrm>
              <a:off x="1423042" y="2320655"/>
              <a:ext cx="895975" cy="777025"/>
            </a:xfrm>
            <a:prstGeom prst="rect">
              <a:avLst/>
            </a:prstGeom>
            <a:noFill/>
            <a:ln>
              <a:noFill/>
            </a:ln>
          </p:spPr>
        </p:pic>
      </p:grpSp>
      <p:pic>
        <p:nvPicPr>
          <p:cNvPr id="98" name="Google Shape;98;p20"/>
          <p:cNvPicPr preferRelativeResize="0"/>
          <p:nvPr/>
        </p:nvPicPr>
        <p:blipFill rotWithShape="1">
          <a:blip r:embed="rId5">
            <a:alphaModFix/>
          </a:blip>
          <a:srcRect b="37174" l="5408" r="5193" t="12212"/>
          <a:stretch/>
        </p:blipFill>
        <p:spPr>
          <a:xfrm>
            <a:off x="4688050" y="1457025"/>
            <a:ext cx="3406524" cy="2303800"/>
          </a:xfrm>
          <a:prstGeom prst="rect">
            <a:avLst/>
          </a:prstGeom>
          <a:solidFill>
            <a:srgbClr val="FFFFFF"/>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42900" y="207391"/>
            <a:ext cx="6158400" cy="647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700"/>
              <a:buNone/>
            </a:pPr>
            <a:r>
              <a:rPr lang="en"/>
              <a:t>Time on Market Importance</a:t>
            </a:r>
            <a:endParaRPr/>
          </a:p>
        </p:txBody>
      </p:sp>
      <p:graphicFrame>
        <p:nvGraphicFramePr>
          <p:cNvPr id="105" name="Google Shape;105;p21"/>
          <p:cNvGraphicFramePr/>
          <p:nvPr/>
        </p:nvGraphicFramePr>
        <p:xfrm>
          <a:off x="1018925" y="927575"/>
          <a:ext cx="3000000" cy="3000000"/>
        </p:xfrm>
        <a:graphic>
          <a:graphicData uri="http://schemas.openxmlformats.org/drawingml/2006/table">
            <a:tbl>
              <a:tblPr>
                <a:noFill/>
                <a:tableStyleId>{3DFC9D10-A617-4F78-A040-B84AC5396B2D}</a:tableStyleId>
              </a:tblPr>
              <a:tblGrid>
                <a:gridCol w="2296975"/>
                <a:gridCol w="2296975"/>
                <a:gridCol w="2296975"/>
              </a:tblGrid>
              <a:tr h="361500">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Impact</a:t>
                      </a:r>
                      <a:endParaRPr b="1"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Statistic</a:t>
                      </a:r>
                      <a:endParaRPr b="1"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Explanation</a:t>
                      </a:r>
                      <a:endParaRPr b="1"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bl>
          </a:graphicData>
        </a:graphic>
      </p:graphicFrame>
      <p:graphicFrame>
        <p:nvGraphicFramePr>
          <p:cNvPr id="106" name="Google Shape;106;p21"/>
          <p:cNvGraphicFramePr/>
          <p:nvPr/>
        </p:nvGraphicFramePr>
        <p:xfrm>
          <a:off x="1018925" y="1308525"/>
          <a:ext cx="3000000" cy="3000000"/>
        </p:xfrm>
        <a:graphic>
          <a:graphicData uri="http://schemas.openxmlformats.org/drawingml/2006/table">
            <a:tbl>
              <a:tblPr>
                <a:noFill/>
                <a:tableStyleId>{3DFC9D10-A617-4F78-A040-B84AC5396B2D}</a:tableStyleId>
              </a:tblPr>
              <a:tblGrid>
                <a:gridCol w="2296975"/>
                <a:gridCol w="2296975"/>
                <a:gridCol w="2296975"/>
              </a:tblGrid>
              <a:tr h="361500">
                <a:tc>
                  <a:txBody>
                    <a:bodyPr/>
                    <a:lstStyle/>
                    <a:p>
                      <a:pPr indent="0" lvl="0" marL="0" rtl="0" algn="l">
                        <a:lnSpc>
                          <a:spcPct val="115000"/>
                        </a:lnSpc>
                        <a:spcBef>
                          <a:spcPts val="0"/>
                        </a:spcBef>
                        <a:spcAft>
                          <a:spcPts val="0"/>
                        </a:spcAft>
                        <a:buNone/>
                      </a:pPr>
                      <a:r>
                        <a:rPr b="1" lang="en" sz="900">
                          <a:solidFill>
                            <a:srgbClr val="0E0E0E"/>
                          </a:solidFill>
                          <a:latin typeface="Times New Roman"/>
                          <a:ea typeface="Times New Roman"/>
                          <a:cs typeface="Times New Roman"/>
                          <a:sym typeface="Times New Roman"/>
                        </a:rPr>
                        <a:t>Cost of Prolonged Listings</a:t>
                      </a:r>
                      <a:endParaRPr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E0E0E"/>
                          </a:solidFill>
                          <a:latin typeface="Times New Roman"/>
                          <a:ea typeface="Times New Roman"/>
                          <a:cs typeface="Times New Roman"/>
                          <a:sym typeface="Times New Roman"/>
                        </a:rPr>
                        <a:t>5-10% less than original asking price after 60 days</a:t>
                      </a:r>
                      <a:endParaRPr sz="900">
                        <a:solidFill>
                          <a:srgbClr val="0E0E0E"/>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E0E0E"/>
                          </a:solidFill>
                          <a:latin typeface="Times New Roman"/>
                          <a:ea typeface="Times New Roman"/>
                          <a:cs typeface="Times New Roman"/>
                          <a:sym typeface="Times New Roman"/>
                        </a:rPr>
                        <a:t>Prolonged listings lead to price reductions, impacting seller’s profit margins.</a:t>
                      </a:r>
                      <a:endParaRPr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bl>
          </a:graphicData>
        </a:graphic>
      </p:graphicFrame>
      <p:graphicFrame>
        <p:nvGraphicFramePr>
          <p:cNvPr id="107" name="Google Shape;107;p21"/>
          <p:cNvGraphicFramePr/>
          <p:nvPr/>
        </p:nvGraphicFramePr>
        <p:xfrm>
          <a:off x="1018925" y="1988488"/>
          <a:ext cx="3000000" cy="3000000"/>
        </p:xfrm>
        <a:graphic>
          <a:graphicData uri="http://schemas.openxmlformats.org/drawingml/2006/table">
            <a:tbl>
              <a:tblPr>
                <a:noFill/>
                <a:tableStyleId>{3DFC9D10-A617-4F78-A040-B84AC5396B2D}</a:tableStyleId>
              </a:tblPr>
              <a:tblGrid>
                <a:gridCol w="2296975"/>
                <a:gridCol w="2296975"/>
                <a:gridCol w="2296975"/>
              </a:tblGrid>
              <a:tr h="361500">
                <a:tc>
                  <a:txBody>
                    <a:bodyPr/>
                    <a:lstStyle/>
                    <a:p>
                      <a:pPr indent="0" lvl="0" marL="0" rtl="0" algn="l">
                        <a:lnSpc>
                          <a:spcPct val="115000"/>
                        </a:lnSpc>
                        <a:spcBef>
                          <a:spcPts val="0"/>
                        </a:spcBef>
                        <a:spcAft>
                          <a:spcPts val="0"/>
                        </a:spcAft>
                        <a:buNone/>
                      </a:pPr>
                      <a:r>
                        <a:rPr b="1" lang="en" sz="900">
                          <a:solidFill>
                            <a:srgbClr val="0E0E0E"/>
                          </a:solidFill>
                          <a:latin typeface="Times New Roman"/>
                          <a:ea typeface="Times New Roman"/>
                          <a:cs typeface="Times New Roman"/>
                          <a:sym typeface="Times New Roman"/>
                        </a:rPr>
                        <a:t>Holding Costs</a:t>
                      </a:r>
                      <a:endParaRPr b="1" sz="900">
                        <a:solidFill>
                          <a:srgbClr val="0E0E0E"/>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E0E0E"/>
                          </a:solidFill>
                          <a:latin typeface="Times New Roman"/>
                          <a:ea typeface="Times New Roman"/>
                          <a:cs typeface="Times New Roman"/>
                          <a:sym typeface="Times New Roman"/>
                        </a:rPr>
                        <a:t>1-2% of home’s value per month</a:t>
                      </a:r>
                      <a:endParaRPr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E0E0E"/>
                          </a:solidFill>
                          <a:latin typeface="Times New Roman"/>
                          <a:ea typeface="Times New Roman"/>
                          <a:cs typeface="Times New Roman"/>
                          <a:sym typeface="Times New Roman"/>
                        </a:rPr>
                        <a:t>Holding costs accumulate rapidly, reducing profits and increasing expenses.</a:t>
                      </a:r>
                      <a:endParaRPr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bl>
          </a:graphicData>
        </a:graphic>
      </p:graphicFrame>
      <p:graphicFrame>
        <p:nvGraphicFramePr>
          <p:cNvPr id="108" name="Google Shape;108;p21"/>
          <p:cNvGraphicFramePr/>
          <p:nvPr/>
        </p:nvGraphicFramePr>
        <p:xfrm>
          <a:off x="1018925" y="2534725"/>
          <a:ext cx="3000000" cy="3000000"/>
        </p:xfrm>
        <a:graphic>
          <a:graphicData uri="http://schemas.openxmlformats.org/drawingml/2006/table">
            <a:tbl>
              <a:tblPr>
                <a:noFill/>
                <a:tableStyleId>{3DFC9D10-A617-4F78-A040-B84AC5396B2D}</a:tableStyleId>
              </a:tblPr>
              <a:tblGrid>
                <a:gridCol w="2296975"/>
                <a:gridCol w="2296975"/>
                <a:gridCol w="2296975"/>
              </a:tblGrid>
              <a:tr h="361500">
                <a:tc>
                  <a:txBody>
                    <a:bodyPr/>
                    <a:lstStyle/>
                    <a:p>
                      <a:pPr indent="0" lvl="0" marL="0" rtl="0" algn="l">
                        <a:lnSpc>
                          <a:spcPct val="115000"/>
                        </a:lnSpc>
                        <a:spcBef>
                          <a:spcPts val="0"/>
                        </a:spcBef>
                        <a:spcAft>
                          <a:spcPts val="0"/>
                        </a:spcAft>
                        <a:buNone/>
                      </a:pPr>
                      <a:r>
                        <a:rPr b="1" lang="en" sz="900">
                          <a:solidFill>
                            <a:srgbClr val="0E0E0E"/>
                          </a:solidFill>
                          <a:latin typeface="Times New Roman"/>
                          <a:ea typeface="Times New Roman"/>
                          <a:cs typeface="Times New Roman"/>
                          <a:sym typeface="Times New Roman"/>
                        </a:rPr>
                        <a:t>Market Timing</a:t>
                      </a:r>
                      <a:endParaRPr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E0E0E"/>
                          </a:solidFill>
                          <a:latin typeface="Times New Roman"/>
                          <a:ea typeface="Times New Roman"/>
                          <a:cs typeface="Times New Roman"/>
                          <a:sym typeface="Times New Roman"/>
                        </a:rPr>
                        <a:t>Higher likelihood of selling at or above asking price within first two weeks</a:t>
                      </a:r>
                      <a:endParaRPr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E0E0E"/>
                          </a:solidFill>
                          <a:latin typeface="Times New Roman"/>
                          <a:ea typeface="Times New Roman"/>
                          <a:cs typeface="Times New Roman"/>
                          <a:sym typeface="Times New Roman"/>
                        </a:rPr>
                        <a:t>Accurate pricing and market timing are crucial for maximizing returns.</a:t>
                      </a:r>
                      <a:endParaRPr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bl>
          </a:graphicData>
        </a:graphic>
      </p:graphicFrame>
      <p:graphicFrame>
        <p:nvGraphicFramePr>
          <p:cNvPr id="109" name="Google Shape;109;p21"/>
          <p:cNvGraphicFramePr/>
          <p:nvPr/>
        </p:nvGraphicFramePr>
        <p:xfrm>
          <a:off x="1018925" y="3505225"/>
          <a:ext cx="3000000" cy="3000000"/>
        </p:xfrm>
        <a:graphic>
          <a:graphicData uri="http://schemas.openxmlformats.org/drawingml/2006/table">
            <a:tbl>
              <a:tblPr>
                <a:noFill/>
                <a:tableStyleId>{3DFC9D10-A617-4F78-A040-B84AC5396B2D}</a:tableStyleId>
              </a:tblPr>
              <a:tblGrid>
                <a:gridCol w="2296975"/>
                <a:gridCol w="2296975"/>
                <a:gridCol w="2296975"/>
              </a:tblGrid>
              <a:tr h="361500">
                <a:tc>
                  <a:txBody>
                    <a:bodyPr/>
                    <a:lstStyle/>
                    <a:p>
                      <a:pPr indent="0" lvl="0" marL="0" rtl="0" algn="l">
                        <a:lnSpc>
                          <a:spcPct val="115000"/>
                        </a:lnSpc>
                        <a:spcBef>
                          <a:spcPts val="0"/>
                        </a:spcBef>
                        <a:spcAft>
                          <a:spcPts val="0"/>
                        </a:spcAft>
                        <a:buNone/>
                      </a:pPr>
                      <a:r>
                        <a:rPr b="1" lang="en" sz="900">
                          <a:solidFill>
                            <a:srgbClr val="0E0E0E"/>
                          </a:solidFill>
                          <a:latin typeface="Times New Roman"/>
                          <a:ea typeface="Times New Roman"/>
                          <a:cs typeface="Times New Roman"/>
                          <a:sym typeface="Times New Roman"/>
                        </a:rPr>
                        <a:t>Impact on Real Estate Investments</a:t>
                      </a:r>
                      <a:endParaRPr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E0E0E"/>
                          </a:solidFill>
                          <a:latin typeface="Times New Roman"/>
                          <a:ea typeface="Times New Roman"/>
                          <a:cs typeface="Times New Roman"/>
                          <a:sym typeface="Times New Roman"/>
                        </a:rPr>
                        <a:t>2-3% reduction in annual ROI per extra month on market</a:t>
                      </a:r>
                      <a:endParaRPr sz="900">
                        <a:solidFill>
                          <a:srgbClr val="0E0E0E"/>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E0E0E"/>
                          </a:solidFill>
                          <a:latin typeface="Times New Roman"/>
                          <a:ea typeface="Times New Roman"/>
                          <a:cs typeface="Times New Roman"/>
                          <a:sym typeface="Times New Roman"/>
                        </a:rPr>
                        <a:t>Extended time on the market significantly reduces ROI for investors.</a:t>
                      </a:r>
                      <a:endParaRPr sz="900">
                        <a:solidFill>
                          <a:srgbClr val="0E0E0E"/>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bl>
          </a:graphicData>
        </a:graphic>
      </p:graphicFrame>
      <p:graphicFrame>
        <p:nvGraphicFramePr>
          <p:cNvPr id="110" name="Google Shape;110;p21"/>
          <p:cNvGraphicFramePr/>
          <p:nvPr/>
        </p:nvGraphicFramePr>
        <p:xfrm>
          <a:off x="1018925" y="3019975"/>
          <a:ext cx="3000000" cy="3000000"/>
        </p:xfrm>
        <a:graphic>
          <a:graphicData uri="http://schemas.openxmlformats.org/drawingml/2006/table">
            <a:tbl>
              <a:tblPr>
                <a:noFill/>
                <a:tableStyleId>{3DFC9D10-A617-4F78-A040-B84AC5396B2D}</a:tableStyleId>
              </a:tblPr>
              <a:tblGrid>
                <a:gridCol w="2296975"/>
                <a:gridCol w="2296975"/>
                <a:gridCol w="2296975"/>
              </a:tblGrid>
              <a:tr h="361500">
                <a:tc>
                  <a:txBody>
                    <a:bodyPr/>
                    <a:lstStyle/>
                    <a:p>
                      <a:pPr indent="0" lvl="0" marL="0" rtl="0" algn="l">
                        <a:lnSpc>
                          <a:spcPct val="115000"/>
                        </a:lnSpc>
                        <a:spcBef>
                          <a:spcPts val="0"/>
                        </a:spcBef>
                        <a:spcAft>
                          <a:spcPts val="0"/>
                        </a:spcAft>
                        <a:buNone/>
                      </a:pPr>
                      <a:r>
                        <a:rPr b="1" lang="en" sz="900">
                          <a:solidFill>
                            <a:srgbClr val="0E0E0E"/>
                          </a:solidFill>
                          <a:latin typeface="Times New Roman"/>
                          <a:ea typeface="Times New Roman"/>
                          <a:cs typeface="Times New Roman"/>
                          <a:sym typeface="Times New Roman"/>
                        </a:rPr>
                        <a:t>Buyer Fatigue</a:t>
                      </a:r>
                      <a:endParaRPr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E0E0E"/>
                          </a:solidFill>
                          <a:latin typeface="Times New Roman"/>
                          <a:ea typeface="Times New Roman"/>
                          <a:cs typeface="Times New Roman"/>
                          <a:sym typeface="Times New Roman"/>
                        </a:rPr>
                        <a:t>Decline in buyer interest by 50% or more after first month</a:t>
                      </a:r>
                      <a:endParaRPr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E0E0E"/>
                          </a:solidFill>
                          <a:latin typeface="Times New Roman"/>
                          <a:ea typeface="Times New Roman"/>
                          <a:cs typeface="Times New Roman"/>
                          <a:sym typeface="Times New Roman"/>
                        </a:rPr>
                        <a:t>Prolonged listings lead to diminished interest and less favorable offers.</a:t>
                      </a:r>
                      <a:endParaRPr sz="1300">
                        <a:latin typeface="Times New Roman"/>
                        <a:ea typeface="Times New Roman"/>
                        <a:cs typeface="Times New Roman"/>
                        <a:sym typeface="Times New Roman"/>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42900" y="207391"/>
            <a:ext cx="6158400" cy="647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700"/>
              <a:buNone/>
            </a:pPr>
            <a:r>
              <a:rPr lang="en"/>
              <a:t>Market Research</a:t>
            </a:r>
            <a:endParaRPr/>
          </a:p>
        </p:txBody>
      </p:sp>
      <p:sp>
        <p:nvSpPr>
          <p:cNvPr id="117" name="Google Shape;117;p22"/>
          <p:cNvSpPr txBox="1"/>
          <p:nvPr>
            <p:ph idx="1" type="body"/>
          </p:nvPr>
        </p:nvSpPr>
        <p:spPr>
          <a:xfrm>
            <a:off x="253920" y="3703171"/>
            <a:ext cx="6246600" cy="154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100"/>
              </a:spcBef>
              <a:spcAft>
                <a:spcPts val="0"/>
              </a:spcAft>
              <a:buSzPts val="600"/>
              <a:buNone/>
            </a:pPr>
            <a:r>
              <a:t/>
            </a:r>
            <a:endParaRPr/>
          </a:p>
        </p:txBody>
      </p:sp>
      <p:sp>
        <p:nvSpPr>
          <p:cNvPr id="118" name="Google Shape;118;p22"/>
          <p:cNvSpPr/>
          <p:nvPr/>
        </p:nvSpPr>
        <p:spPr>
          <a:xfrm>
            <a:off x="5577280"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9" name="Google Shape;119;p22"/>
          <p:cNvSpPr/>
          <p:nvPr/>
        </p:nvSpPr>
        <p:spPr>
          <a:xfrm>
            <a:off x="2220195"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0" name="Google Shape;120;p22"/>
          <p:cNvSpPr/>
          <p:nvPr/>
        </p:nvSpPr>
        <p:spPr>
          <a:xfrm>
            <a:off x="5617590"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22"/>
          <p:cNvSpPr/>
          <p:nvPr/>
        </p:nvSpPr>
        <p:spPr>
          <a:xfrm>
            <a:off x="2182481"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22"/>
          <p:cNvSpPr/>
          <p:nvPr/>
        </p:nvSpPr>
        <p:spPr>
          <a:xfrm>
            <a:off x="5617590"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3" name="Google Shape;123;p22"/>
          <p:cNvSpPr/>
          <p:nvPr/>
        </p:nvSpPr>
        <p:spPr>
          <a:xfrm>
            <a:off x="2264166"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4" name="Google Shape;124;p22"/>
          <p:cNvSpPr txBox="1"/>
          <p:nvPr/>
        </p:nvSpPr>
        <p:spPr>
          <a:xfrm>
            <a:off x="298800" y="1312400"/>
            <a:ext cx="6246600" cy="2355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E0E0E"/>
              </a:buClr>
              <a:buSzPts val="1200"/>
              <a:buChar char="●"/>
            </a:pPr>
            <a:r>
              <a:rPr lang="en" sz="1200">
                <a:solidFill>
                  <a:srgbClr val="0E0E0E"/>
                </a:solidFill>
                <a:latin typeface="Times New Roman"/>
                <a:ea typeface="Times New Roman"/>
                <a:cs typeface="Times New Roman"/>
                <a:sym typeface="Times New Roman"/>
              </a:rPr>
              <a:t>Real estate analytics market projected at </a:t>
            </a:r>
            <a:r>
              <a:rPr b="1" lang="en" sz="1200">
                <a:solidFill>
                  <a:srgbClr val="0E0E0E"/>
                </a:solidFill>
                <a:latin typeface="Times New Roman"/>
                <a:ea typeface="Times New Roman"/>
                <a:cs typeface="Times New Roman"/>
                <a:sym typeface="Times New Roman"/>
              </a:rPr>
              <a:t>$22 billion by 2027</a:t>
            </a:r>
            <a:r>
              <a:rPr lang="en" sz="1200">
                <a:solidFill>
                  <a:srgbClr val="0E0E0E"/>
                </a:solidFill>
                <a:latin typeface="Times New Roman"/>
                <a:ea typeface="Times New Roman"/>
                <a:cs typeface="Times New Roman"/>
                <a:sym typeface="Times New Roman"/>
              </a:rPr>
              <a:t>.</a:t>
            </a:r>
            <a:endParaRPr sz="1200">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0E0E0E"/>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E0E0E"/>
              </a:buClr>
              <a:buSzPts val="1200"/>
              <a:buFont typeface="Times New Roman"/>
              <a:buChar char="●"/>
            </a:pPr>
            <a:r>
              <a:rPr b="1" lang="en" sz="1200">
                <a:solidFill>
                  <a:srgbClr val="0E0E0E"/>
                </a:solidFill>
                <a:latin typeface="Times New Roman"/>
                <a:ea typeface="Times New Roman"/>
                <a:cs typeface="Times New Roman"/>
                <a:sym typeface="Times New Roman"/>
              </a:rPr>
              <a:t>Current focus</a:t>
            </a:r>
            <a:r>
              <a:rPr lang="en" sz="1200">
                <a:solidFill>
                  <a:srgbClr val="0E0E0E"/>
                </a:solidFill>
                <a:latin typeface="Times New Roman"/>
                <a:ea typeface="Times New Roman"/>
                <a:cs typeface="Times New Roman"/>
                <a:sym typeface="Times New Roman"/>
              </a:rPr>
              <a:t>: Pricing models by major players (Zillow, Redfin).</a:t>
            </a:r>
            <a:endParaRPr sz="1200">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0E0E0E"/>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E0E0E"/>
              </a:buClr>
              <a:buSzPts val="1200"/>
              <a:buFont typeface="Times New Roman"/>
              <a:buChar char="●"/>
            </a:pPr>
            <a:r>
              <a:rPr b="1" lang="en" sz="1200">
                <a:solidFill>
                  <a:srgbClr val="0E0E0E"/>
                </a:solidFill>
                <a:latin typeface="Times New Roman"/>
                <a:ea typeface="Times New Roman"/>
                <a:cs typeface="Times New Roman"/>
                <a:sym typeface="Times New Roman"/>
              </a:rPr>
              <a:t>Gap in the market</a:t>
            </a:r>
            <a:r>
              <a:rPr lang="en" sz="1200">
                <a:solidFill>
                  <a:srgbClr val="0E0E0E"/>
                </a:solidFill>
                <a:latin typeface="Times New Roman"/>
                <a:ea typeface="Times New Roman"/>
                <a:cs typeface="Times New Roman"/>
                <a:sym typeface="Times New Roman"/>
              </a:rPr>
              <a:t>: Need for zip code-specific time on market predictions.</a:t>
            </a:r>
            <a:endParaRPr sz="1200">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0E0E0E"/>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E0E0E"/>
              </a:buClr>
              <a:buSzPts val="1200"/>
              <a:buFont typeface="Times New Roman"/>
              <a:buChar char="●"/>
            </a:pPr>
            <a:r>
              <a:rPr b="1" lang="en" sz="1200">
                <a:solidFill>
                  <a:srgbClr val="0E0E0E"/>
                </a:solidFill>
                <a:latin typeface="Times New Roman"/>
                <a:ea typeface="Times New Roman"/>
                <a:cs typeface="Times New Roman"/>
                <a:sym typeface="Times New Roman"/>
              </a:rPr>
              <a:t>Opportunity</a:t>
            </a:r>
            <a:r>
              <a:rPr lang="en" sz="1200">
                <a:solidFill>
                  <a:srgbClr val="0E0E0E"/>
                </a:solidFill>
                <a:latin typeface="Times New Roman"/>
                <a:ea typeface="Times New Roman"/>
                <a:cs typeface="Times New Roman"/>
                <a:sym typeface="Times New Roman"/>
              </a:rPr>
              <a:t>: Unique tool offering localized insights, filling a critical gap in real estate analytics.</a:t>
            </a:r>
            <a:endParaRPr sz="1200">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0E0E0E"/>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D637F"/>
              </a:solidFill>
              <a:latin typeface="Times New Roman"/>
              <a:ea typeface="Times New Roman"/>
              <a:cs typeface="Times New Roman"/>
              <a:sym typeface="Times New Roman"/>
            </a:endParaRPr>
          </a:p>
        </p:txBody>
      </p:sp>
      <p:pic>
        <p:nvPicPr>
          <p:cNvPr id="125" name="Google Shape;125;p22"/>
          <p:cNvPicPr preferRelativeResize="0"/>
          <p:nvPr/>
        </p:nvPicPr>
        <p:blipFill>
          <a:blip r:embed="rId3">
            <a:alphaModFix/>
          </a:blip>
          <a:stretch>
            <a:fillRect/>
          </a:stretch>
        </p:blipFill>
        <p:spPr>
          <a:xfrm>
            <a:off x="5577272" y="411397"/>
            <a:ext cx="1943925" cy="1238325"/>
          </a:xfrm>
          <a:prstGeom prst="rect">
            <a:avLst/>
          </a:prstGeom>
          <a:noFill/>
          <a:ln>
            <a:noFill/>
          </a:ln>
        </p:spPr>
      </p:pic>
      <p:pic>
        <p:nvPicPr>
          <p:cNvPr id="126" name="Google Shape;126;p22"/>
          <p:cNvPicPr preferRelativeResize="0"/>
          <p:nvPr/>
        </p:nvPicPr>
        <p:blipFill>
          <a:blip r:embed="rId4">
            <a:alphaModFix/>
          </a:blip>
          <a:stretch>
            <a:fillRect/>
          </a:stretch>
        </p:blipFill>
        <p:spPr>
          <a:xfrm>
            <a:off x="6534350" y="1693091"/>
            <a:ext cx="1943925" cy="1211531"/>
          </a:xfrm>
          <a:prstGeom prst="rect">
            <a:avLst/>
          </a:prstGeom>
          <a:noFill/>
          <a:ln>
            <a:noFill/>
          </a:ln>
        </p:spPr>
      </p:pic>
      <p:pic>
        <p:nvPicPr>
          <p:cNvPr id="127" name="Google Shape;127;p22"/>
          <p:cNvPicPr preferRelativeResize="0"/>
          <p:nvPr/>
        </p:nvPicPr>
        <p:blipFill>
          <a:blip r:embed="rId5">
            <a:alphaModFix/>
          </a:blip>
          <a:stretch>
            <a:fillRect/>
          </a:stretch>
        </p:blipFill>
        <p:spPr>
          <a:xfrm>
            <a:off x="6407875" y="3044774"/>
            <a:ext cx="1344000" cy="134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42900" y="207391"/>
            <a:ext cx="6158400" cy="647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700"/>
              <a:buNone/>
            </a:pPr>
            <a:r>
              <a:rPr lang="en"/>
              <a:t>Target users</a:t>
            </a:r>
            <a:endParaRPr/>
          </a:p>
        </p:txBody>
      </p:sp>
      <p:sp>
        <p:nvSpPr>
          <p:cNvPr id="134" name="Google Shape;134;p23"/>
          <p:cNvSpPr/>
          <p:nvPr/>
        </p:nvSpPr>
        <p:spPr>
          <a:xfrm>
            <a:off x="5617590"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5" name="Google Shape;135;p23"/>
          <p:cNvSpPr/>
          <p:nvPr/>
        </p:nvSpPr>
        <p:spPr>
          <a:xfrm>
            <a:off x="1437300" y="960125"/>
            <a:ext cx="1783200" cy="17316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Individual end users</a:t>
            </a:r>
            <a:endParaRPr>
              <a:latin typeface="Times New Roman"/>
              <a:ea typeface="Times New Roman"/>
              <a:cs typeface="Times New Roman"/>
              <a:sym typeface="Times New Roman"/>
            </a:endParaRPr>
          </a:p>
        </p:txBody>
      </p:sp>
      <p:cxnSp>
        <p:nvCxnSpPr>
          <p:cNvPr id="136" name="Google Shape;136;p23"/>
          <p:cNvCxnSpPr>
            <a:stCxn id="135" idx="4"/>
            <a:endCxn id="137" idx="0"/>
          </p:cNvCxnSpPr>
          <p:nvPr/>
        </p:nvCxnSpPr>
        <p:spPr>
          <a:xfrm flipH="1">
            <a:off x="1083600" y="2691725"/>
            <a:ext cx="1245300" cy="5130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3"/>
          <p:cNvCxnSpPr>
            <a:stCxn id="135" idx="4"/>
            <a:endCxn id="139" idx="0"/>
          </p:cNvCxnSpPr>
          <p:nvPr/>
        </p:nvCxnSpPr>
        <p:spPr>
          <a:xfrm>
            <a:off x="2328900" y="2691725"/>
            <a:ext cx="0" cy="5355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3"/>
          <p:cNvCxnSpPr>
            <a:stCxn id="135" idx="4"/>
            <a:endCxn id="141" idx="0"/>
          </p:cNvCxnSpPr>
          <p:nvPr/>
        </p:nvCxnSpPr>
        <p:spPr>
          <a:xfrm>
            <a:off x="2328900" y="2691725"/>
            <a:ext cx="1222500" cy="502500"/>
          </a:xfrm>
          <a:prstGeom prst="straightConnector1">
            <a:avLst/>
          </a:prstGeom>
          <a:noFill/>
          <a:ln cap="flat" cmpd="sng" w="9525">
            <a:solidFill>
              <a:schemeClr val="dk2"/>
            </a:solidFill>
            <a:prstDash val="solid"/>
            <a:round/>
            <a:headEnd len="med" w="med" type="none"/>
            <a:tailEnd len="med" w="med" type="triangle"/>
          </a:ln>
        </p:spPr>
      </p:cxnSp>
      <p:sp>
        <p:nvSpPr>
          <p:cNvPr id="137" name="Google Shape;137;p23"/>
          <p:cNvSpPr txBox="1"/>
          <p:nvPr/>
        </p:nvSpPr>
        <p:spPr>
          <a:xfrm>
            <a:off x="651525" y="3204800"/>
            <a:ext cx="86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Broker</a:t>
            </a:r>
            <a:endParaRPr sz="1200">
              <a:solidFill>
                <a:schemeClr val="dk1"/>
              </a:solidFill>
              <a:latin typeface="Times New Roman"/>
              <a:ea typeface="Times New Roman"/>
              <a:cs typeface="Times New Roman"/>
              <a:sym typeface="Times New Roman"/>
            </a:endParaRPr>
          </a:p>
        </p:txBody>
      </p:sp>
      <p:sp>
        <p:nvSpPr>
          <p:cNvPr id="139" name="Google Shape;139;p23"/>
          <p:cNvSpPr txBox="1"/>
          <p:nvPr/>
        </p:nvSpPr>
        <p:spPr>
          <a:xfrm>
            <a:off x="1896900" y="3227325"/>
            <a:ext cx="86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Realtor</a:t>
            </a:r>
            <a:endParaRPr sz="1200">
              <a:solidFill>
                <a:schemeClr val="dk1"/>
              </a:solidFill>
              <a:latin typeface="Times New Roman"/>
              <a:ea typeface="Times New Roman"/>
              <a:cs typeface="Times New Roman"/>
              <a:sym typeface="Times New Roman"/>
            </a:endParaRPr>
          </a:p>
        </p:txBody>
      </p:sp>
      <p:sp>
        <p:nvSpPr>
          <p:cNvPr id="141" name="Google Shape;141;p23"/>
          <p:cNvSpPr txBox="1"/>
          <p:nvPr/>
        </p:nvSpPr>
        <p:spPr>
          <a:xfrm>
            <a:off x="2974675" y="3194175"/>
            <a:ext cx="115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Home owner</a:t>
            </a:r>
            <a:endParaRPr sz="1200">
              <a:solidFill>
                <a:schemeClr val="dk1"/>
              </a:solidFill>
              <a:latin typeface="Times New Roman"/>
              <a:ea typeface="Times New Roman"/>
              <a:cs typeface="Times New Roman"/>
              <a:sym typeface="Times New Roman"/>
            </a:endParaRPr>
          </a:p>
        </p:txBody>
      </p:sp>
      <p:sp>
        <p:nvSpPr>
          <p:cNvPr id="142" name="Google Shape;142;p23"/>
          <p:cNvSpPr/>
          <p:nvPr/>
        </p:nvSpPr>
        <p:spPr>
          <a:xfrm>
            <a:off x="5452100" y="960125"/>
            <a:ext cx="1783200" cy="17316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Business entity</a:t>
            </a:r>
            <a:endParaRPr>
              <a:latin typeface="Times New Roman"/>
              <a:ea typeface="Times New Roman"/>
              <a:cs typeface="Times New Roman"/>
              <a:sym typeface="Times New Roman"/>
            </a:endParaRPr>
          </a:p>
        </p:txBody>
      </p:sp>
      <p:cxnSp>
        <p:nvCxnSpPr>
          <p:cNvPr id="143" name="Google Shape;143;p23"/>
          <p:cNvCxnSpPr>
            <a:stCxn id="142" idx="4"/>
            <a:endCxn id="144" idx="0"/>
          </p:cNvCxnSpPr>
          <p:nvPr/>
        </p:nvCxnSpPr>
        <p:spPr>
          <a:xfrm>
            <a:off x="6343700" y="2691725"/>
            <a:ext cx="0" cy="4593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3"/>
          <p:cNvSpPr txBox="1"/>
          <p:nvPr/>
        </p:nvSpPr>
        <p:spPr>
          <a:xfrm>
            <a:off x="5100650" y="3151125"/>
            <a:ext cx="2486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Real Estate Agents and Firms</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42900" y="207391"/>
            <a:ext cx="6158400" cy="647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700"/>
              <a:buNone/>
            </a:pPr>
            <a:r>
              <a:rPr lang="en"/>
              <a:t>MVP</a:t>
            </a:r>
            <a:endParaRPr/>
          </a:p>
        </p:txBody>
      </p:sp>
      <p:sp>
        <p:nvSpPr>
          <p:cNvPr id="151" name="Google Shape;151;p24"/>
          <p:cNvSpPr txBox="1"/>
          <p:nvPr>
            <p:ph idx="1" type="body"/>
          </p:nvPr>
        </p:nvSpPr>
        <p:spPr>
          <a:xfrm>
            <a:off x="253920" y="3703171"/>
            <a:ext cx="6246600" cy="154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100"/>
              </a:spcBef>
              <a:spcAft>
                <a:spcPts val="0"/>
              </a:spcAft>
              <a:buSzPts val="600"/>
              <a:buNone/>
            </a:pPr>
            <a:r>
              <a:t/>
            </a:r>
            <a:endParaRPr/>
          </a:p>
        </p:txBody>
      </p:sp>
      <p:sp>
        <p:nvSpPr>
          <p:cNvPr id="152" name="Google Shape;152;p24"/>
          <p:cNvSpPr/>
          <p:nvPr/>
        </p:nvSpPr>
        <p:spPr>
          <a:xfrm>
            <a:off x="5577280"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3" name="Google Shape;153;p24"/>
          <p:cNvSpPr/>
          <p:nvPr/>
        </p:nvSpPr>
        <p:spPr>
          <a:xfrm>
            <a:off x="2220195"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4" name="Google Shape;154;p24"/>
          <p:cNvSpPr/>
          <p:nvPr/>
        </p:nvSpPr>
        <p:spPr>
          <a:xfrm>
            <a:off x="5617590"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5" name="Google Shape;155;p24"/>
          <p:cNvSpPr/>
          <p:nvPr/>
        </p:nvSpPr>
        <p:spPr>
          <a:xfrm>
            <a:off x="2182481"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6" name="Google Shape;156;p24"/>
          <p:cNvSpPr/>
          <p:nvPr/>
        </p:nvSpPr>
        <p:spPr>
          <a:xfrm>
            <a:off x="5617590"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7" name="Google Shape;157;p24"/>
          <p:cNvSpPr/>
          <p:nvPr/>
        </p:nvSpPr>
        <p:spPr>
          <a:xfrm>
            <a:off x="2264166"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158" name="Google Shape;158;p24"/>
          <p:cNvPicPr preferRelativeResize="0"/>
          <p:nvPr/>
        </p:nvPicPr>
        <p:blipFill>
          <a:blip r:embed="rId3">
            <a:alphaModFix/>
          </a:blip>
          <a:stretch>
            <a:fillRect/>
          </a:stretch>
        </p:blipFill>
        <p:spPr>
          <a:xfrm>
            <a:off x="1892350" y="591550"/>
            <a:ext cx="4852709" cy="3491775"/>
          </a:xfrm>
          <a:prstGeom prst="rect">
            <a:avLst/>
          </a:prstGeom>
          <a:noFill/>
          <a:ln>
            <a:noFill/>
          </a:ln>
        </p:spPr>
      </p:pic>
      <p:cxnSp>
        <p:nvCxnSpPr>
          <p:cNvPr id="159" name="Google Shape;159;p24"/>
          <p:cNvCxnSpPr/>
          <p:nvPr/>
        </p:nvCxnSpPr>
        <p:spPr>
          <a:xfrm rot="10800000">
            <a:off x="1294500" y="2340275"/>
            <a:ext cx="555000" cy="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24"/>
          <p:cNvSpPr txBox="1"/>
          <p:nvPr/>
        </p:nvSpPr>
        <p:spPr>
          <a:xfrm>
            <a:off x="266700" y="2152163"/>
            <a:ext cx="1344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Data Input</a:t>
            </a:r>
            <a:endParaRPr sz="1300">
              <a:solidFill>
                <a:schemeClr val="dk1"/>
              </a:solidFill>
              <a:latin typeface="Times New Roman"/>
              <a:ea typeface="Times New Roman"/>
              <a:cs typeface="Times New Roman"/>
              <a:sym typeface="Times New Roman"/>
            </a:endParaRPr>
          </a:p>
        </p:txBody>
      </p:sp>
      <p:cxnSp>
        <p:nvCxnSpPr>
          <p:cNvPr id="161" name="Google Shape;161;p24"/>
          <p:cNvCxnSpPr/>
          <p:nvPr/>
        </p:nvCxnSpPr>
        <p:spPr>
          <a:xfrm flipH="1" rot="10800000">
            <a:off x="6821259" y="2331738"/>
            <a:ext cx="533100" cy="570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p24"/>
          <p:cNvSpPr txBox="1"/>
          <p:nvPr/>
        </p:nvSpPr>
        <p:spPr>
          <a:xfrm>
            <a:off x="7344725" y="2024550"/>
            <a:ext cx="1690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Output recommendations</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42900" y="207391"/>
            <a:ext cx="6158400" cy="647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700"/>
              <a:buNone/>
            </a:pPr>
            <a:r>
              <a:rPr lang="en"/>
              <a:t>Data</a:t>
            </a:r>
            <a:endParaRPr/>
          </a:p>
        </p:txBody>
      </p:sp>
      <p:sp>
        <p:nvSpPr>
          <p:cNvPr id="169" name="Google Shape;169;p25"/>
          <p:cNvSpPr txBox="1"/>
          <p:nvPr>
            <p:ph idx="1" type="body"/>
          </p:nvPr>
        </p:nvSpPr>
        <p:spPr>
          <a:xfrm>
            <a:off x="253920" y="3703171"/>
            <a:ext cx="6246600" cy="154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100"/>
              </a:spcBef>
              <a:spcAft>
                <a:spcPts val="0"/>
              </a:spcAft>
              <a:buSzPts val="600"/>
              <a:buNone/>
            </a:pPr>
            <a:r>
              <a:t/>
            </a:r>
            <a:endParaRPr/>
          </a:p>
        </p:txBody>
      </p:sp>
      <p:sp>
        <p:nvSpPr>
          <p:cNvPr id="170" name="Google Shape;170;p25"/>
          <p:cNvSpPr/>
          <p:nvPr/>
        </p:nvSpPr>
        <p:spPr>
          <a:xfrm>
            <a:off x="5577280"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1" name="Google Shape;171;p25"/>
          <p:cNvSpPr/>
          <p:nvPr/>
        </p:nvSpPr>
        <p:spPr>
          <a:xfrm>
            <a:off x="2220195"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2" name="Google Shape;172;p25"/>
          <p:cNvSpPr/>
          <p:nvPr/>
        </p:nvSpPr>
        <p:spPr>
          <a:xfrm>
            <a:off x="5617590"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3" name="Google Shape;173;p25"/>
          <p:cNvSpPr/>
          <p:nvPr/>
        </p:nvSpPr>
        <p:spPr>
          <a:xfrm>
            <a:off x="2182481"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4" name="Google Shape;174;p25"/>
          <p:cNvSpPr/>
          <p:nvPr/>
        </p:nvSpPr>
        <p:spPr>
          <a:xfrm>
            <a:off x="5617590"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5" name="Google Shape;175;p25"/>
          <p:cNvSpPr/>
          <p:nvPr/>
        </p:nvSpPr>
        <p:spPr>
          <a:xfrm>
            <a:off x="2264166"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6" name="Google Shape;176;p25"/>
          <p:cNvSpPr txBox="1"/>
          <p:nvPr/>
        </p:nvSpPr>
        <p:spPr>
          <a:xfrm>
            <a:off x="489850" y="958700"/>
            <a:ext cx="68370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There are 2 major public data set we are planning to explore:</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eriod"/>
            </a:pP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Realtor Residential data</a:t>
            </a:r>
            <a:r>
              <a:rPr lang="en" sz="1200">
                <a:solidFill>
                  <a:schemeClr val="dk1"/>
                </a:solidFill>
                <a:latin typeface="Times New Roman"/>
                <a:ea typeface="Times New Roman"/>
                <a:cs typeface="Times New Roman"/>
                <a:sym typeface="Times New Roman"/>
              </a:rPr>
              <a:t>: Data in this Realtor.com library is based on the most comprehensive and accurate database of MLS-listed for-sale homes in the industry</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56 metrics</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2M + data points</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Organized by Zip, County, Metro, State and National level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Zillow Housing Data</a:t>
            </a:r>
            <a:r>
              <a:rPr lang="en" sz="1200">
                <a:solidFill>
                  <a:schemeClr val="dk1"/>
                </a:solidFill>
                <a:latin typeface="Times New Roman"/>
                <a:ea typeface="Times New Roman"/>
                <a:cs typeface="Times New Roman"/>
                <a:sym typeface="Times New Roman"/>
              </a:rPr>
              <a:t>: Zillow provides a comprehensive set of real estate data targeting different uses from analyzing and forecasting home values to reporting on market and listings availability</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8 sub-dataset focusing on different aspects such as for-sale listings, median days to pending on market, etc</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Formatted in time-series for 337 zip codes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42900" y="207391"/>
            <a:ext cx="6158400" cy="647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700"/>
              <a:buNone/>
            </a:pPr>
            <a:r>
              <a:rPr lang="en"/>
              <a:t>Data (Realtor)</a:t>
            </a:r>
            <a:endParaRPr/>
          </a:p>
        </p:txBody>
      </p:sp>
      <p:sp>
        <p:nvSpPr>
          <p:cNvPr id="183" name="Google Shape;183;p26"/>
          <p:cNvSpPr txBox="1"/>
          <p:nvPr>
            <p:ph idx="1" type="body"/>
          </p:nvPr>
        </p:nvSpPr>
        <p:spPr>
          <a:xfrm>
            <a:off x="253920" y="3703171"/>
            <a:ext cx="6246600" cy="154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100"/>
              </a:spcBef>
              <a:spcAft>
                <a:spcPts val="0"/>
              </a:spcAft>
              <a:buSzPts val="600"/>
              <a:buNone/>
            </a:pPr>
            <a:r>
              <a:t/>
            </a:r>
            <a:endParaRPr/>
          </a:p>
        </p:txBody>
      </p:sp>
      <p:sp>
        <p:nvSpPr>
          <p:cNvPr id="184" name="Google Shape;184;p26"/>
          <p:cNvSpPr/>
          <p:nvPr/>
        </p:nvSpPr>
        <p:spPr>
          <a:xfrm>
            <a:off x="5577280"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5" name="Google Shape;185;p26"/>
          <p:cNvSpPr/>
          <p:nvPr/>
        </p:nvSpPr>
        <p:spPr>
          <a:xfrm>
            <a:off x="2220195"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6" name="Google Shape;186;p26"/>
          <p:cNvSpPr/>
          <p:nvPr/>
        </p:nvSpPr>
        <p:spPr>
          <a:xfrm>
            <a:off x="5617590"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7" name="Google Shape;187;p26"/>
          <p:cNvSpPr/>
          <p:nvPr/>
        </p:nvSpPr>
        <p:spPr>
          <a:xfrm>
            <a:off x="2182481"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8" name="Google Shape;188;p26"/>
          <p:cNvSpPr/>
          <p:nvPr/>
        </p:nvSpPr>
        <p:spPr>
          <a:xfrm>
            <a:off x="5617590"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9" name="Google Shape;189;p26"/>
          <p:cNvSpPr/>
          <p:nvPr/>
        </p:nvSpPr>
        <p:spPr>
          <a:xfrm>
            <a:off x="2264166"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190" name="Google Shape;190;p26"/>
          <p:cNvPicPr preferRelativeResize="0"/>
          <p:nvPr/>
        </p:nvPicPr>
        <p:blipFill>
          <a:blip r:embed="rId3">
            <a:alphaModFix/>
          </a:blip>
          <a:stretch>
            <a:fillRect/>
          </a:stretch>
        </p:blipFill>
        <p:spPr>
          <a:xfrm>
            <a:off x="201599" y="1062625"/>
            <a:ext cx="3942927" cy="2484775"/>
          </a:xfrm>
          <a:prstGeom prst="rect">
            <a:avLst/>
          </a:prstGeom>
          <a:noFill/>
          <a:ln>
            <a:noFill/>
          </a:ln>
        </p:spPr>
      </p:pic>
      <p:pic>
        <p:nvPicPr>
          <p:cNvPr id="191" name="Google Shape;191;p26"/>
          <p:cNvPicPr preferRelativeResize="0"/>
          <p:nvPr/>
        </p:nvPicPr>
        <p:blipFill>
          <a:blip r:embed="rId4">
            <a:alphaModFix/>
          </a:blip>
          <a:stretch>
            <a:fillRect/>
          </a:stretch>
        </p:blipFill>
        <p:spPr>
          <a:xfrm>
            <a:off x="4680946" y="1046750"/>
            <a:ext cx="3885830" cy="250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342900" y="207391"/>
            <a:ext cx="6158400" cy="647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700"/>
              <a:buNone/>
            </a:pPr>
            <a:r>
              <a:rPr lang="en"/>
              <a:t>Data (Zillow)</a:t>
            </a:r>
            <a:endParaRPr/>
          </a:p>
        </p:txBody>
      </p:sp>
      <p:sp>
        <p:nvSpPr>
          <p:cNvPr id="198" name="Google Shape;198;p27"/>
          <p:cNvSpPr txBox="1"/>
          <p:nvPr>
            <p:ph idx="1" type="body"/>
          </p:nvPr>
        </p:nvSpPr>
        <p:spPr>
          <a:xfrm>
            <a:off x="253920" y="3703171"/>
            <a:ext cx="6246600" cy="154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100"/>
              </a:spcBef>
              <a:spcAft>
                <a:spcPts val="0"/>
              </a:spcAft>
              <a:buSzPts val="600"/>
              <a:buNone/>
            </a:pPr>
            <a:r>
              <a:t/>
            </a:r>
            <a:endParaRPr/>
          </a:p>
        </p:txBody>
      </p:sp>
      <p:sp>
        <p:nvSpPr>
          <p:cNvPr id="199" name="Google Shape;199;p27"/>
          <p:cNvSpPr/>
          <p:nvPr/>
        </p:nvSpPr>
        <p:spPr>
          <a:xfrm>
            <a:off x="5577280"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0" name="Google Shape;200;p27"/>
          <p:cNvSpPr/>
          <p:nvPr/>
        </p:nvSpPr>
        <p:spPr>
          <a:xfrm>
            <a:off x="2220195" y="1457030"/>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1" name="Google Shape;201;p27"/>
          <p:cNvSpPr/>
          <p:nvPr/>
        </p:nvSpPr>
        <p:spPr>
          <a:xfrm>
            <a:off x="5617590"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2" name="Google Shape;202;p27"/>
          <p:cNvSpPr/>
          <p:nvPr/>
        </p:nvSpPr>
        <p:spPr>
          <a:xfrm>
            <a:off x="2182481" y="2406925"/>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3" name="Google Shape;203;p27"/>
          <p:cNvSpPr/>
          <p:nvPr/>
        </p:nvSpPr>
        <p:spPr>
          <a:xfrm>
            <a:off x="5617590"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4" name="Google Shape;204;p27"/>
          <p:cNvSpPr/>
          <p:nvPr/>
        </p:nvSpPr>
        <p:spPr>
          <a:xfrm>
            <a:off x="2264166" y="3547388"/>
            <a:ext cx="1344000" cy="604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205" name="Google Shape;205;p27"/>
          <p:cNvPicPr preferRelativeResize="0"/>
          <p:nvPr/>
        </p:nvPicPr>
        <p:blipFill rotWithShape="1">
          <a:blip r:embed="rId3">
            <a:alphaModFix/>
          </a:blip>
          <a:srcRect b="5338" l="0" r="0" t="0"/>
          <a:stretch/>
        </p:blipFill>
        <p:spPr>
          <a:xfrm>
            <a:off x="1931450" y="918200"/>
            <a:ext cx="4913126" cy="2902675"/>
          </a:xfrm>
          <a:prstGeom prst="rect">
            <a:avLst/>
          </a:prstGeom>
          <a:solidFill>
            <a:srgbClr val="FFFFFF"/>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