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91" r:id="rId3"/>
    <p:sldId id="267" r:id="rId4"/>
    <p:sldId id="269" r:id="rId5"/>
    <p:sldId id="292" r:id="rId6"/>
    <p:sldId id="293" r:id="rId7"/>
    <p:sldId id="272" r:id="rId8"/>
    <p:sldId id="274" r:id="rId9"/>
    <p:sldId id="294" r:id="rId10"/>
    <p:sldId id="295" r:id="rId11"/>
    <p:sldId id="284" r:id="rId12"/>
    <p:sldId id="297" r:id="rId13"/>
    <p:sldId id="298" r:id="rId14"/>
    <p:sldId id="299" r:id="rId15"/>
    <p:sldId id="300" r:id="rId16"/>
    <p:sldId id="301" r:id="rId17"/>
    <p:sldId id="28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E78B-768D-4C22-94DE-47B1CB1C4FCE}" type="datetimeFigureOut">
              <a:rPr lang="en-US" smtClean="0"/>
              <a:t>8/29/2024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45400-201E-4A96-A169-BC6961284A3D}" type="slidenum">
              <a:rPr lang="en-US" smtClean="0"/>
              <a:t>‹#›</a:t>
            </a:fld>
            <a:endParaRPr lang="en-US"/>
          </a:p>
        </p:txBody>
      </p:sp>
    </p:spTree>
    <p:extLst>
      <p:ext uri="{BB962C8B-B14F-4D97-AF65-F5344CB8AC3E}">
        <p14:creationId xmlns:p14="http://schemas.microsoft.com/office/powerpoint/2010/main" val="66645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D3045400-201E-4A96-A169-BC6961284A3D}" type="slidenum">
              <a:rPr lang="en-US" smtClean="0"/>
              <a:t>3</a:t>
            </a:fld>
            <a:endParaRPr lang="en-US"/>
          </a:p>
        </p:txBody>
      </p:sp>
    </p:spTree>
    <p:extLst>
      <p:ext uri="{BB962C8B-B14F-4D97-AF65-F5344CB8AC3E}">
        <p14:creationId xmlns:p14="http://schemas.microsoft.com/office/powerpoint/2010/main" val="280183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D3045400-201E-4A96-A169-BC6961284A3D}" type="slidenum">
              <a:rPr lang="en-US" smtClean="0"/>
              <a:t>10</a:t>
            </a:fld>
            <a:endParaRPr lang="en-US"/>
          </a:p>
        </p:txBody>
      </p:sp>
    </p:spTree>
    <p:extLst>
      <p:ext uri="{BB962C8B-B14F-4D97-AF65-F5344CB8AC3E}">
        <p14:creationId xmlns:p14="http://schemas.microsoft.com/office/powerpoint/2010/main" val="333207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kkudzelich/Data-Science-Intern"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5" name="TextBox 4">
            <a:extLst>
              <a:ext uri="{FF2B5EF4-FFF2-40B4-BE49-F238E27FC236}">
                <a16:creationId xmlns:a16="http://schemas.microsoft.com/office/drawing/2014/main" xmlns="" id="{00CC22B5-8500-2C45-91DE-A596A6DF1C3B}"/>
              </a:ext>
            </a:extLst>
          </p:cNvPr>
          <p:cNvSpPr txBox="1"/>
          <p:nvPr/>
        </p:nvSpPr>
        <p:spPr>
          <a:xfrm>
            <a:off x="852906" y="2413532"/>
            <a:ext cx="10860557" cy="2031325"/>
          </a:xfrm>
          <a:prstGeom prst="rect">
            <a:avLst/>
          </a:prstGeom>
          <a:solidFill>
            <a:srgbClr val="3B3B3B"/>
          </a:solidFill>
        </p:spPr>
        <p:txBody>
          <a:bodyPr wrap="square" rtlCol="0">
            <a:spAutoFit/>
          </a:bodyPr>
          <a:lstStyle/>
          <a:p>
            <a:pPr algn="ctr">
              <a:spcAft>
                <a:spcPts val="2400"/>
              </a:spcAft>
            </a:pPr>
            <a:r>
              <a:rPr lang="en-US" sz="6600" dirty="0" smtClean="0">
                <a:solidFill>
                  <a:srgbClr val="FF6600"/>
                </a:solidFill>
              </a:rPr>
              <a:t>FINAL PROJECT PRESENTATION</a:t>
            </a:r>
            <a:endParaRPr lang="en-US" sz="7000" dirty="0">
              <a:solidFill>
                <a:srgbClr val="FF6600"/>
              </a:solidFill>
            </a:endParaRPr>
          </a:p>
          <a:p>
            <a:pPr algn="ctr">
              <a:spcAft>
                <a:spcPts val="1800"/>
              </a:spcAft>
            </a:pPr>
            <a:r>
              <a:rPr lang="en-US" sz="4000" dirty="0">
                <a:solidFill>
                  <a:srgbClr val="FF6600"/>
                </a:solidFill>
              </a:rPr>
              <a:t>Healthcare – Persistency of a </a:t>
            </a:r>
            <a:r>
              <a:rPr lang="en-US" sz="4000" dirty="0" smtClean="0">
                <a:solidFill>
                  <a:srgbClr val="FF6600"/>
                </a:solidFill>
              </a:rPr>
              <a:t>drug</a:t>
            </a:r>
            <a:endParaRPr lang="en-US" sz="40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xmlns="" id="{FB625CF6-55E8-1395-409A-C5D0BE1F0773}"/>
              </a:ext>
            </a:extLst>
          </p:cNvPr>
          <p:cNvSpPr txBox="1"/>
          <p:nvPr/>
        </p:nvSpPr>
        <p:spPr>
          <a:xfrm>
            <a:off x="1269729" y="160754"/>
            <a:ext cx="9698182" cy="923330"/>
          </a:xfrm>
          <a:prstGeom prst="rect">
            <a:avLst/>
          </a:prstGeom>
          <a:noFill/>
        </p:spPr>
        <p:txBody>
          <a:bodyPr wrap="square" rtlCol="0">
            <a:spAutoFit/>
          </a:bodyPr>
          <a:lstStyle/>
          <a:p>
            <a:pPr algn="ctr"/>
            <a:r>
              <a:rPr lang="en-GB" sz="5400" dirty="0" smtClean="0"/>
              <a:t>Exploratory Data Analysis</a:t>
            </a:r>
            <a:endParaRPr lang="en-GB" sz="5400" dirty="0"/>
          </a:p>
        </p:txBody>
      </p:sp>
      <p:sp>
        <p:nvSpPr>
          <p:cNvPr id="18" name="Прямоугольник 17"/>
          <p:cNvSpPr/>
          <p:nvPr/>
        </p:nvSpPr>
        <p:spPr>
          <a:xfrm>
            <a:off x="6689805" y="1160500"/>
            <a:ext cx="5238721"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nSpc>
                <a:spcPct val="90000"/>
              </a:lnSpc>
              <a:spcBef>
                <a:spcPts val="1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Patients seen by General Practitioners and Rheumatologists tend to have a </a:t>
            </a:r>
            <a:r>
              <a:rPr lang="en-US" sz="2400" dirty="0" smtClean="0">
                <a:latin typeface="Calibri" panose="020F0502020204030204" pitchFamily="34" charset="0"/>
                <a:cs typeface="Calibri" panose="020F0502020204030204" pitchFamily="34" charset="0"/>
              </a:rPr>
              <a:t>wider </a:t>
            </a:r>
            <a:r>
              <a:rPr lang="en-US" sz="2400" dirty="0">
                <a:latin typeface="Calibri" panose="020F0502020204030204" pitchFamily="34" charset="0"/>
                <a:cs typeface="Calibri" panose="020F0502020204030204" pitchFamily="34" charset="0"/>
              </a:rPr>
              <a:t>distribution of risks, including higher numbers, </a:t>
            </a:r>
            <a:r>
              <a:rPr lang="en-US" sz="2400" dirty="0" smtClean="0">
                <a:latin typeface="Calibri" panose="020F0502020204030204" pitchFamily="34" charset="0"/>
                <a:cs typeface="Calibri" panose="020F0502020204030204" pitchFamily="34" charset="0"/>
              </a:rPr>
              <a:t>compared to seen by specialists in other fields.</a:t>
            </a:r>
            <a:endParaRPr lang="en-GB" sz="2400"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4"/>
          <a:stretch>
            <a:fillRect/>
          </a:stretch>
        </p:blipFill>
        <p:spPr>
          <a:xfrm>
            <a:off x="481029" y="1160500"/>
            <a:ext cx="5806440" cy="2861404"/>
          </a:xfrm>
          <a:prstGeom prst="rect">
            <a:avLst/>
          </a:prstGeom>
        </p:spPr>
      </p:pic>
      <p:pic>
        <p:nvPicPr>
          <p:cNvPr id="6" name="Рисунок 5"/>
          <p:cNvPicPr>
            <a:picLocks noChangeAspect="1"/>
          </p:cNvPicPr>
          <p:nvPr/>
        </p:nvPicPr>
        <p:blipFill>
          <a:blip r:embed="rId5"/>
          <a:stretch>
            <a:fillRect/>
          </a:stretch>
        </p:blipFill>
        <p:spPr>
          <a:xfrm>
            <a:off x="6909699" y="3168310"/>
            <a:ext cx="5018827" cy="3616160"/>
          </a:xfrm>
          <a:prstGeom prst="rect">
            <a:avLst/>
          </a:prstGeom>
        </p:spPr>
      </p:pic>
      <p:sp>
        <p:nvSpPr>
          <p:cNvPr id="9" name="Прямоугольник 8"/>
          <p:cNvSpPr/>
          <p:nvPr/>
        </p:nvSpPr>
        <p:spPr>
          <a:xfrm>
            <a:off x="1344464" y="4410416"/>
            <a:ext cx="3670347" cy="10895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nSpc>
                <a:spcPct val="90000"/>
              </a:lnSpc>
              <a:spcBef>
                <a:spcPts val="1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General Practitioner </a:t>
            </a:r>
            <a:r>
              <a:rPr lang="en-US" sz="2400" dirty="0" err="1">
                <a:latin typeface="Calibri" panose="020F0502020204030204" pitchFamily="34" charset="0"/>
                <a:cs typeface="Calibri" panose="020F0502020204030204" pitchFamily="34" charset="0"/>
              </a:rPr>
              <a:t>speciality</a:t>
            </a:r>
            <a:r>
              <a:rPr lang="en-US" sz="2400" dirty="0">
                <a:latin typeface="Calibri" panose="020F0502020204030204" pitchFamily="34" charset="0"/>
                <a:cs typeface="Calibri" panose="020F0502020204030204" pitchFamily="34" charset="0"/>
              </a:rPr>
              <a:t> prevail in both groups.</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209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67817" y="2459401"/>
            <a:ext cx="4558913" cy="1750002"/>
          </a:xfrm>
        </p:spPr>
        <p:txBody>
          <a:bodyPr vert="horz" lIns="91440" tIns="45720" rIns="91440" bIns="45720" rtlCol="0" anchor="ctr" anchorCtr="0">
            <a:normAutofit/>
          </a:bodyPr>
          <a:lstStyle/>
          <a:p>
            <a:r>
              <a:rPr lang="en-US" sz="4800" b="1" kern="1200" dirty="0" smtClean="0">
                <a:solidFill>
                  <a:schemeClr val="bg1"/>
                </a:solidFill>
                <a:latin typeface="+mj-lt"/>
                <a:ea typeface="+mj-ea"/>
                <a:cs typeface="+mj-cs"/>
              </a:rPr>
              <a:t>EDA Summary</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910365" y="137160"/>
            <a:ext cx="7065818" cy="6583680"/>
          </a:xfrm>
        </p:spPr>
        <p:txBody>
          <a:bodyPr vert="horz" lIns="91440" tIns="45720" rIns="91440" bIns="45720" rtlCol="0" anchor="ctr">
            <a:noAutofit/>
          </a:bodyPr>
          <a:lstStyle/>
          <a:p>
            <a:r>
              <a:rPr lang="en-US" b="1" dirty="0"/>
              <a:t>EDA SUMMARY</a:t>
            </a:r>
          </a:p>
          <a:p>
            <a:pPr marL="342900" indent="-342900" algn="just">
              <a:buFont typeface="Arial" panose="020B0604020202020204" pitchFamily="34" charset="0"/>
              <a:buChar char="•"/>
            </a:pPr>
            <a:r>
              <a:rPr lang="en-GB" sz="2000" dirty="0"/>
              <a:t>The dataset contains 3424 rows and 69 columns. </a:t>
            </a:r>
            <a:endParaRPr lang="en-US" sz="2000" b="1" dirty="0"/>
          </a:p>
          <a:p>
            <a:pPr marL="342900" indent="-342900" algn="just">
              <a:buFont typeface="Arial" panose="020B0604020202020204" pitchFamily="34" charset="0"/>
              <a:buChar char="•"/>
            </a:pPr>
            <a:r>
              <a:rPr lang="en-US" sz="2000" dirty="0"/>
              <a:t>Significantly more patients are into the Non-Persistent group compared to the Persistent group</a:t>
            </a:r>
            <a:r>
              <a:rPr lang="en-US" sz="2000" dirty="0" smtClean="0"/>
              <a:t>.</a:t>
            </a:r>
          </a:p>
          <a:p>
            <a:pPr marL="342900" indent="-342900" algn="just">
              <a:buFont typeface="Arial" panose="020B0604020202020204" pitchFamily="34" charset="0"/>
              <a:buChar char="•"/>
            </a:pPr>
            <a:r>
              <a:rPr lang="en-GB" sz="2000" dirty="0" smtClean="0"/>
              <a:t>The </a:t>
            </a:r>
            <a:r>
              <a:rPr lang="en-GB" sz="2000" dirty="0"/>
              <a:t>dataset reveal </a:t>
            </a:r>
            <a:r>
              <a:rPr lang="en-GB" sz="2000" dirty="0" smtClean="0"/>
              <a:t>that</a:t>
            </a:r>
            <a:r>
              <a:rPr lang="en-US" sz="2000" dirty="0" smtClean="0"/>
              <a:t> </a:t>
            </a:r>
            <a:r>
              <a:rPr lang="en-US" sz="2000" dirty="0"/>
              <a:t>females </a:t>
            </a:r>
            <a:r>
              <a:rPr lang="en-US" sz="2000" dirty="0" smtClean="0"/>
              <a:t>significantly </a:t>
            </a:r>
            <a:r>
              <a:rPr lang="en-US" sz="2000" dirty="0"/>
              <a:t>outnumber males in both groups.</a:t>
            </a:r>
            <a:endParaRPr lang="en-GB" sz="2000" dirty="0"/>
          </a:p>
          <a:p>
            <a:pPr marL="342900" indent="-342900" algn="just">
              <a:buFont typeface="Arial" panose="020B0604020202020204" pitchFamily="34" charset="0"/>
              <a:buChar char="•"/>
            </a:pPr>
            <a:r>
              <a:rPr lang="en-US" sz="2000" dirty="0"/>
              <a:t>The majority of </a:t>
            </a:r>
            <a:r>
              <a:rPr lang="en-US" sz="2000" dirty="0" smtClean="0"/>
              <a:t>patients in both groups are Caucasian.</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non-Hispanic ethnic group </a:t>
            </a:r>
            <a:r>
              <a:rPr lang="en-US" sz="2000" dirty="0" smtClean="0">
                <a:latin typeface="Calibri" panose="020F0502020204030204" pitchFamily="34" charset="0"/>
                <a:cs typeface="Calibri" panose="020F0502020204030204" pitchFamily="34" charset="0"/>
              </a:rPr>
              <a:t>is the </a:t>
            </a:r>
            <a:r>
              <a:rPr lang="en-US" sz="2000" dirty="0">
                <a:latin typeface="Calibri" panose="020F0502020204030204" pitchFamily="34" charset="0"/>
                <a:cs typeface="Calibri" panose="020F0502020204030204" pitchFamily="34" charset="0"/>
              </a:rPr>
              <a:t>most common in the study.</a:t>
            </a:r>
          </a:p>
          <a:p>
            <a:pPr marL="342900" indent="-342900" algn="just">
              <a:buFont typeface="Arial" panose="020B0604020202020204" pitchFamily="34" charset="0"/>
              <a:buChar char="•"/>
            </a:pPr>
            <a:r>
              <a:rPr lang="en-US" sz="2000" dirty="0"/>
              <a:t>Patients from the Midwest and South regions dominate both groups</a:t>
            </a:r>
            <a:r>
              <a:rPr lang="en-US" sz="2000" dirty="0" smtClean="0"/>
              <a:t>.</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Patients </a:t>
            </a:r>
            <a:r>
              <a:rPr lang="en-US" sz="2000" dirty="0">
                <a:latin typeface="Calibri" panose="020F0502020204030204" pitchFamily="34" charset="0"/>
                <a:cs typeface="Calibri" panose="020F0502020204030204" pitchFamily="34" charset="0"/>
              </a:rPr>
              <a:t>older than 75 make up a significant portion of both </a:t>
            </a:r>
            <a:r>
              <a:rPr lang="en-US" sz="2000" dirty="0" smtClean="0">
                <a:latin typeface="Calibri" panose="020F0502020204030204" pitchFamily="34" charset="0"/>
                <a:cs typeface="Calibri" panose="020F0502020204030204" pitchFamily="34" charset="0"/>
              </a:rPr>
              <a:t>groups.</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Both groups Persistent and Non-Persistent have significantly more patients who follow the prescriptions (Adherent</a:t>
            </a:r>
            <a:r>
              <a:rPr lang="en-US" sz="20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Most </a:t>
            </a:r>
            <a:r>
              <a:rPr lang="en-US" sz="2000" dirty="0">
                <a:latin typeface="Calibri" panose="020F0502020204030204" pitchFamily="34" charset="0"/>
                <a:cs typeface="Calibri" panose="020F0502020204030204" pitchFamily="34" charset="0"/>
              </a:rPr>
              <a:t>patients who are labeled as Adherent (following prescriptions) still </a:t>
            </a:r>
            <a:r>
              <a:rPr lang="en-US" sz="2000" dirty="0" smtClean="0">
                <a:latin typeface="Calibri" panose="020F0502020204030204" pitchFamily="34" charset="0"/>
                <a:cs typeface="Calibri" panose="020F0502020204030204" pitchFamily="34" charset="0"/>
              </a:rPr>
              <a:t>fall </a:t>
            </a:r>
            <a:r>
              <a:rPr lang="en-US" sz="2000" dirty="0">
                <a:latin typeface="Calibri" panose="020F0502020204030204" pitchFamily="34" charset="0"/>
                <a:cs typeface="Calibri" panose="020F0502020204030204" pitchFamily="34" charset="0"/>
              </a:rPr>
              <a:t>into the Non-Persistent category, indicating other factors affect long-term </a:t>
            </a:r>
            <a:r>
              <a:rPr lang="en-US" sz="2000" dirty="0" smtClean="0">
                <a:latin typeface="Calibri" panose="020F0502020204030204" pitchFamily="34" charset="0"/>
                <a:cs typeface="Calibri" panose="020F0502020204030204" pitchFamily="34" charset="0"/>
              </a:rPr>
              <a:t>treatment </a:t>
            </a:r>
            <a:r>
              <a:rPr lang="en-US" sz="2000" dirty="0">
                <a:latin typeface="Calibri" panose="020F0502020204030204" pitchFamily="34" charset="0"/>
                <a:cs typeface="Calibri" panose="020F0502020204030204" pitchFamily="34" charset="0"/>
              </a:rPr>
              <a:t>persistence.</a:t>
            </a: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0004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38235" y="2459401"/>
            <a:ext cx="4732783" cy="1750002"/>
          </a:xfrm>
        </p:spPr>
        <p:txBody>
          <a:bodyPr vert="horz" lIns="91440" tIns="45720" rIns="91440" bIns="45720" rtlCol="0" anchor="ctr" anchorCtr="0">
            <a:normAutofit fontScale="90000"/>
          </a:bodyPr>
          <a:lstStyle/>
          <a:p>
            <a:r>
              <a:rPr lang="en-US" sz="4800" b="1" dirty="0">
                <a:solidFill>
                  <a:schemeClr val="bg1"/>
                </a:solidFill>
              </a:rPr>
              <a:t>Proposed </a:t>
            </a:r>
            <a:r>
              <a:rPr lang="en-US" sz="4800" b="1" dirty="0" smtClean="0">
                <a:solidFill>
                  <a:schemeClr val="bg1"/>
                </a:solidFill>
              </a:rPr>
              <a:t>Modeling Technique</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822564" y="481474"/>
            <a:ext cx="7065818" cy="5965046"/>
          </a:xfrm>
        </p:spPr>
        <p:txBody>
          <a:bodyPr vert="horz" lIns="91440" tIns="45720" rIns="91440" bIns="45720" rtlCol="0" anchor="ctr">
            <a:noAutofit/>
          </a:bodyPr>
          <a:lstStyle/>
          <a:p>
            <a:pPr>
              <a:spcAft>
                <a:spcPts val="1800"/>
              </a:spcAft>
            </a:pPr>
            <a:r>
              <a:rPr lang="en-US" b="1" dirty="0" smtClean="0"/>
              <a:t>PROPOSED MODELING TECHNIQUE</a:t>
            </a:r>
            <a:endParaRPr lang="en-US" b="1" dirty="0"/>
          </a:p>
          <a:p>
            <a:pPr marL="342900" indent="-342900" algn="just">
              <a:buFont typeface="Arial" panose="020B0604020202020204" pitchFamily="34" charset="0"/>
              <a:buChar char="•"/>
            </a:pPr>
            <a:r>
              <a:rPr lang="en-US" sz="2000" b="1" dirty="0"/>
              <a:t>Data Preprocessing</a:t>
            </a:r>
            <a:r>
              <a:rPr lang="en-US" sz="2000" dirty="0"/>
              <a:t>: encode categorical variables and normalize numerical </a:t>
            </a:r>
            <a:r>
              <a:rPr lang="en-US" sz="2000" dirty="0" smtClean="0"/>
              <a:t>features </a:t>
            </a:r>
            <a:r>
              <a:rPr lang="en-US" sz="2000" dirty="0"/>
              <a:t>to ensure consistency and equal contribution to the model</a:t>
            </a:r>
            <a:r>
              <a:rPr lang="en-US" sz="2000" dirty="0" smtClean="0"/>
              <a:t>.</a:t>
            </a:r>
            <a:endParaRPr lang="en-US" sz="2000" dirty="0"/>
          </a:p>
          <a:p>
            <a:pPr marL="342900" indent="-342900" algn="just">
              <a:buFont typeface="Arial" panose="020B0604020202020204" pitchFamily="34" charset="0"/>
              <a:buChar char="•"/>
            </a:pPr>
            <a:r>
              <a:rPr lang="en-US" sz="2000" b="1" dirty="0"/>
              <a:t>Model selection</a:t>
            </a:r>
            <a:r>
              <a:rPr lang="en-US" sz="2000" dirty="0"/>
              <a:t>: since, from the point of view of machine learning, the task is to </a:t>
            </a:r>
            <a:r>
              <a:rPr lang="en-US" sz="2000" dirty="0" smtClean="0"/>
              <a:t>perform </a:t>
            </a:r>
            <a:r>
              <a:rPr lang="en-US" sz="2000" dirty="0"/>
              <a:t>a binary classifier (persistent or non-persistent), we recommend testing </a:t>
            </a:r>
            <a:r>
              <a:rPr lang="en-US" sz="2000" dirty="0" smtClean="0"/>
              <a:t>models </a:t>
            </a:r>
            <a:r>
              <a:rPr lang="en-US" sz="2000" dirty="0"/>
              <a:t>for the prediction, taking into account interpretable and simple models as </a:t>
            </a:r>
            <a:r>
              <a:rPr lang="en-US" sz="2000" dirty="0" smtClean="0"/>
              <a:t>well.</a:t>
            </a:r>
          </a:p>
          <a:p>
            <a:pPr algn="just"/>
            <a:r>
              <a:rPr lang="en-US" sz="2000" dirty="0" smtClean="0"/>
              <a:t>Therefore</a:t>
            </a:r>
            <a:r>
              <a:rPr lang="en-US" sz="2000" dirty="0"/>
              <a:t>, we will try the following models:</a:t>
            </a:r>
          </a:p>
          <a:p>
            <a:pPr algn="just"/>
            <a:r>
              <a:rPr lang="en-US" sz="2000" dirty="0"/>
              <a:t>1. Logistic Regression</a:t>
            </a:r>
          </a:p>
          <a:p>
            <a:pPr algn="just"/>
            <a:r>
              <a:rPr lang="en-US" sz="2000" dirty="0"/>
              <a:t>2. Support Vector Machine</a:t>
            </a:r>
          </a:p>
          <a:p>
            <a:pPr algn="just"/>
            <a:r>
              <a:rPr lang="en-US" sz="2000" dirty="0"/>
              <a:t>3. Decision Tree</a:t>
            </a:r>
          </a:p>
          <a:p>
            <a:pPr algn="just"/>
            <a:r>
              <a:rPr lang="en-US" sz="2000" dirty="0"/>
              <a:t>4. Random Forest</a:t>
            </a:r>
          </a:p>
          <a:p>
            <a:pPr algn="just"/>
            <a:r>
              <a:rPr lang="en-US" sz="2000" dirty="0"/>
              <a:t>5. Gradient boosting (</a:t>
            </a:r>
            <a:r>
              <a:rPr lang="en-US" sz="2000" dirty="0" err="1" smtClean="0"/>
              <a:t>LightGBM</a:t>
            </a:r>
            <a:r>
              <a:rPr lang="en-US" sz="2000" dirty="0" smtClean="0"/>
              <a:t> or </a:t>
            </a:r>
            <a:r>
              <a:rPr lang="en-US" sz="2000" dirty="0" err="1" smtClean="0"/>
              <a:t>XGBoost</a:t>
            </a:r>
            <a:r>
              <a:rPr lang="en-US" sz="2000" dirty="0" smtClean="0"/>
              <a:t>)</a:t>
            </a:r>
          </a:p>
          <a:p>
            <a:pPr algn="just"/>
            <a:r>
              <a:rPr lang="en-US" sz="2000" dirty="0" smtClean="0"/>
              <a:t>6. KNN</a:t>
            </a: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1710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38235" y="2459401"/>
            <a:ext cx="4732783" cy="1750002"/>
          </a:xfrm>
        </p:spPr>
        <p:txBody>
          <a:bodyPr vert="horz" lIns="91440" tIns="45720" rIns="91440" bIns="45720" rtlCol="0" anchor="ctr" anchorCtr="0">
            <a:normAutofit fontScale="90000"/>
          </a:bodyPr>
          <a:lstStyle/>
          <a:p>
            <a:r>
              <a:rPr lang="en-US" sz="4800" b="1" dirty="0">
                <a:solidFill>
                  <a:schemeClr val="bg1"/>
                </a:solidFill>
              </a:rPr>
              <a:t>Proposed </a:t>
            </a:r>
            <a:r>
              <a:rPr lang="en-US" sz="4800" b="1" dirty="0" smtClean="0">
                <a:solidFill>
                  <a:schemeClr val="bg1"/>
                </a:solidFill>
              </a:rPr>
              <a:t>Modeling </a:t>
            </a:r>
            <a:r>
              <a:rPr lang="en-US" sz="4800" b="1" dirty="0">
                <a:solidFill>
                  <a:schemeClr val="bg1"/>
                </a:solidFill>
              </a:rPr>
              <a:t>T</a:t>
            </a:r>
            <a:r>
              <a:rPr lang="en-US" sz="4800" b="1" dirty="0" smtClean="0">
                <a:solidFill>
                  <a:schemeClr val="bg1"/>
                </a:solidFill>
              </a:rPr>
              <a:t>echnique</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822564" y="481474"/>
            <a:ext cx="7065818" cy="5705856"/>
          </a:xfrm>
        </p:spPr>
        <p:txBody>
          <a:bodyPr vert="horz" lIns="91440" tIns="45720" rIns="91440" bIns="45720" rtlCol="0" anchor="ctr">
            <a:noAutofit/>
          </a:bodyPr>
          <a:lstStyle/>
          <a:p>
            <a:pPr>
              <a:spcAft>
                <a:spcPts val="1800"/>
              </a:spcAft>
            </a:pPr>
            <a:r>
              <a:rPr lang="en-US" b="1" dirty="0" smtClean="0"/>
              <a:t>PROPOSED MODELING TECHNIQUE</a:t>
            </a:r>
            <a:endParaRPr lang="en-US" b="1" dirty="0"/>
          </a:p>
          <a:p>
            <a:pPr marL="342900" indent="-342900" algn="just">
              <a:buFont typeface="Arial" panose="020B0604020202020204" pitchFamily="34" charset="0"/>
              <a:buChar char="•"/>
            </a:pPr>
            <a:r>
              <a:rPr lang="en-US" sz="2000" b="1" dirty="0"/>
              <a:t>Model evaluation</a:t>
            </a:r>
            <a:r>
              <a:rPr lang="en-US" sz="2000" dirty="0"/>
              <a:t>: use cross-validation, performance metrics (accuracy, precision, recall, F1-score), and confusion matrix analysis to comprehensively evaluate model performance.</a:t>
            </a:r>
          </a:p>
          <a:p>
            <a:pPr marL="342900" indent="-342900" algn="just">
              <a:buFont typeface="Arial" panose="020B0604020202020204" pitchFamily="34" charset="0"/>
              <a:buChar char="•"/>
            </a:pPr>
            <a:r>
              <a:rPr lang="en-US" sz="2000" b="1" dirty="0" err="1"/>
              <a:t>Hyperparameter</a:t>
            </a:r>
            <a:r>
              <a:rPr lang="en-US" sz="2000" b="1" dirty="0"/>
              <a:t> tuning</a:t>
            </a:r>
            <a:r>
              <a:rPr lang="en-US" sz="2000" dirty="0"/>
              <a:t>: Employ grid search for tuning.</a:t>
            </a:r>
          </a:p>
          <a:p>
            <a:pPr marL="342900" indent="-342900" algn="just">
              <a:buFont typeface="Arial" panose="020B0604020202020204" pitchFamily="34" charset="0"/>
              <a:buChar char="•"/>
            </a:pPr>
            <a:r>
              <a:rPr lang="en-US" sz="2000" b="1" dirty="0"/>
              <a:t>Interpretation and Validation</a:t>
            </a:r>
            <a:r>
              <a:rPr lang="en-US" sz="2000" dirty="0"/>
              <a:t>: Use SHAP values or another method for model interpretation, and validate the model on test data to ensure generalizability.</a:t>
            </a:r>
            <a:endParaRPr lang="en-US"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1122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38235" y="2459401"/>
            <a:ext cx="4732783" cy="1750002"/>
          </a:xfrm>
        </p:spPr>
        <p:txBody>
          <a:bodyPr vert="horz" lIns="91440" tIns="45720" rIns="91440" bIns="45720" rtlCol="0" anchor="ctr" anchorCtr="0">
            <a:normAutofit/>
          </a:bodyPr>
          <a:lstStyle/>
          <a:p>
            <a:r>
              <a:rPr lang="en-US" sz="4800" b="1" dirty="0" smtClean="0">
                <a:solidFill>
                  <a:schemeClr val="bg1"/>
                </a:solidFill>
              </a:rPr>
              <a:t>Modeling and Evaluation</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910365" y="419678"/>
            <a:ext cx="7065818" cy="1142234"/>
          </a:xfrm>
        </p:spPr>
        <p:txBody>
          <a:bodyPr vert="horz" lIns="91440" tIns="45720" rIns="91440" bIns="45720" rtlCol="0" anchor="ctr">
            <a:noAutofit/>
          </a:bodyPr>
          <a:lstStyle/>
          <a:p>
            <a:pPr>
              <a:spcAft>
                <a:spcPts val="1800"/>
              </a:spcAft>
            </a:pPr>
            <a:r>
              <a:rPr lang="en-US" b="1" dirty="0"/>
              <a:t>Modeling and </a:t>
            </a:r>
            <a:r>
              <a:rPr lang="en-US" b="1" dirty="0" smtClean="0"/>
              <a:t>Evaluation</a:t>
            </a:r>
          </a:p>
          <a:p>
            <a:pPr marL="342900" indent="-342900" algn="just">
              <a:buFont typeface="Arial" panose="020B0604020202020204" pitchFamily="34" charset="0"/>
              <a:buChar char="•"/>
            </a:pPr>
            <a:r>
              <a:rPr lang="en-US" sz="2000" dirty="0"/>
              <a:t>The results on the test dataset</a:t>
            </a:r>
            <a:r>
              <a:rPr lang="en-US" sz="2000" dirty="0" smtClean="0"/>
              <a:t>:</a:t>
            </a: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7" name="Таблица 6"/>
          <p:cNvGraphicFramePr>
            <a:graphicFrameLocks noGrp="1"/>
          </p:cNvGraphicFramePr>
          <p:nvPr>
            <p:extLst>
              <p:ext uri="{D42A27DB-BD31-4B8C-83A1-F6EECF244321}">
                <p14:modId xmlns:p14="http://schemas.microsoft.com/office/powerpoint/2010/main" val="3856423732"/>
              </p:ext>
            </p:extLst>
          </p:nvPr>
        </p:nvGraphicFramePr>
        <p:xfrm>
          <a:off x="5042656" y="1718739"/>
          <a:ext cx="6801236" cy="3026996"/>
        </p:xfrm>
        <a:graphic>
          <a:graphicData uri="http://schemas.openxmlformats.org/drawingml/2006/table">
            <a:tbl>
              <a:tblPr firstRow="1" firstCol="1" bandRow="1">
                <a:tableStyleId>{F5AB1C69-6EDB-4FF4-983F-18BD219EF322}</a:tableStyleId>
              </a:tblPr>
              <a:tblGrid>
                <a:gridCol w="2359701"/>
                <a:gridCol w="2375705"/>
                <a:gridCol w="2065830"/>
              </a:tblGrid>
              <a:tr h="432428">
                <a:tc>
                  <a:txBody>
                    <a:bodyPr/>
                    <a:lstStyle/>
                    <a:p>
                      <a:pPr algn="ctr">
                        <a:spcAft>
                          <a:spcPts val="0"/>
                        </a:spcAft>
                      </a:pPr>
                      <a:r>
                        <a:rPr lang="en-US" sz="1600" dirty="0">
                          <a:solidFill>
                            <a:schemeClr val="tx1"/>
                          </a:solidFill>
                          <a:effectLst/>
                        </a:rPr>
                        <a:t>Model</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600" dirty="0">
                          <a:solidFill>
                            <a:schemeClr val="tx1"/>
                          </a:solidFill>
                          <a:effectLst/>
                        </a:rPr>
                        <a:t>F1-score (weighted)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600" dirty="0">
                          <a:solidFill>
                            <a:schemeClr val="tx1"/>
                          </a:solidFill>
                          <a:effectLst/>
                        </a:rPr>
                        <a:t>Accuracy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32428">
                <a:tc>
                  <a:txBody>
                    <a:bodyPr/>
                    <a:lstStyle/>
                    <a:p>
                      <a:pPr algn="l">
                        <a:spcAft>
                          <a:spcPts val="0"/>
                        </a:spcAft>
                      </a:pPr>
                      <a:r>
                        <a:rPr lang="en-US" sz="1600" dirty="0">
                          <a:solidFill>
                            <a:schemeClr val="tx1"/>
                          </a:solidFill>
                          <a:effectLst/>
                        </a:rPr>
                        <a:t>Logistic Regression</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spcAft>
                          <a:spcPts val="0"/>
                        </a:spcAft>
                      </a:pPr>
                      <a:r>
                        <a:rPr lang="en-US" sz="1400" dirty="0">
                          <a:effectLst/>
                        </a:rPr>
                        <a:t>0.82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spcAft>
                          <a:spcPts val="0"/>
                        </a:spcAft>
                      </a:pPr>
                      <a:r>
                        <a:rPr lang="en-US" sz="1400" dirty="0">
                          <a:effectLst/>
                        </a:rPr>
                        <a:t>0.83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r>
              <a:tr h="432428">
                <a:tc>
                  <a:txBody>
                    <a:bodyPr/>
                    <a:lstStyle/>
                    <a:p>
                      <a:pPr algn="l">
                        <a:spcAft>
                          <a:spcPts val="0"/>
                        </a:spcAft>
                      </a:pPr>
                      <a:r>
                        <a:rPr lang="en-US" sz="1600" dirty="0">
                          <a:solidFill>
                            <a:schemeClr val="tx1"/>
                          </a:solidFill>
                          <a:effectLst/>
                        </a:rPr>
                        <a:t>SVM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a:effectLst/>
                        </a:rPr>
                        <a:t>0.81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a:effectLst/>
                        </a:rPr>
                        <a:t>0.81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32428">
                <a:tc>
                  <a:txBody>
                    <a:bodyPr/>
                    <a:lstStyle/>
                    <a:p>
                      <a:pPr algn="l">
                        <a:spcAft>
                          <a:spcPts val="0"/>
                        </a:spcAft>
                      </a:pPr>
                      <a:r>
                        <a:rPr lang="en-US" sz="1600" dirty="0">
                          <a:solidFill>
                            <a:schemeClr val="tx1"/>
                          </a:solidFill>
                          <a:effectLst/>
                        </a:rPr>
                        <a:t>Decision Tree</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dirty="0">
                          <a:effectLst/>
                        </a:rPr>
                        <a:t>0.77</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dirty="0">
                          <a:effectLst/>
                        </a:rPr>
                        <a:t>0.78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32428">
                <a:tc>
                  <a:txBody>
                    <a:bodyPr/>
                    <a:lstStyle/>
                    <a:p>
                      <a:pPr algn="l">
                        <a:spcAft>
                          <a:spcPts val="0"/>
                        </a:spcAft>
                      </a:pPr>
                      <a:r>
                        <a:rPr lang="en-US" sz="1600" dirty="0">
                          <a:solidFill>
                            <a:schemeClr val="tx1"/>
                          </a:solidFill>
                          <a:effectLst/>
                        </a:rPr>
                        <a:t>Random Forest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a:effectLst/>
                        </a:rPr>
                        <a:t>0.82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a:effectLst/>
                        </a:rPr>
                        <a:t>0.83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32428">
                <a:tc>
                  <a:txBody>
                    <a:bodyPr/>
                    <a:lstStyle/>
                    <a:p>
                      <a:pPr algn="l">
                        <a:spcAft>
                          <a:spcPts val="0"/>
                        </a:spcAft>
                      </a:pPr>
                      <a:r>
                        <a:rPr lang="en-US" sz="1600" dirty="0">
                          <a:solidFill>
                            <a:schemeClr val="tx1"/>
                          </a:solidFill>
                          <a:effectLst/>
                        </a:rPr>
                        <a:t>LGBM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dirty="0">
                          <a:effectLst/>
                        </a:rPr>
                        <a:t>0.79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a:effectLst/>
                        </a:rPr>
                        <a:t>0.80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32428">
                <a:tc>
                  <a:txBody>
                    <a:bodyPr/>
                    <a:lstStyle/>
                    <a:p>
                      <a:pPr algn="l">
                        <a:spcAft>
                          <a:spcPts val="0"/>
                        </a:spcAft>
                      </a:pPr>
                      <a:r>
                        <a:rPr lang="en-US" sz="1600" dirty="0">
                          <a:solidFill>
                            <a:schemeClr val="tx1"/>
                          </a:solidFill>
                          <a:effectLst/>
                        </a:rPr>
                        <a:t>KNN</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dirty="0">
                          <a:effectLst/>
                        </a:rPr>
                        <a:t>0.78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400" dirty="0">
                          <a:effectLst/>
                        </a:rPr>
                        <a:t>0.80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4" name="Subtitle 2">
            <a:extLst>
              <a:ext uri="{FF2B5EF4-FFF2-40B4-BE49-F238E27FC236}">
                <a16:creationId xmlns:a16="http://schemas.microsoft.com/office/drawing/2014/main" xmlns="" id="{60B3D5A6-E766-7C41-BD00-B22DA4727FBA}"/>
              </a:ext>
            </a:extLst>
          </p:cNvPr>
          <p:cNvSpPr txBox="1">
            <a:spLocks/>
          </p:cNvSpPr>
          <p:nvPr/>
        </p:nvSpPr>
        <p:spPr>
          <a:xfrm>
            <a:off x="4910365" y="4902562"/>
            <a:ext cx="7065818" cy="183977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dirty="0"/>
              <a:t>It is turned out that Logistic Regression and Random Forest models are the best performing models within our data</a:t>
            </a:r>
            <a:r>
              <a:rPr lang="en-US" sz="2000" dirty="0" smtClean="0"/>
              <a:t>.</a:t>
            </a:r>
            <a:endParaRPr lang="en-US" sz="2000" dirty="0"/>
          </a:p>
          <a:p>
            <a:pPr marL="342900" indent="-342900" algn="just">
              <a:buFont typeface="Arial" panose="020B0604020202020204" pitchFamily="34" charset="0"/>
              <a:buChar char="•"/>
            </a:pPr>
            <a:r>
              <a:rPr lang="en-US" sz="2000" dirty="0"/>
              <a:t>As a result, </a:t>
            </a:r>
            <a:r>
              <a:rPr lang="en-US" sz="2000" b="1" dirty="0"/>
              <a:t>Logistic Regression </a:t>
            </a:r>
            <a:r>
              <a:rPr lang="en-US" sz="2000" dirty="0"/>
              <a:t>was chosen as a final model, because it is faster than Random Forest</a:t>
            </a:r>
            <a:r>
              <a:rPr lang="en-US" sz="2000" dirty="0" smtClean="0"/>
              <a:t>.</a:t>
            </a:r>
            <a:endParaRPr lang="en-US" sz="2000" dirty="0"/>
          </a:p>
        </p:txBody>
      </p:sp>
    </p:spTree>
    <p:extLst>
      <p:ext uri="{BB962C8B-B14F-4D97-AF65-F5344CB8AC3E}">
        <p14:creationId xmlns:p14="http://schemas.microsoft.com/office/powerpoint/2010/main" val="296379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38235" y="2459401"/>
            <a:ext cx="4732783" cy="1750002"/>
          </a:xfrm>
        </p:spPr>
        <p:txBody>
          <a:bodyPr vert="horz" lIns="91440" tIns="45720" rIns="91440" bIns="45720" rtlCol="0" anchor="ctr" anchorCtr="0">
            <a:normAutofit/>
          </a:bodyPr>
          <a:lstStyle/>
          <a:p>
            <a:r>
              <a:rPr lang="en-US" sz="4800" b="1" dirty="0" smtClean="0">
                <a:solidFill>
                  <a:schemeClr val="bg1"/>
                </a:solidFill>
              </a:rPr>
              <a:t>Modeling and Evaluation</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966413" y="1166934"/>
            <a:ext cx="7065818" cy="1584052"/>
          </a:xfrm>
        </p:spPr>
        <p:txBody>
          <a:bodyPr vert="horz" lIns="91440" tIns="45720" rIns="91440" bIns="45720" rtlCol="0" anchor="ctr">
            <a:noAutofit/>
          </a:bodyPr>
          <a:lstStyle/>
          <a:p>
            <a:pPr>
              <a:spcAft>
                <a:spcPts val="1800"/>
              </a:spcAft>
            </a:pPr>
            <a:r>
              <a:rPr lang="en-US" b="1" dirty="0" smtClean="0"/>
              <a:t>Logistic Regression</a:t>
            </a:r>
            <a:endParaRPr lang="en-US" b="1" dirty="0"/>
          </a:p>
          <a:p>
            <a:pPr marL="342900" indent="-342900" algn="just">
              <a:buFont typeface="Arial" panose="020B0604020202020204" pitchFamily="34" charset="0"/>
              <a:buChar char="•"/>
            </a:pPr>
            <a:r>
              <a:rPr lang="en-US" sz="2000" dirty="0" smtClean="0"/>
              <a:t>Regularization </a:t>
            </a:r>
            <a:r>
              <a:rPr lang="en-US" sz="2000" dirty="0"/>
              <a:t>has been applied</a:t>
            </a:r>
            <a:endParaRPr lang="en-US" sz="2000" dirty="0" smtClean="0"/>
          </a:p>
          <a:p>
            <a:pPr marL="342900" indent="-342900" algn="just">
              <a:buFont typeface="Arial" panose="020B0604020202020204" pitchFamily="34" charset="0"/>
              <a:buChar char="•"/>
            </a:pPr>
            <a:r>
              <a:rPr lang="en-US" sz="2000" b="1" dirty="0" smtClean="0"/>
              <a:t>F1-score</a:t>
            </a:r>
            <a:r>
              <a:rPr lang="en-US" sz="2000" dirty="0" smtClean="0"/>
              <a:t>: 82%, </a:t>
            </a:r>
            <a:r>
              <a:rPr lang="en-US" sz="2000" b="1" dirty="0" smtClean="0"/>
              <a:t>Accuracy</a:t>
            </a:r>
            <a:r>
              <a:rPr lang="en-US" sz="2000" dirty="0" smtClean="0"/>
              <a:t>: 83%</a:t>
            </a:r>
            <a:endParaRPr lang="en-US" sz="2000"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Рисунок 4"/>
          <p:cNvPicPr>
            <a:picLocks noChangeAspect="1"/>
          </p:cNvPicPr>
          <p:nvPr/>
        </p:nvPicPr>
        <p:blipFill>
          <a:blip r:embed="rId3"/>
          <a:stretch>
            <a:fillRect/>
          </a:stretch>
        </p:blipFill>
        <p:spPr>
          <a:xfrm>
            <a:off x="4903534" y="3328421"/>
            <a:ext cx="3330341" cy="2408702"/>
          </a:xfrm>
          <a:prstGeom prst="rect">
            <a:avLst/>
          </a:prstGeom>
        </p:spPr>
      </p:pic>
      <p:pic>
        <p:nvPicPr>
          <p:cNvPr id="6" name="Рисунок 5"/>
          <p:cNvPicPr>
            <a:picLocks noChangeAspect="1"/>
          </p:cNvPicPr>
          <p:nvPr/>
        </p:nvPicPr>
        <p:blipFill>
          <a:blip r:embed="rId4"/>
          <a:stretch>
            <a:fillRect/>
          </a:stretch>
        </p:blipFill>
        <p:spPr>
          <a:xfrm>
            <a:off x="8499322" y="3917920"/>
            <a:ext cx="3427231" cy="1494247"/>
          </a:xfrm>
          <a:prstGeom prst="rect">
            <a:avLst/>
          </a:prstGeom>
        </p:spPr>
      </p:pic>
    </p:spTree>
    <p:extLst>
      <p:ext uri="{BB962C8B-B14F-4D97-AF65-F5344CB8AC3E}">
        <p14:creationId xmlns:p14="http://schemas.microsoft.com/office/powerpoint/2010/main" val="317705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38235" y="2459401"/>
            <a:ext cx="4732783" cy="1750002"/>
          </a:xfrm>
        </p:spPr>
        <p:txBody>
          <a:bodyPr vert="horz" lIns="91440" tIns="45720" rIns="91440" bIns="45720" rtlCol="0" anchor="ctr" anchorCtr="0">
            <a:normAutofit/>
          </a:bodyPr>
          <a:lstStyle/>
          <a:p>
            <a:r>
              <a:rPr lang="en-US" sz="4800" b="1" dirty="0" smtClean="0">
                <a:solidFill>
                  <a:schemeClr val="bg1"/>
                </a:solidFill>
              </a:rPr>
              <a:t>Modeling and Evaluation</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732783" y="10087"/>
            <a:ext cx="7407671" cy="4199316"/>
          </a:xfrm>
        </p:spPr>
        <p:txBody>
          <a:bodyPr vert="horz" lIns="91440" tIns="45720" rIns="91440" bIns="45720" rtlCol="0" anchor="ctr">
            <a:noAutofit/>
          </a:bodyPr>
          <a:lstStyle/>
          <a:p>
            <a:pPr>
              <a:spcAft>
                <a:spcPts val="1200"/>
              </a:spcAft>
            </a:pPr>
            <a:r>
              <a:rPr lang="en-US" b="1" dirty="0" smtClean="0"/>
              <a:t>Feature Importance</a:t>
            </a:r>
            <a:endParaRPr lang="en-US" b="1" dirty="0"/>
          </a:p>
          <a:p>
            <a:pPr marL="342900" indent="-342900" algn="just">
              <a:buFont typeface="Arial" panose="020B0604020202020204" pitchFamily="34" charset="0"/>
              <a:buChar char="•"/>
            </a:pPr>
            <a:r>
              <a:rPr lang="en-US" sz="1800" dirty="0"/>
              <a:t>The most important features of the model include the patient's belonging to the specialty "</a:t>
            </a:r>
            <a:r>
              <a:rPr lang="en-US" sz="1800" dirty="0" smtClean="0"/>
              <a:t>Oncology“, receiving </a:t>
            </a:r>
            <a:r>
              <a:rPr lang="en-US" sz="1800" dirty="0"/>
              <a:t>viral </a:t>
            </a:r>
            <a:r>
              <a:rPr lang="en-US" sz="1800" dirty="0" smtClean="0"/>
              <a:t>vaccines, </a:t>
            </a:r>
            <a:r>
              <a:rPr lang="en-US" sz="1800" dirty="0"/>
              <a:t>undergoing long-term current drug </a:t>
            </a:r>
            <a:r>
              <a:rPr lang="en-US" sz="1800" dirty="0" smtClean="0"/>
              <a:t>therapy, and having untreated chronic hypogonadism, </a:t>
            </a:r>
            <a:r>
              <a:rPr lang="en-US" sz="1800" dirty="0"/>
              <a:t>which significantly increase the probability of a positive outcome.</a:t>
            </a:r>
          </a:p>
          <a:p>
            <a:pPr marL="342900" indent="-342900" algn="just">
              <a:buFont typeface="Arial" panose="020B0604020202020204" pitchFamily="34" charset="0"/>
              <a:buChar char="•"/>
            </a:pPr>
            <a:r>
              <a:rPr lang="en-US" sz="1800" dirty="0" smtClean="0"/>
              <a:t>Negative </a:t>
            </a:r>
            <a:r>
              <a:rPr lang="en-US" sz="1800" dirty="0"/>
              <a:t>coefficients indicate the negative impact of a health condition, such as T-score </a:t>
            </a:r>
            <a:r>
              <a:rPr lang="en-US" sz="1800" dirty="0" smtClean="0"/>
              <a:t>results, </a:t>
            </a:r>
            <a:r>
              <a:rPr lang="en-US" sz="1800" dirty="0"/>
              <a:t>poor health </a:t>
            </a:r>
            <a:r>
              <a:rPr lang="en-US" sz="1800" dirty="0" smtClean="0"/>
              <a:t>frailty, </a:t>
            </a:r>
            <a:r>
              <a:rPr lang="en-US" sz="1800" dirty="0"/>
              <a:t>and </a:t>
            </a:r>
            <a:r>
              <a:rPr lang="en-US" sz="1800" dirty="0" err="1"/>
              <a:t>Dexa</a:t>
            </a:r>
            <a:r>
              <a:rPr lang="en-US" sz="1800" dirty="0"/>
              <a:t> scan during treatment </a:t>
            </a:r>
            <a:r>
              <a:rPr lang="en-US" sz="1800" dirty="0" smtClean="0"/>
              <a:t>on </a:t>
            </a:r>
            <a:r>
              <a:rPr lang="en-US" sz="1800" dirty="0"/>
              <a:t>the outcome.</a:t>
            </a:r>
          </a:p>
          <a:p>
            <a:pPr marL="342900" indent="-342900" algn="just">
              <a:buFont typeface="Arial" panose="020B0604020202020204" pitchFamily="34" charset="0"/>
              <a:buChar char="•"/>
            </a:pPr>
            <a:r>
              <a:rPr lang="en-US" sz="1800" dirty="0" smtClean="0"/>
              <a:t>The </a:t>
            </a:r>
            <a:r>
              <a:rPr lang="en-US" sz="1800" dirty="0"/>
              <a:t>region of residence </a:t>
            </a:r>
            <a:r>
              <a:rPr lang="en-US" sz="1800" dirty="0" smtClean="0"/>
              <a:t>and </a:t>
            </a:r>
            <a:r>
              <a:rPr lang="en-US" sz="1800" dirty="0"/>
              <a:t>specific medical </a:t>
            </a:r>
            <a:r>
              <a:rPr lang="en-US" sz="1800" dirty="0" smtClean="0"/>
              <a:t>examinations also </a:t>
            </a:r>
            <a:r>
              <a:rPr lang="en-US" sz="1800" dirty="0"/>
              <a:t>influence the predictions of the model, though to a lesser extent</a:t>
            </a:r>
            <a:r>
              <a:rPr lang="en-US" sz="1800" dirty="0" smtClean="0"/>
              <a:t>.</a:t>
            </a:r>
            <a:endParaRPr lang="en-US" sz="1800" dirty="0"/>
          </a:p>
          <a:p>
            <a:pPr marL="342900" indent="-342900" algn="just">
              <a:buFont typeface="Arial" panose="020B0604020202020204" pitchFamily="34" charset="0"/>
              <a:buChar char="•"/>
            </a:pPr>
            <a:r>
              <a:rPr lang="en-US" sz="1800" dirty="0" smtClean="0"/>
              <a:t>These </a:t>
            </a:r>
            <a:r>
              <a:rPr lang="en-US" sz="1800" dirty="0"/>
              <a:t>results highlight the importance of taking into account medical and regional factors when assessing the likelihood of certain outcomes and developing a treatment strategy.</a:t>
            </a: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Рисунок 6"/>
          <p:cNvPicPr>
            <a:picLocks noChangeAspect="1"/>
          </p:cNvPicPr>
          <p:nvPr/>
        </p:nvPicPr>
        <p:blipFill>
          <a:blip r:embed="rId3"/>
          <a:stretch>
            <a:fillRect/>
          </a:stretch>
        </p:blipFill>
        <p:spPr>
          <a:xfrm>
            <a:off x="4783228" y="4096513"/>
            <a:ext cx="7306779" cy="2647188"/>
          </a:xfrm>
          <a:prstGeom prst="rect">
            <a:avLst/>
          </a:prstGeom>
        </p:spPr>
      </p:pic>
    </p:spTree>
    <p:extLst>
      <p:ext uri="{BB962C8B-B14F-4D97-AF65-F5344CB8AC3E}">
        <p14:creationId xmlns:p14="http://schemas.microsoft.com/office/powerpoint/2010/main" val="1137596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67817" y="2721883"/>
            <a:ext cx="4558913" cy="947795"/>
          </a:xfrm>
        </p:spPr>
        <p:txBody>
          <a:bodyPr vert="horz" lIns="91440" tIns="45720" rIns="91440" bIns="45720" rtlCol="0" anchor="ctr" anchorCtr="0">
            <a:normAutofit/>
          </a:bodyPr>
          <a:lstStyle/>
          <a:p>
            <a:r>
              <a:rPr lang="en-US" sz="4800" b="1" kern="1200" dirty="0" smtClean="0">
                <a:solidFill>
                  <a:schemeClr val="bg1"/>
                </a:solidFill>
                <a:latin typeface="+mj-lt"/>
                <a:ea typeface="+mj-ea"/>
                <a:cs typeface="+mj-cs"/>
              </a:rPr>
              <a:t>Repository details</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5580888" y="2642568"/>
            <a:ext cx="4898136" cy="1106424"/>
          </a:xfrm>
        </p:spPr>
        <p:txBody>
          <a:bodyPr vert="horz" lIns="91440" tIns="45720" rIns="91440" bIns="45720" rtlCol="0" anchor="ctr">
            <a:noAutofit/>
          </a:bodyPr>
          <a:lstStyle/>
          <a:p>
            <a:pPr marL="342900" indent="-342900" algn="l">
              <a:buFont typeface="Arial" panose="020B0604020202020204" pitchFamily="34" charset="0"/>
              <a:buChar char="•"/>
            </a:pPr>
            <a:r>
              <a:rPr lang="en-US" sz="3600" dirty="0">
                <a:latin typeface="Calibri" panose="020F0502020204030204" pitchFamily="34" charset="0"/>
                <a:cs typeface="Calibri" panose="020F0502020204030204" pitchFamily="34" charset="0"/>
              </a:rPr>
              <a:t>Repo link: </a:t>
            </a:r>
            <a:r>
              <a:rPr lang="en-US" sz="3600" dirty="0" smtClean="0">
                <a:latin typeface="Calibri" panose="020F0502020204030204" pitchFamily="34" charset="0"/>
                <a:cs typeface="Calibri" panose="020F0502020204030204" pitchFamily="34" charset="0"/>
                <a:hlinkClick r:id="rId2"/>
              </a:rPr>
              <a:t>GitHub repo</a:t>
            </a:r>
            <a:endParaRPr lang="en-US" sz="3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8270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3316513" y="2601119"/>
            <a:ext cx="5558973" cy="1056481"/>
          </a:xfrm>
        </p:spPr>
        <p:txBody>
          <a:bodyPr>
            <a:noAutofit/>
          </a:bodyPr>
          <a:lstStyle/>
          <a:p>
            <a:r>
              <a:rPr lang="en-US" sz="8000" dirty="0">
                <a:solidFill>
                  <a:srgbClr val="FF6600"/>
                </a:solidFill>
              </a:rPr>
              <a:t>Thank </a:t>
            </a:r>
            <a:r>
              <a:rPr lang="en-US" sz="8000" dirty="0" smtClean="0">
                <a:solidFill>
                  <a:srgbClr val="FF6600"/>
                </a:solidFill>
              </a:rPr>
              <a:t>You!</a:t>
            </a:r>
            <a:endParaRPr lang="en-US" sz="8000" dirty="0">
              <a:solidFill>
                <a:srgbClr val="FF6600"/>
              </a:solidFill>
            </a:endParaRPr>
          </a:p>
          <a:p>
            <a:endParaRPr lang="en-US" sz="8000" dirty="0">
              <a:solidFill>
                <a:srgbClr val="FF6600"/>
              </a:solidFill>
            </a:endParaRPr>
          </a:p>
        </p:txBody>
      </p:sp>
      <p:pic>
        <p:nvPicPr>
          <p:cNvPr id="5" name="Рисунок 4"/>
          <p:cNvPicPr>
            <a:picLocks noChangeAspect="1"/>
          </p:cNvPicPr>
          <p:nvPr/>
        </p:nvPicPr>
        <p:blipFill>
          <a:blip r:embed="rId3"/>
          <a:stretch>
            <a:fillRect/>
          </a:stretch>
        </p:blipFill>
        <p:spPr>
          <a:xfrm>
            <a:off x="614254" y="320202"/>
            <a:ext cx="1326935" cy="1005677"/>
          </a:xfrm>
          <a:prstGeom prst="rect">
            <a:avLst/>
          </a:prstGeom>
        </p:spPr>
      </p:pic>
      <p:pic>
        <p:nvPicPr>
          <p:cNvPr id="7" name="Рисунок 6"/>
          <p:cNvPicPr>
            <a:picLocks noChangeAspect="1"/>
          </p:cNvPicPr>
          <p:nvPr/>
        </p:nvPicPr>
        <p:blipFill>
          <a:blip r:embed="rId3"/>
          <a:stretch>
            <a:fillRect/>
          </a:stretch>
        </p:blipFill>
        <p:spPr>
          <a:xfrm>
            <a:off x="10062518" y="5307451"/>
            <a:ext cx="1468065" cy="1112639"/>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93752" y="2810099"/>
            <a:ext cx="7696733" cy="3108543"/>
          </a:xfrm>
          <a:prstGeom prst="rect">
            <a:avLst/>
          </a:prstGeom>
          <a:solidFill>
            <a:srgbClr val="3B3B3B"/>
          </a:solidFill>
        </p:spPr>
        <p:txBody>
          <a:bodyPr wrap="square" rtlCol="0">
            <a:spAutoFit/>
          </a:bodyPr>
          <a:lstStyle/>
          <a:p>
            <a:r>
              <a:rPr lang="en-US" sz="2800" dirty="0" smtClean="0">
                <a:solidFill>
                  <a:srgbClr val="FF6600"/>
                </a:solidFill>
              </a:rPr>
              <a:t>Name</a:t>
            </a:r>
            <a:r>
              <a:rPr lang="en-US" sz="2800" dirty="0">
                <a:solidFill>
                  <a:srgbClr val="FF6600"/>
                </a:solidFill>
              </a:rPr>
              <a:t>: </a:t>
            </a:r>
            <a:r>
              <a:rPr lang="en-US" sz="2800" dirty="0" err="1">
                <a:solidFill>
                  <a:srgbClr val="FF6600"/>
                </a:solidFill>
              </a:rPr>
              <a:t>Kseniya</a:t>
            </a:r>
            <a:r>
              <a:rPr lang="en-US" sz="2800" dirty="0">
                <a:solidFill>
                  <a:srgbClr val="FF6600"/>
                </a:solidFill>
              </a:rPr>
              <a:t> </a:t>
            </a:r>
            <a:r>
              <a:rPr lang="en-US" sz="2800" dirty="0" err="1" smtClean="0">
                <a:solidFill>
                  <a:srgbClr val="FF6600"/>
                </a:solidFill>
              </a:rPr>
              <a:t>Kudzelich</a:t>
            </a:r>
            <a:endParaRPr lang="en-US" sz="2800" dirty="0">
              <a:solidFill>
                <a:srgbClr val="FF6600"/>
              </a:solidFill>
            </a:endParaRPr>
          </a:p>
          <a:p>
            <a:r>
              <a:rPr lang="en-US" sz="2800" dirty="0" smtClean="0">
                <a:solidFill>
                  <a:srgbClr val="FF6600"/>
                </a:solidFill>
              </a:rPr>
              <a:t>Email: ksusha.konstovich@gmail.com</a:t>
            </a:r>
          </a:p>
          <a:p>
            <a:r>
              <a:rPr lang="en-US" sz="2800" dirty="0" smtClean="0">
                <a:solidFill>
                  <a:srgbClr val="FF6600"/>
                </a:solidFill>
              </a:rPr>
              <a:t>Country</a:t>
            </a:r>
            <a:r>
              <a:rPr lang="en-US" sz="2800" dirty="0">
                <a:solidFill>
                  <a:srgbClr val="FF6600"/>
                </a:solidFill>
              </a:rPr>
              <a:t>: </a:t>
            </a:r>
            <a:r>
              <a:rPr lang="en-US" sz="2800" dirty="0" smtClean="0">
                <a:solidFill>
                  <a:srgbClr val="FF6600"/>
                </a:solidFill>
              </a:rPr>
              <a:t>Belarus</a:t>
            </a:r>
          </a:p>
          <a:p>
            <a:r>
              <a:rPr lang="en-US" sz="2800" dirty="0" smtClean="0">
                <a:solidFill>
                  <a:srgbClr val="FF6600"/>
                </a:solidFill>
              </a:rPr>
              <a:t>Specialization</a:t>
            </a:r>
            <a:r>
              <a:rPr lang="en-US" sz="2800" dirty="0">
                <a:solidFill>
                  <a:srgbClr val="FF6600"/>
                </a:solidFill>
              </a:rPr>
              <a:t>: Data </a:t>
            </a:r>
            <a:r>
              <a:rPr lang="en-US" sz="2800" dirty="0" smtClean="0">
                <a:solidFill>
                  <a:srgbClr val="FF6600"/>
                </a:solidFill>
              </a:rPr>
              <a:t>Science</a:t>
            </a:r>
          </a:p>
          <a:p>
            <a:r>
              <a:rPr lang="en-US" sz="2800" dirty="0" smtClean="0">
                <a:solidFill>
                  <a:srgbClr val="FF6600"/>
                </a:solidFill>
              </a:rPr>
              <a:t>Internship </a:t>
            </a:r>
            <a:r>
              <a:rPr lang="en-US" sz="2800" dirty="0">
                <a:solidFill>
                  <a:srgbClr val="FF6600"/>
                </a:solidFill>
              </a:rPr>
              <a:t>Batch: LISUM34</a:t>
            </a:r>
          </a:p>
          <a:p>
            <a:endParaRPr lang="en-US" sz="2800" dirty="0">
              <a:solidFill>
                <a:srgbClr val="FF6600"/>
              </a:solidFill>
            </a:endParaRPr>
          </a:p>
          <a:p>
            <a:r>
              <a:rPr lang="en-US" sz="2800" dirty="0" smtClean="0">
                <a:solidFill>
                  <a:srgbClr val="FF6600"/>
                </a:solidFill>
              </a:rPr>
              <a:t>August 29, 2024</a:t>
            </a:r>
            <a:endParaRPr lang="en-US" sz="2800" dirty="0">
              <a:solidFill>
                <a:srgbClr val="FF6600"/>
              </a:solidFill>
            </a:endParaRPr>
          </a:p>
        </p:txBody>
      </p:sp>
      <p:sp>
        <p:nvSpPr>
          <p:cNvPr id="4" name="TextBox 3">
            <a:extLst>
              <a:ext uri="{FF2B5EF4-FFF2-40B4-BE49-F238E27FC236}">
                <a16:creationId xmlns:a16="http://schemas.microsoft.com/office/drawing/2014/main" xmlns="" id="{00CC22B5-8500-2C45-91DE-A596A6DF1C3B}"/>
              </a:ext>
            </a:extLst>
          </p:cNvPr>
          <p:cNvSpPr txBox="1"/>
          <p:nvPr/>
        </p:nvSpPr>
        <p:spPr>
          <a:xfrm>
            <a:off x="893752" y="1808938"/>
            <a:ext cx="5770397" cy="923330"/>
          </a:xfrm>
          <a:prstGeom prst="rect">
            <a:avLst/>
          </a:prstGeom>
          <a:solidFill>
            <a:srgbClr val="3B3B3B"/>
          </a:solidFill>
        </p:spPr>
        <p:txBody>
          <a:bodyPr wrap="square" rtlCol="0">
            <a:spAutoFit/>
          </a:bodyPr>
          <a:lstStyle/>
          <a:p>
            <a:r>
              <a:rPr lang="en-US" sz="5400" dirty="0">
                <a:solidFill>
                  <a:srgbClr val="FF6600"/>
                </a:solidFill>
              </a:rPr>
              <a:t>Performer's </a:t>
            </a:r>
            <a:r>
              <a:rPr lang="en-US" sz="5400" dirty="0" smtClean="0">
                <a:solidFill>
                  <a:srgbClr val="FF6600"/>
                </a:solidFill>
              </a:rPr>
              <a:t>Details</a:t>
            </a:r>
          </a:p>
        </p:txBody>
      </p:sp>
    </p:spTree>
    <p:extLst>
      <p:ext uri="{BB962C8B-B14F-4D97-AF65-F5344CB8AC3E}">
        <p14:creationId xmlns:p14="http://schemas.microsoft.com/office/powerpoint/2010/main" val="177105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1357550" y="2584160"/>
            <a:ext cx="2412545" cy="1093061"/>
          </a:xfrm>
        </p:spPr>
        <p:txBody>
          <a:bodyPr vert="horz" lIns="91440" tIns="45720" rIns="91440" bIns="45720" rtlCol="0" anchor="ctr" anchorCtr="0">
            <a:noAutofit/>
          </a:bodyPr>
          <a:lstStyle/>
          <a:p>
            <a:pPr algn="l"/>
            <a:r>
              <a:rPr lang="en-US" sz="5400" b="1" kern="1200" dirty="0" smtClean="0">
                <a:solidFill>
                  <a:schemeClr val="tx1"/>
                </a:solidFill>
                <a:latin typeface="+mj-lt"/>
                <a:ea typeface="+mj-ea"/>
                <a:cs typeface="+mj-cs"/>
              </a:rPr>
              <a:t>Agenda</a:t>
            </a:r>
            <a:endParaRPr lang="en-US" sz="5400" b="1" kern="1200" dirty="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xmlns="" id="{2C3846A5-A498-4C9E-B4DC-13532657D7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35506" y="643467"/>
            <a:ext cx="1128382" cy="847206"/>
            <a:chOff x="8183879" y="1000124"/>
            <a:chExt cx="1562267" cy="1172973"/>
          </a:xfrm>
        </p:grpSpPr>
        <p:sp>
          <p:nvSpPr>
            <p:cNvPr id="12" name="Freeform 5">
              <a:extLst>
                <a:ext uri="{FF2B5EF4-FFF2-40B4-BE49-F238E27FC236}">
                  <a16:creationId xmlns:a16="http://schemas.microsoft.com/office/drawing/2014/main" xmlns="" id="{8A845FC1-FE68-40DE-B785-AA0F3DBD6FB5}"/>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xmlns="" id="{C26048ED-7A92-4694-A168-2C6C5C0D6351}"/>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5" name="Freeform: Shape 14">
            <a:extLst>
              <a:ext uri="{FF2B5EF4-FFF2-40B4-BE49-F238E27FC236}">
                <a16:creationId xmlns:a16="http://schemas.microsoft.com/office/drawing/2014/main" xmlns="" id="{662A3FAA-D056-4098-8115-EA61EAF068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5993632" y="1875676"/>
            <a:ext cx="3977034" cy="2510028"/>
          </a:xfrm>
        </p:spPr>
        <p:txBody>
          <a:bodyPr vert="horz" lIns="91440" tIns="45720" rIns="91440" bIns="45720" rtlCol="0" anchor="ctr">
            <a:noAutofit/>
          </a:bodyPr>
          <a:lstStyle/>
          <a:p>
            <a:pPr marL="285750" indent="-285750" algn="l">
              <a:buFont typeface="Arial" panose="020B0604020202020204" pitchFamily="34" charset="0"/>
              <a:buChar char="•"/>
            </a:pPr>
            <a:r>
              <a:rPr lang="en-US" dirty="0" smtClean="0">
                <a:solidFill>
                  <a:schemeClr val="bg1"/>
                </a:solidFill>
              </a:rPr>
              <a:t>Business Understanding</a:t>
            </a:r>
            <a:endParaRPr lang="ru-RU" dirty="0" smtClean="0">
              <a:solidFill>
                <a:schemeClr val="bg1"/>
              </a:solidFill>
            </a:endParaRPr>
          </a:p>
          <a:p>
            <a:pPr marL="285750" indent="-285750" algn="l">
              <a:buFont typeface="Arial" panose="020B0604020202020204" pitchFamily="34" charset="0"/>
              <a:buChar char="•"/>
            </a:pPr>
            <a:r>
              <a:rPr lang="en-US" dirty="0" smtClean="0">
                <a:solidFill>
                  <a:schemeClr val="bg1"/>
                </a:solidFill>
              </a:rPr>
              <a:t>Data Understanding</a:t>
            </a:r>
          </a:p>
          <a:p>
            <a:pPr marL="285750" indent="-285750" algn="l">
              <a:buFont typeface="Arial" panose="020B0604020202020204" pitchFamily="34" charset="0"/>
              <a:buChar char="•"/>
            </a:pPr>
            <a:r>
              <a:rPr lang="en-US" dirty="0" smtClean="0">
                <a:solidFill>
                  <a:schemeClr val="bg1"/>
                </a:solidFill>
              </a:rPr>
              <a:t>Exploratory </a:t>
            </a:r>
            <a:r>
              <a:rPr lang="en-US" dirty="0" smtClean="0">
                <a:solidFill>
                  <a:schemeClr val="bg1"/>
                </a:solidFill>
              </a:rPr>
              <a:t>Data Analysis</a:t>
            </a:r>
            <a:endParaRPr lang="en-US" dirty="0">
              <a:solidFill>
                <a:schemeClr val="bg1"/>
              </a:solidFill>
            </a:endParaRPr>
          </a:p>
          <a:p>
            <a:pPr marL="285750" indent="-285750" algn="l">
              <a:buFont typeface="Arial" panose="020B0604020202020204" pitchFamily="34" charset="0"/>
              <a:buChar char="•"/>
            </a:pPr>
            <a:r>
              <a:rPr lang="en-US" dirty="0" smtClean="0">
                <a:solidFill>
                  <a:schemeClr val="bg1"/>
                </a:solidFill>
              </a:rPr>
              <a:t>Proposed </a:t>
            </a:r>
            <a:r>
              <a:rPr lang="en-US" dirty="0">
                <a:solidFill>
                  <a:schemeClr val="bg1"/>
                </a:solidFill>
              </a:rPr>
              <a:t>M</a:t>
            </a:r>
            <a:r>
              <a:rPr lang="en-US" dirty="0" smtClean="0">
                <a:solidFill>
                  <a:schemeClr val="bg1"/>
                </a:solidFill>
              </a:rPr>
              <a:t>odeling </a:t>
            </a:r>
            <a:r>
              <a:rPr lang="en-US" dirty="0" smtClean="0">
                <a:solidFill>
                  <a:schemeClr val="bg1"/>
                </a:solidFill>
              </a:rPr>
              <a:t>Technique</a:t>
            </a:r>
          </a:p>
          <a:p>
            <a:pPr marL="285750" indent="-285750" algn="l">
              <a:buFont typeface="Arial" panose="020B0604020202020204" pitchFamily="34" charset="0"/>
              <a:buChar char="•"/>
            </a:pPr>
            <a:r>
              <a:rPr lang="en-US" dirty="0" smtClean="0">
                <a:solidFill>
                  <a:schemeClr val="bg1"/>
                </a:solidFill>
              </a:rPr>
              <a:t>Modeling and Evaluation</a:t>
            </a:r>
            <a:endParaRPr lang="en-US" dirty="0">
              <a:solidFill>
                <a:schemeClr val="bg1"/>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xmlns="" id="{3B2069EE-A08E-44F0-B3F9-3CF8CC2DCA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986557" y="2390848"/>
            <a:ext cx="4153626" cy="2075846"/>
          </a:xfrm>
        </p:spPr>
        <p:txBody>
          <a:bodyPr vert="horz" lIns="91440" tIns="45720" rIns="91440" bIns="45720" rtlCol="0" anchor="ctr" anchorCtr="0">
            <a:normAutofit/>
          </a:bodyPr>
          <a:lstStyle/>
          <a:p>
            <a:r>
              <a:rPr lang="en-US" sz="5400" b="1" dirty="0">
                <a:solidFill>
                  <a:schemeClr val="bg1"/>
                </a:solidFill>
              </a:rPr>
              <a:t>Business Understanding</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6404816" y="997629"/>
            <a:ext cx="5509108" cy="5266011"/>
          </a:xfrm>
        </p:spPr>
        <p:txBody>
          <a:bodyPr vert="horz" lIns="91440" tIns="45720" rIns="91440" bIns="45720" rtlCol="0" anchor="ctr">
            <a:noAutofit/>
          </a:bodyPr>
          <a:lstStyle/>
          <a:p>
            <a:pPr indent="-228600" algn="l">
              <a:buFont typeface="Arial" panose="020B0604020202020204" pitchFamily="34" charset="0"/>
              <a:buChar char="•"/>
            </a:pPr>
            <a:endParaRPr lang="en-US" sz="1600" b="1" dirty="0"/>
          </a:p>
          <a:p>
            <a:pPr algn="l"/>
            <a:r>
              <a:rPr lang="en-US" sz="1600" b="1" i="0" dirty="0">
                <a:effectLst/>
              </a:rPr>
              <a:t>Problem statement</a:t>
            </a:r>
          </a:p>
          <a:p>
            <a:pPr indent="-228600" algn="l">
              <a:buFont typeface="Arial" panose="020B0604020202020204" pitchFamily="34" charset="0"/>
              <a:buChar char="•"/>
            </a:pPr>
            <a:r>
              <a:rPr lang="en-US" sz="1600" b="0" i="0" dirty="0" smtClean="0">
                <a:effectLst/>
              </a:rPr>
              <a:t>One of the challenge for all Pharmaceutical companies is to understand the persistency of drugs as per the physician prescription. To solve this problem ABC pharma company would like the process </a:t>
            </a:r>
            <a:r>
              <a:rPr lang="en-US" sz="1600" dirty="0" smtClean="0"/>
              <a:t>A</a:t>
            </a:r>
            <a:r>
              <a:rPr lang="en-US" sz="1600" b="0" i="0" dirty="0" smtClean="0">
                <a:effectLst/>
              </a:rPr>
              <a:t>utomated.</a:t>
            </a:r>
          </a:p>
          <a:p>
            <a:pPr indent="-228600" algn="l">
              <a:buFont typeface="Arial" panose="020B0604020202020204" pitchFamily="34" charset="0"/>
              <a:buChar char="•"/>
            </a:pPr>
            <a:endParaRPr lang="en-US" sz="1600" dirty="0"/>
          </a:p>
          <a:p>
            <a:pPr algn="l"/>
            <a:r>
              <a:rPr lang="en-US" sz="1600" b="1" dirty="0"/>
              <a:t>Objectives</a:t>
            </a:r>
          </a:p>
          <a:p>
            <a:pPr indent="-228600" algn="l">
              <a:buFont typeface="Arial" panose="020B0604020202020204" pitchFamily="34" charset="0"/>
              <a:buChar char="•"/>
            </a:pPr>
            <a:r>
              <a:rPr lang="en-US" sz="1600" dirty="0"/>
              <a:t>The overall aim of the analysis part of the project is to provide insights into factors that impact the persistency of drugs, which afterwards will lay the foundation on building a suitable classification model</a:t>
            </a:r>
            <a:r>
              <a:rPr lang="en-GB" sz="1600" dirty="0"/>
              <a:t> and also propose some modelling technique to be used. </a:t>
            </a:r>
            <a:endParaRPr lang="ru-RU" sz="1600" dirty="0" smtClean="0"/>
          </a:p>
          <a:p>
            <a:pPr indent="-228600" algn="l">
              <a:buFont typeface="Arial" panose="020B0604020202020204" pitchFamily="34" charset="0"/>
              <a:buChar char="•"/>
            </a:pPr>
            <a:endParaRPr lang="en-US" sz="1600" dirty="0"/>
          </a:p>
          <a:p>
            <a:pPr algn="l"/>
            <a:r>
              <a:rPr lang="en-US" sz="1600" b="1" dirty="0" smtClean="0"/>
              <a:t>Business Understanding</a:t>
            </a:r>
          </a:p>
          <a:p>
            <a:pPr marL="342900" indent="-228600" algn="l">
              <a:buFont typeface="Arial" panose="020B0604020202020204" pitchFamily="34" charset="0"/>
              <a:buChar char="•"/>
            </a:pPr>
            <a:r>
              <a:rPr lang="en-US" sz="1600" dirty="0"/>
              <a:t>Pharmaceutical company ABC Pharma is interested in identifying the key factors that influence whether patients persist with their medication. By leveraging machine learning to predict persistency, the company can develop strategies to improve adherence rates.</a:t>
            </a:r>
            <a:endParaRPr lang="en-US" sz="1600"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Рисунок 4"/>
          <p:cNvPicPr>
            <a:picLocks noChangeAspect="1"/>
          </p:cNvPicPr>
          <p:nvPr/>
        </p:nvPicPr>
        <p:blipFill>
          <a:blip r:embed="rId3"/>
          <a:stretch>
            <a:fillRect/>
          </a:stretch>
        </p:blipFill>
        <p:spPr>
          <a:xfrm>
            <a:off x="10113325" y="97907"/>
            <a:ext cx="1591194" cy="1201016"/>
          </a:xfrm>
          <a:prstGeom prst="rect">
            <a:avLst/>
          </a:prstGeom>
        </p:spPr>
      </p:pic>
    </p:spTree>
    <p:extLst>
      <p:ext uri="{BB962C8B-B14F-4D97-AF65-F5344CB8AC3E}">
        <p14:creationId xmlns:p14="http://schemas.microsoft.com/office/powerpoint/2010/main" val="13495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xmlns=""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xmlns="" id="{0657FE5D-93F1-97F1-3AE5-2CDD1F7699BF}"/>
              </a:ext>
            </a:extLst>
          </p:cNvPr>
          <p:cNvSpPr>
            <a:spLocks noGrp="1"/>
          </p:cNvSpPr>
          <p:nvPr>
            <p:ph type="subTitle" idx="1"/>
          </p:nvPr>
        </p:nvSpPr>
        <p:spPr>
          <a:xfrm>
            <a:off x="481029" y="4869539"/>
            <a:ext cx="4861438" cy="994232"/>
          </a:xfrm>
        </p:spPr>
        <p:txBody>
          <a:bodyPr vert="horz" lIns="91440" tIns="45720" rIns="91440" bIns="45720" rtlCol="0">
            <a:normAutofit/>
          </a:bodyPr>
          <a:lstStyle/>
          <a:p>
            <a:pPr marL="342900" indent="-342900" algn="l">
              <a:buFont typeface="Arial" panose="020B0604020202020204" pitchFamily="34" charset="0"/>
              <a:buChar char="•"/>
            </a:pPr>
            <a:r>
              <a:rPr lang="en-GB" dirty="0"/>
              <a:t>The dataset contains 3424 rows and 69 columns. </a:t>
            </a:r>
            <a:endParaRPr lang="en-US" sz="2000" b="1" dirty="0"/>
          </a:p>
        </p:txBody>
      </p:sp>
      <p:sp>
        <p:nvSpPr>
          <p:cNvPr id="54" name="Rectangle 53">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xmlns=""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xmlns="" id="{FB625CF6-55E8-1395-409A-C5D0BE1F0773}"/>
              </a:ext>
            </a:extLst>
          </p:cNvPr>
          <p:cNvSpPr txBox="1"/>
          <p:nvPr/>
        </p:nvSpPr>
        <p:spPr>
          <a:xfrm>
            <a:off x="3000017" y="159503"/>
            <a:ext cx="6191966" cy="923330"/>
          </a:xfrm>
          <a:prstGeom prst="rect">
            <a:avLst/>
          </a:prstGeom>
          <a:noFill/>
        </p:spPr>
        <p:txBody>
          <a:bodyPr wrap="square" rtlCol="0">
            <a:spAutoFit/>
          </a:bodyPr>
          <a:lstStyle/>
          <a:p>
            <a:pPr algn="ctr"/>
            <a:r>
              <a:rPr lang="en-GB" sz="5400" dirty="0"/>
              <a:t>Data Understanding</a:t>
            </a:r>
          </a:p>
        </p:txBody>
      </p:sp>
      <p:pic>
        <p:nvPicPr>
          <p:cNvPr id="3" name="Рисунок 2"/>
          <p:cNvPicPr>
            <a:picLocks noChangeAspect="1"/>
          </p:cNvPicPr>
          <p:nvPr/>
        </p:nvPicPr>
        <p:blipFill>
          <a:blip r:embed="rId3"/>
          <a:stretch>
            <a:fillRect/>
          </a:stretch>
        </p:blipFill>
        <p:spPr>
          <a:xfrm>
            <a:off x="158267" y="1889459"/>
            <a:ext cx="7093903" cy="2290158"/>
          </a:xfrm>
          <a:prstGeom prst="rect">
            <a:avLst/>
          </a:prstGeom>
        </p:spPr>
      </p:pic>
      <p:pic>
        <p:nvPicPr>
          <p:cNvPr id="6" name="Рисунок 5"/>
          <p:cNvPicPr>
            <a:picLocks noChangeAspect="1"/>
          </p:cNvPicPr>
          <p:nvPr/>
        </p:nvPicPr>
        <p:blipFill>
          <a:blip r:embed="rId4"/>
          <a:stretch>
            <a:fillRect/>
          </a:stretch>
        </p:blipFill>
        <p:spPr>
          <a:xfrm>
            <a:off x="7410437" y="1397670"/>
            <a:ext cx="4683337" cy="5277449"/>
          </a:xfrm>
          <a:prstGeom prst="rect">
            <a:avLst/>
          </a:prstGeom>
        </p:spPr>
      </p:pic>
    </p:spTree>
    <p:extLst>
      <p:ext uri="{BB962C8B-B14F-4D97-AF65-F5344CB8AC3E}">
        <p14:creationId xmlns:p14="http://schemas.microsoft.com/office/powerpoint/2010/main" val="306484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xmlns="" id="{FB625CF6-55E8-1395-409A-C5D0BE1F0773}"/>
              </a:ext>
            </a:extLst>
          </p:cNvPr>
          <p:cNvSpPr txBox="1"/>
          <p:nvPr/>
        </p:nvSpPr>
        <p:spPr>
          <a:xfrm>
            <a:off x="1269729" y="237170"/>
            <a:ext cx="9698182" cy="923330"/>
          </a:xfrm>
          <a:prstGeom prst="rect">
            <a:avLst/>
          </a:prstGeom>
          <a:noFill/>
        </p:spPr>
        <p:txBody>
          <a:bodyPr wrap="square" rtlCol="0">
            <a:spAutoFit/>
          </a:bodyPr>
          <a:lstStyle/>
          <a:p>
            <a:pPr algn="ctr"/>
            <a:r>
              <a:rPr lang="en-GB" sz="5400" dirty="0" smtClean="0"/>
              <a:t>Exploratory Data Analysis</a:t>
            </a:r>
            <a:endParaRPr lang="en-GB" sz="5400" dirty="0"/>
          </a:p>
        </p:txBody>
      </p:sp>
      <p:pic>
        <p:nvPicPr>
          <p:cNvPr id="7" name="Рисунок 6"/>
          <p:cNvPicPr>
            <a:picLocks noChangeAspect="1"/>
          </p:cNvPicPr>
          <p:nvPr/>
        </p:nvPicPr>
        <p:blipFill>
          <a:blip r:embed="rId3"/>
          <a:stretch>
            <a:fillRect/>
          </a:stretch>
        </p:blipFill>
        <p:spPr>
          <a:xfrm>
            <a:off x="365443" y="1613387"/>
            <a:ext cx="3313731" cy="2323132"/>
          </a:xfrm>
          <a:prstGeom prst="rect">
            <a:avLst/>
          </a:prstGeom>
        </p:spPr>
      </p:pic>
      <p:pic>
        <p:nvPicPr>
          <p:cNvPr id="8" name="Рисунок 7"/>
          <p:cNvPicPr>
            <a:picLocks noChangeAspect="1"/>
          </p:cNvPicPr>
          <p:nvPr/>
        </p:nvPicPr>
        <p:blipFill>
          <a:blip r:embed="rId4"/>
          <a:stretch>
            <a:fillRect/>
          </a:stretch>
        </p:blipFill>
        <p:spPr>
          <a:xfrm>
            <a:off x="4461183" y="3935511"/>
            <a:ext cx="3315271" cy="2324212"/>
          </a:xfrm>
          <a:prstGeom prst="rect">
            <a:avLst/>
          </a:prstGeom>
        </p:spPr>
      </p:pic>
      <p:pic>
        <p:nvPicPr>
          <p:cNvPr id="10" name="Рисунок 9"/>
          <p:cNvPicPr>
            <a:picLocks noChangeAspect="1"/>
          </p:cNvPicPr>
          <p:nvPr/>
        </p:nvPicPr>
        <p:blipFill>
          <a:blip r:embed="rId5"/>
          <a:stretch>
            <a:fillRect/>
          </a:stretch>
        </p:blipFill>
        <p:spPr>
          <a:xfrm>
            <a:off x="8558465" y="1613387"/>
            <a:ext cx="3313732" cy="2323132"/>
          </a:xfrm>
          <a:prstGeom prst="rect">
            <a:avLst/>
          </a:prstGeom>
        </p:spPr>
      </p:pic>
      <p:sp>
        <p:nvSpPr>
          <p:cNvPr id="11" name="Прямоугольник 10"/>
          <p:cNvSpPr/>
          <p:nvPr/>
        </p:nvSpPr>
        <p:spPr>
          <a:xfrm>
            <a:off x="8222642" y="4443119"/>
            <a:ext cx="3985378" cy="1421928"/>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Significantly more patients are into the Non-Persistent group compared to the Persistent group.</a:t>
            </a:r>
            <a:endParaRPr lang="en-GB" sz="2400" dirty="0">
              <a:latin typeface="Calibri" panose="020F0502020204030204" pitchFamily="34" charset="0"/>
              <a:cs typeface="Calibri" panose="020F0502020204030204" pitchFamily="34" charset="0"/>
            </a:endParaRPr>
          </a:p>
        </p:txBody>
      </p:sp>
      <p:sp>
        <p:nvSpPr>
          <p:cNvPr id="18" name="Прямоугольник 17"/>
          <p:cNvSpPr/>
          <p:nvPr/>
        </p:nvSpPr>
        <p:spPr>
          <a:xfrm>
            <a:off x="269430" y="4609319"/>
            <a:ext cx="3670347" cy="1421928"/>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en-GB" sz="2400" dirty="0">
                <a:latin typeface="Calibri" panose="020F0502020204030204" pitchFamily="34" charset="0"/>
                <a:cs typeface="Calibri" panose="020F0502020204030204" pitchFamily="34" charset="0"/>
              </a:rPr>
              <a:t>The dataset reveal that </a:t>
            </a:r>
            <a:r>
              <a:rPr lang="en-GB" sz="2400" dirty="0" smtClean="0">
                <a:latin typeface="Calibri" panose="020F0502020204030204" pitchFamily="34" charset="0"/>
                <a:cs typeface="Calibri" panose="020F0502020204030204" pitchFamily="34" charset="0"/>
              </a:rPr>
              <a:t>females </a:t>
            </a:r>
            <a:r>
              <a:rPr lang="en-US" sz="2400" dirty="0" smtClean="0">
                <a:latin typeface="Calibri" panose="020F0502020204030204" pitchFamily="34" charset="0"/>
                <a:cs typeface="Calibri" panose="020F0502020204030204" pitchFamily="34" charset="0"/>
              </a:rPr>
              <a:t>significantly </a:t>
            </a:r>
            <a:r>
              <a:rPr lang="en-US" sz="2400" dirty="0">
                <a:latin typeface="Calibri" panose="020F0502020204030204" pitchFamily="34" charset="0"/>
                <a:cs typeface="Calibri" panose="020F0502020204030204" pitchFamily="34" charset="0"/>
              </a:rPr>
              <a:t>outnumber males in both groups.</a:t>
            </a:r>
            <a:endParaRPr lang="en-GB" sz="2400" dirty="0">
              <a:latin typeface="Calibri" panose="020F0502020204030204" pitchFamily="34" charset="0"/>
              <a:cs typeface="Calibri" panose="020F0502020204030204" pitchFamily="34" charset="0"/>
            </a:endParaRPr>
          </a:p>
        </p:txBody>
      </p:sp>
      <p:sp>
        <p:nvSpPr>
          <p:cNvPr id="19" name="Прямоугольник 18"/>
          <p:cNvSpPr/>
          <p:nvPr/>
        </p:nvSpPr>
        <p:spPr>
          <a:xfrm>
            <a:off x="4222072" y="2063989"/>
            <a:ext cx="3793495" cy="1421928"/>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en-GB" sz="2400" dirty="0">
                <a:latin typeface="Calibri" panose="020F0502020204030204" pitchFamily="34" charset="0"/>
                <a:cs typeface="Calibri" panose="020F0502020204030204" pitchFamily="34" charset="0"/>
              </a:rPr>
              <a:t>People of Caucasian race when compered to other races </a:t>
            </a:r>
            <a:r>
              <a:rPr lang="en-GB" sz="2400" dirty="0" smtClean="0">
                <a:latin typeface="Calibri" panose="020F0502020204030204" pitchFamily="34" charset="0"/>
                <a:cs typeface="Calibri" panose="020F0502020204030204" pitchFamily="34" charset="0"/>
              </a:rPr>
              <a:t>are the </a:t>
            </a:r>
            <a:r>
              <a:rPr lang="en-GB" sz="2400" dirty="0">
                <a:latin typeface="Calibri" panose="020F0502020204030204" pitchFamily="34" charset="0"/>
                <a:cs typeface="Calibri" panose="020F0502020204030204" pitchFamily="34" charset="0"/>
              </a:rPr>
              <a:t>most common in the study.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87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9">
            <a:extLst>
              <a:ext uri="{FF2B5EF4-FFF2-40B4-BE49-F238E27FC236}">
                <a16:creationId xmlns:a16="http://schemas.microsoft.com/office/drawing/2014/main" xmlns="" id="{16F9E488-0718-4E1E-9D12-26779F6062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Рисунок 1"/>
          <p:cNvPicPr>
            <a:picLocks noChangeAspect="1"/>
          </p:cNvPicPr>
          <p:nvPr/>
        </p:nvPicPr>
        <p:blipFill>
          <a:blip r:embed="rId2"/>
          <a:stretch>
            <a:fillRect/>
          </a:stretch>
        </p:blipFill>
        <p:spPr>
          <a:xfrm>
            <a:off x="7333488" y="470932"/>
            <a:ext cx="3938964" cy="2761458"/>
          </a:xfrm>
          <a:prstGeom prst="rect">
            <a:avLst/>
          </a:prstGeom>
        </p:spPr>
      </p:pic>
      <p:pic>
        <p:nvPicPr>
          <p:cNvPr id="3" name="Рисунок 2"/>
          <p:cNvPicPr>
            <a:picLocks noChangeAspect="1"/>
          </p:cNvPicPr>
          <p:nvPr/>
        </p:nvPicPr>
        <p:blipFill>
          <a:blip r:embed="rId3"/>
          <a:stretch>
            <a:fillRect/>
          </a:stretch>
        </p:blipFill>
        <p:spPr>
          <a:xfrm>
            <a:off x="7333488" y="3601722"/>
            <a:ext cx="3938964" cy="2812676"/>
          </a:xfrm>
          <a:prstGeom prst="rect">
            <a:avLst/>
          </a:prstGeom>
        </p:spPr>
      </p:pic>
      <p:pic>
        <p:nvPicPr>
          <p:cNvPr id="5" name="Рисунок 4"/>
          <p:cNvPicPr>
            <a:picLocks noChangeAspect="1"/>
          </p:cNvPicPr>
          <p:nvPr/>
        </p:nvPicPr>
        <p:blipFill>
          <a:blip r:embed="rId4"/>
          <a:stretch>
            <a:fillRect/>
          </a:stretch>
        </p:blipFill>
        <p:spPr>
          <a:xfrm>
            <a:off x="-625" y="0"/>
            <a:ext cx="6414565" cy="6858000"/>
          </a:xfrm>
          <a:prstGeom prst="rect">
            <a:avLst/>
          </a:prstGeom>
        </p:spPr>
      </p:pic>
      <p:sp>
        <p:nvSpPr>
          <p:cNvPr id="36" name="Subtitle 2">
            <a:extLst>
              <a:ext uri="{FF2B5EF4-FFF2-40B4-BE49-F238E27FC236}">
                <a16:creationId xmlns:a16="http://schemas.microsoft.com/office/drawing/2014/main" xmlns="" id="{8CBCD957-DEBF-97CA-229C-5513E322FBB0}"/>
              </a:ext>
            </a:extLst>
          </p:cNvPr>
          <p:cNvSpPr>
            <a:spLocks noGrp="1"/>
          </p:cNvSpPr>
          <p:nvPr>
            <p:ph type="subTitle" idx="1"/>
          </p:nvPr>
        </p:nvSpPr>
        <p:spPr>
          <a:xfrm>
            <a:off x="349896" y="2058030"/>
            <a:ext cx="5408676" cy="820774"/>
          </a:xfrm>
        </p:spPr>
        <p:txBody>
          <a:bodyPr vert="horz" lIns="91440" tIns="45720" rIns="91440" bIns="45720" rtlCol="0">
            <a:noAutofit/>
          </a:bodyPr>
          <a:lstStyle/>
          <a:p>
            <a:pPr marL="342900" indent="-342900" algn="l">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The non-Hispanic ethnic group </a:t>
            </a:r>
            <a:r>
              <a:rPr lang="en-US" b="1" dirty="0" smtClean="0">
                <a:solidFill>
                  <a:schemeClr val="bg1"/>
                </a:solidFill>
                <a:latin typeface="Calibri" panose="020F0502020204030204" pitchFamily="34" charset="0"/>
                <a:cs typeface="Calibri" panose="020F0502020204030204" pitchFamily="34" charset="0"/>
              </a:rPr>
              <a:t>is </a:t>
            </a:r>
            <a:r>
              <a:rPr lang="en-US" b="1" dirty="0">
                <a:solidFill>
                  <a:schemeClr val="bg1"/>
                </a:solidFill>
                <a:latin typeface="Calibri" panose="020F0502020204030204" pitchFamily="34" charset="0"/>
                <a:cs typeface="Calibri" panose="020F0502020204030204" pitchFamily="34" charset="0"/>
              </a:rPr>
              <a:t>the most common in the study</a:t>
            </a:r>
            <a:r>
              <a:rPr lang="en-US" b="1" dirty="0" smtClean="0">
                <a:solidFill>
                  <a:schemeClr val="bg1"/>
                </a:solidFill>
                <a:latin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cs typeface="Calibri" panose="020F0502020204030204" pitchFamily="34" charset="0"/>
            </a:endParaRPr>
          </a:p>
        </p:txBody>
      </p:sp>
      <p:sp>
        <p:nvSpPr>
          <p:cNvPr id="13" name="Subtitle 2">
            <a:extLst>
              <a:ext uri="{FF2B5EF4-FFF2-40B4-BE49-F238E27FC236}">
                <a16:creationId xmlns:a16="http://schemas.microsoft.com/office/drawing/2014/main" xmlns="" id="{8CBCD957-DEBF-97CA-229C-5513E322FBB0}"/>
              </a:ext>
            </a:extLst>
          </p:cNvPr>
          <p:cNvSpPr txBox="1">
            <a:spLocks/>
          </p:cNvSpPr>
          <p:nvPr/>
        </p:nvSpPr>
        <p:spPr>
          <a:xfrm>
            <a:off x="349896" y="4201331"/>
            <a:ext cx="5355960" cy="11335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Patients from the Midwest and South regions dominate both groups.</a:t>
            </a:r>
            <a:endParaRPr lang="en-US" b="1" dirty="0" smtClean="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4" name="TextBox 13">
            <a:extLst>
              <a:ext uri="{FF2B5EF4-FFF2-40B4-BE49-F238E27FC236}">
                <a16:creationId xmlns:a16="http://schemas.microsoft.com/office/drawing/2014/main" xmlns="" id="{FB625CF6-55E8-1395-409A-C5D0BE1F0773}"/>
              </a:ext>
            </a:extLst>
          </p:cNvPr>
          <p:cNvSpPr txBox="1"/>
          <p:nvPr/>
        </p:nvSpPr>
        <p:spPr>
          <a:xfrm>
            <a:off x="916806" y="109728"/>
            <a:ext cx="3874650" cy="1446550"/>
          </a:xfrm>
          <a:prstGeom prst="rect">
            <a:avLst/>
          </a:prstGeom>
          <a:noFill/>
        </p:spPr>
        <p:txBody>
          <a:bodyPr wrap="square" rtlCol="0">
            <a:spAutoFit/>
          </a:bodyPr>
          <a:lstStyle/>
          <a:p>
            <a:pPr algn="ctr"/>
            <a:r>
              <a:rPr lang="en-GB" sz="4400" dirty="0" smtClean="0">
                <a:solidFill>
                  <a:schemeClr val="bg1"/>
                </a:solidFill>
              </a:rPr>
              <a:t>Exploratory Data Analysis</a:t>
            </a:r>
            <a:endParaRPr lang="en-GB" sz="4400" dirty="0">
              <a:solidFill>
                <a:schemeClr val="bg1"/>
              </a:solidFill>
            </a:endParaRPr>
          </a:p>
        </p:txBody>
      </p:sp>
    </p:spTree>
    <p:extLst>
      <p:ext uri="{BB962C8B-B14F-4D97-AF65-F5344CB8AC3E}">
        <p14:creationId xmlns:p14="http://schemas.microsoft.com/office/powerpoint/2010/main" val="89049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77">
            <a:extLst>
              <a:ext uri="{FF2B5EF4-FFF2-40B4-BE49-F238E27FC236}">
                <a16:creationId xmlns:a16="http://schemas.microsoft.com/office/drawing/2014/main" xmlns="" id="{E30408B7-02B2-4EC4-8EE8-B53E74642A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79">
            <a:extLst>
              <a:ext uri="{FF2B5EF4-FFF2-40B4-BE49-F238E27FC236}">
                <a16:creationId xmlns:a16="http://schemas.microsoft.com/office/drawing/2014/main" xmlns="" id="{FC117A00-E1E3-4C50-9444-14FB2BC778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1">
            <a:extLst>
              <a:ext uri="{FF2B5EF4-FFF2-40B4-BE49-F238E27FC236}">
                <a16:creationId xmlns:a16="http://schemas.microsoft.com/office/drawing/2014/main" xmlns="" id="{3CA30F3A-949D-4014-A5BD-809F81E841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208171" y="4641753"/>
            <a:ext cx="1128382" cy="847206"/>
            <a:chOff x="8183879" y="1000124"/>
            <a:chExt cx="1562267" cy="1172973"/>
          </a:xfrm>
        </p:grpSpPr>
        <p:sp>
          <p:nvSpPr>
            <p:cNvPr id="83" name="Freeform 5">
              <a:extLst>
                <a:ext uri="{FF2B5EF4-FFF2-40B4-BE49-F238E27FC236}">
                  <a16:creationId xmlns:a16="http://schemas.microsoft.com/office/drawing/2014/main" xmlns="" id="{A486C148-F247-4847-8096-6992A8A977A0}"/>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4" name="Freeform 5">
              <a:extLst>
                <a:ext uri="{FF2B5EF4-FFF2-40B4-BE49-F238E27FC236}">
                  <a16:creationId xmlns:a16="http://schemas.microsoft.com/office/drawing/2014/main" xmlns="" id="{F05C5920-B89E-417C-9583-B3DC913ADD78}"/>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5" name="Subtitle 2">
            <a:extLst>
              <a:ext uri="{FF2B5EF4-FFF2-40B4-BE49-F238E27FC236}">
                <a16:creationId xmlns:a16="http://schemas.microsoft.com/office/drawing/2014/main" xmlns="" id="{35F0A5AC-06CE-9A5F-48DB-C76B4CAD7013}"/>
              </a:ext>
            </a:extLst>
          </p:cNvPr>
          <p:cNvSpPr>
            <a:spLocks noGrp="1"/>
          </p:cNvSpPr>
          <p:nvPr>
            <p:ph type="subTitle" idx="1"/>
          </p:nvPr>
        </p:nvSpPr>
        <p:spPr>
          <a:xfrm>
            <a:off x="453320" y="4375477"/>
            <a:ext cx="9754851" cy="1862280"/>
          </a:xfrm>
        </p:spPr>
        <p:txBody>
          <a:bodyPr vert="horz" lIns="91440" tIns="45720" rIns="91440" bIns="45720" rtlCol="0">
            <a:noAutofit/>
          </a:bodyPr>
          <a:lstStyle/>
          <a:p>
            <a:pPr marL="285750" indent="-285750" algn="l">
              <a:buFont typeface="Arial" panose="020B0604020202020204" pitchFamily="34" charset="0"/>
              <a:buChar char="•"/>
            </a:pPr>
            <a:r>
              <a:rPr lang="en-US" sz="1800" dirty="0" smtClean="0">
                <a:solidFill>
                  <a:schemeClr val="bg1"/>
                </a:solidFill>
                <a:latin typeface="Calibri" panose="020F0502020204030204" pitchFamily="34" charset="0"/>
                <a:cs typeface="Calibri" panose="020F0502020204030204" pitchFamily="34" charset="0"/>
              </a:rPr>
              <a:t>For this study, patients </a:t>
            </a:r>
            <a:r>
              <a:rPr lang="en-US" sz="1800" dirty="0">
                <a:solidFill>
                  <a:schemeClr val="bg1"/>
                </a:solidFill>
                <a:latin typeface="Calibri" panose="020F0502020204030204" pitchFamily="34" charset="0"/>
                <a:cs typeface="Calibri" panose="020F0502020204030204" pitchFamily="34" charset="0"/>
              </a:rPr>
              <a:t>older than 75 make up a significant portion of both groups.</a:t>
            </a:r>
          </a:p>
          <a:p>
            <a:pPr marL="285750" indent="-285750" algn="l">
              <a:buFont typeface="Arial" panose="020B0604020202020204" pitchFamily="34" charset="0"/>
              <a:buChar char="•"/>
            </a:pPr>
            <a:r>
              <a:rPr lang="en-US" sz="1800" dirty="0">
                <a:solidFill>
                  <a:schemeClr val="bg1"/>
                </a:solidFill>
              </a:rPr>
              <a:t>Patients with a T-score greater than -2.5 are more common in both </a:t>
            </a:r>
            <a:r>
              <a:rPr lang="en-US" sz="1800" dirty="0" smtClean="0">
                <a:solidFill>
                  <a:schemeClr val="bg1"/>
                </a:solidFill>
              </a:rPr>
              <a:t>groups.</a:t>
            </a:r>
          </a:p>
          <a:p>
            <a:pPr marL="285750" indent="-285750" algn="l">
              <a:buFont typeface="Arial" panose="020B0604020202020204" pitchFamily="34" charset="0"/>
              <a:buChar char="•"/>
            </a:pPr>
            <a:r>
              <a:rPr lang="en-US" sz="1800" dirty="0" smtClean="0">
                <a:solidFill>
                  <a:schemeClr val="bg1"/>
                </a:solidFill>
              </a:rPr>
              <a:t>Both </a:t>
            </a:r>
            <a:r>
              <a:rPr lang="en-US" sz="1800" dirty="0">
                <a:solidFill>
                  <a:schemeClr val="bg1"/>
                </a:solidFill>
              </a:rPr>
              <a:t>groups Persistent and Non-Persistent have significantly more patients who follow the prescriptions (</a:t>
            </a:r>
            <a:r>
              <a:rPr lang="en-US" sz="1800" dirty="0" smtClean="0">
                <a:solidFill>
                  <a:schemeClr val="bg1"/>
                </a:solidFill>
              </a:rPr>
              <a:t>Adherent</a:t>
            </a:r>
            <a:r>
              <a:rPr lang="en-US" sz="1800" dirty="0">
                <a:solidFill>
                  <a:schemeClr val="bg1"/>
                </a:solidFill>
              </a:rPr>
              <a:t>). Most patients who are labeled as Adherent (following prescriptions) still fall into the Non-Persistent category, indicating other factors affect long-term treatment persistence.</a:t>
            </a:r>
          </a:p>
          <a:p>
            <a:pPr marL="285750" indent="-285750" algn="l">
              <a:buFont typeface="Arial" panose="020B0604020202020204" pitchFamily="34" charset="0"/>
              <a:buChar char="•"/>
            </a:pPr>
            <a:endParaRPr lang="en-US" sz="1800" dirty="0">
              <a:solidFill>
                <a:schemeClr val="bg1"/>
              </a:solidFill>
            </a:endParaRPr>
          </a:p>
        </p:txBody>
      </p:sp>
      <p:sp>
        <p:nvSpPr>
          <p:cNvPr id="13" name="TextBox 12">
            <a:extLst>
              <a:ext uri="{FF2B5EF4-FFF2-40B4-BE49-F238E27FC236}">
                <a16:creationId xmlns:a16="http://schemas.microsoft.com/office/drawing/2014/main" xmlns="" id="{FB625CF6-55E8-1395-409A-C5D0BE1F0773}"/>
              </a:ext>
            </a:extLst>
          </p:cNvPr>
          <p:cNvSpPr txBox="1"/>
          <p:nvPr/>
        </p:nvSpPr>
        <p:spPr>
          <a:xfrm>
            <a:off x="1236846" y="39397"/>
            <a:ext cx="9698182" cy="923330"/>
          </a:xfrm>
          <a:prstGeom prst="rect">
            <a:avLst/>
          </a:prstGeom>
          <a:noFill/>
        </p:spPr>
        <p:txBody>
          <a:bodyPr wrap="square" rtlCol="0">
            <a:spAutoFit/>
          </a:bodyPr>
          <a:lstStyle/>
          <a:p>
            <a:pPr algn="ctr"/>
            <a:r>
              <a:rPr lang="en-GB" sz="5400" dirty="0" smtClean="0"/>
              <a:t>Exploratory Data Analysis</a:t>
            </a:r>
            <a:endParaRPr lang="en-GB" sz="5400" dirty="0"/>
          </a:p>
        </p:txBody>
      </p:sp>
      <p:pic>
        <p:nvPicPr>
          <p:cNvPr id="2" name="Рисунок 1"/>
          <p:cNvPicPr>
            <a:picLocks noChangeAspect="1"/>
          </p:cNvPicPr>
          <p:nvPr/>
        </p:nvPicPr>
        <p:blipFill>
          <a:blip r:embed="rId3"/>
          <a:stretch>
            <a:fillRect/>
          </a:stretch>
        </p:blipFill>
        <p:spPr>
          <a:xfrm>
            <a:off x="4184935" y="1066990"/>
            <a:ext cx="3563947" cy="2544890"/>
          </a:xfrm>
          <a:prstGeom prst="rect">
            <a:avLst/>
          </a:prstGeom>
        </p:spPr>
      </p:pic>
      <p:pic>
        <p:nvPicPr>
          <p:cNvPr id="3" name="Рисунок 2"/>
          <p:cNvPicPr>
            <a:picLocks noChangeAspect="1"/>
          </p:cNvPicPr>
          <p:nvPr/>
        </p:nvPicPr>
        <p:blipFill>
          <a:blip r:embed="rId4"/>
          <a:stretch>
            <a:fillRect/>
          </a:stretch>
        </p:blipFill>
        <p:spPr>
          <a:xfrm>
            <a:off x="293721" y="1066990"/>
            <a:ext cx="3630049" cy="2544890"/>
          </a:xfrm>
          <a:prstGeom prst="rect">
            <a:avLst/>
          </a:prstGeom>
        </p:spPr>
      </p:pic>
      <p:pic>
        <p:nvPicPr>
          <p:cNvPr id="5" name="Рисунок 4"/>
          <p:cNvPicPr>
            <a:picLocks noChangeAspect="1"/>
          </p:cNvPicPr>
          <p:nvPr/>
        </p:nvPicPr>
        <p:blipFill>
          <a:blip r:embed="rId5"/>
          <a:stretch>
            <a:fillRect/>
          </a:stretch>
        </p:blipFill>
        <p:spPr>
          <a:xfrm>
            <a:off x="8010047" y="1002124"/>
            <a:ext cx="3722574" cy="2609756"/>
          </a:xfrm>
          <a:prstGeom prst="rect">
            <a:avLst/>
          </a:prstGeom>
        </p:spPr>
      </p:pic>
    </p:spTree>
    <p:extLst>
      <p:ext uri="{BB962C8B-B14F-4D97-AF65-F5344CB8AC3E}">
        <p14:creationId xmlns:p14="http://schemas.microsoft.com/office/powerpoint/2010/main" val="34023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xmlns="" id="{FB625CF6-55E8-1395-409A-C5D0BE1F0773}"/>
              </a:ext>
            </a:extLst>
          </p:cNvPr>
          <p:cNvSpPr txBox="1"/>
          <p:nvPr/>
        </p:nvSpPr>
        <p:spPr>
          <a:xfrm>
            <a:off x="1269729" y="237170"/>
            <a:ext cx="9698182" cy="923330"/>
          </a:xfrm>
          <a:prstGeom prst="rect">
            <a:avLst/>
          </a:prstGeom>
          <a:noFill/>
        </p:spPr>
        <p:txBody>
          <a:bodyPr wrap="square" rtlCol="0">
            <a:spAutoFit/>
          </a:bodyPr>
          <a:lstStyle/>
          <a:p>
            <a:pPr algn="ctr"/>
            <a:r>
              <a:rPr lang="en-GB" sz="5400" dirty="0" smtClean="0"/>
              <a:t>Exploratory Data Analysis</a:t>
            </a:r>
            <a:endParaRPr lang="en-GB" sz="5400" dirty="0"/>
          </a:p>
        </p:txBody>
      </p:sp>
      <p:sp>
        <p:nvSpPr>
          <p:cNvPr id="18" name="Прямоугольник 17"/>
          <p:cNvSpPr/>
          <p:nvPr/>
        </p:nvSpPr>
        <p:spPr>
          <a:xfrm>
            <a:off x="283464" y="2622200"/>
            <a:ext cx="434339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nSpc>
                <a:spcPct val="90000"/>
              </a:lnSpc>
              <a:spcBef>
                <a:spcPts val="1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Patients with 0, 1 and 2 risks predominate in both Persistent and Non-Persistent groups with the highest concentration at 1 risk.</a:t>
            </a:r>
            <a:endParaRPr lang="en-GB" sz="2400" dirty="0">
              <a:latin typeface="Calibri" panose="020F0502020204030204" pitchFamily="34" charset="0"/>
              <a:cs typeface="Calibri" panose="020F0502020204030204" pitchFamily="34" charset="0"/>
            </a:endParaRPr>
          </a:p>
        </p:txBody>
      </p:sp>
      <p:pic>
        <p:nvPicPr>
          <p:cNvPr id="5" name="Рисунок 4"/>
          <p:cNvPicPr>
            <a:picLocks noChangeAspect="1"/>
          </p:cNvPicPr>
          <p:nvPr/>
        </p:nvPicPr>
        <p:blipFill>
          <a:blip r:embed="rId3"/>
          <a:stretch>
            <a:fillRect/>
          </a:stretch>
        </p:blipFill>
        <p:spPr>
          <a:xfrm>
            <a:off x="4764025" y="1569860"/>
            <a:ext cx="7033220" cy="3859006"/>
          </a:xfrm>
          <a:prstGeom prst="rect">
            <a:avLst/>
          </a:prstGeom>
        </p:spPr>
      </p:pic>
    </p:spTree>
    <p:extLst>
      <p:ext uri="{BB962C8B-B14F-4D97-AF65-F5344CB8AC3E}">
        <p14:creationId xmlns:p14="http://schemas.microsoft.com/office/powerpoint/2010/main" val="1538557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642</TotalTime>
  <Words>935</Words>
  <Application>Microsoft Office PowerPoint</Application>
  <PresentationFormat>Широкоэкранный</PresentationFormat>
  <Paragraphs>112</Paragraphs>
  <Slides>18</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Calibri</vt:lpstr>
      <vt:lpstr>Calibri Light</vt:lpstr>
      <vt:lpstr>Times New Roman</vt:lpstr>
      <vt:lpstr>Office Theme</vt:lpstr>
      <vt:lpstr>Презентация PowerPoint</vt:lpstr>
      <vt:lpstr>Презентация PowerPoint</vt:lpstr>
      <vt:lpstr>Agenda</vt:lpstr>
      <vt:lpstr>Business Understanding</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EDA Summary</vt:lpstr>
      <vt:lpstr>Proposed Modeling Technique</vt:lpstr>
      <vt:lpstr>Proposed Modeling Technique</vt:lpstr>
      <vt:lpstr>Modeling and Evaluation</vt:lpstr>
      <vt:lpstr>Modeling and Evaluation</vt:lpstr>
      <vt:lpstr>Modeling and Evaluation</vt:lpstr>
      <vt:lpstr>Repository details</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umeh</dc:creator>
  <cp:lastModifiedBy>Учетная запись Майкрософт</cp:lastModifiedBy>
  <cp:revision>42</cp:revision>
  <cp:lastPrinted>2022-11-13T16:28:18Z</cp:lastPrinted>
  <dcterms:created xsi:type="dcterms:W3CDTF">2022-07-20T14:01:54Z</dcterms:created>
  <dcterms:modified xsi:type="dcterms:W3CDTF">2024-08-29T10:54:42Z</dcterms:modified>
</cp:coreProperties>
</file>