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x="18288000" cy="10287000"/>
  <p:notesSz cx="6858000" cy="9144000"/>
  <p:embeddedFontLst>
    <p:embeddedFont>
      <p:font typeface="Oswald" charset="1" panose="00000500000000000000"/>
      <p:regular r:id="rId60"/>
    </p:embeddedFont>
    <p:embeddedFont>
      <p:font typeface="Oswald Bold" charset="1" panose="00000800000000000000"/>
      <p:regular r:id="rId61"/>
    </p:embeddedFont>
    <p:embeddedFont>
      <p:font typeface="Montserrat Classic" charset="1" panose="00000500000000000000"/>
      <p:regular r:id="rId62"/>
    </p:embeddedFont>
    <p:embeddedFont>
      <p:font typeface="DM Sans" charset="1" panose="00000000000000000000"/>
      <p:regular r:id="rId63"/>
    </p:embeddedFont>
    <p:embeddedFont>
      <p:font typeface="DM Sans Bold" charset="1" panose="00000000000000000000"/>
      <p:regular r:id="rId64"/>
    </p:embeddedFont>
    <p:embeddedFont>
      <p:font typeface="DM Sans Italics" charset="1" panose="00000000000000000000"/>
      <p:regular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fonts/font60.fntdata" Type="http://schemas.openxmlformats.org/officeDocument/2006/relationships/font"/><Relationship Id="rId61" Target="fonts/font61.fntdata" Type="http://schemas.openxmlformats.org/officeDocument/2006/relationships/font"/><Relationship Id="rId62" Target="fonts/font62.fntdata" Type="http://schemas.openxmlformats.org/officeDocument/2006/relationships/font"/><Relationship Id="rId63" Target="fonts/font63.fntdata" Type="http://schemas.openxmlformats.org/officeDocument/2006/relationships/font"/><Relationship Id="rId64" Target="fonts/font64.fntdata" Type="http://schemas.openxmlformats.org/officeDocument/2006/relationships/font"/><Relationship Id="rId65" Target="fonts/font65.fntdata" Type="http://schemas.openxmlformats.org/officeDocument/2006/relationships/font"/><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6.png" Type="http://schemas.openxmlformats.org/officeDocument/2006/relationships/image"/><Relationship Id="rId7" Target="../media/image3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2.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3.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4.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5.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8.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4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2.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5.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7.png" Type="http://schemas.openxmlformats.org/officeDocument/2006/relationships/image"/><Relationship Id="rId9" Target="../media/image58.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9.png" Type="http://schemas.openxmlformats.org/officeDocument/2006/relationships/image"/><Relationship Id="rId9" Target="../media/image60.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61.png" Type="http://schemas.openxmlformats.org/officeDocument/2006/relationships/image"/><Relationship Id="rId9" Target="../media/image62.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63.png" Type="http://schemas.openxmlformats.org/officeDocument/2006/relationships/image"/><Relationship Id="rId9" Target="../media/image64.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65.png" Type="http://schemas.openxmlformats.org/officeDocument/2006/relationships/image"/><Relationship Id="rId9" Target="../media/image66.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67.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68.png" Type="http://schemas.openxmlformats.org/officeDocument/2006/relationships/image"/><Relationship Id="rId9" Target="../media/image69.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70.png" Type="http://schemas.openxmlformats.org/officeDocument/2006/relationships/image"/><Relationship Id="rId9" Target="../media/image71.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99849" y="-4986779"/>
            <a:ext cx="9022634" cy="9258300"/>
          </a:xfrm>
          <a:custGeom>
            <a:avLst/>
            <a:gdLst/>
            <a:ahLst/>
            <a:cxnLst/>
            <a:rect r="r" b="b" t="t" l="l"/>
            <a:pathLst>
              <a:path h="9258300" w="9022634">
                <a:moveTo>
                  <a:pt x="0" y="0"/>
                </a:moveTo>
                <a:lnTo>
                  <a:pt x="9022635" y="0"/>
                </a:lnTo>
                <a:lnTo>
                  <a:pt x="9022635"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386361" y="2527142"/>
            <a:ext cx="11631441" cy="5232715"/>
            <a:chOff x="0" y="0"/>
            <a:chExt cx="2246220" cy="1010522"/>
          </a:xfrm>
        </p:grpSpPr>
        <p:sp>
          <p:nvSpPr>
            <p:cNvPr name="Freeform 5" id="5"/>
            <p:cNvSpPr/>
            <p:nvPr/>
          </p:nvSpPr>
          <p:spPr>
            <a:xfrm flipH="false" flipV="false" rot="0">
              <a:off x="0" y="0"/>
              <a:ext cx="2246220" cy="1010522"/>
            </a:xfrm>
            <a:custGeom>
              <a:avLst/>
              <a:gdLst/>
              <a:ahLst/>
              <a:cxnLst/>
              <a:rect r="r" b="b" t="t" l="l"/>
              <a:pathLst>
                <a:path h="1010522" w="2246220">
                  <a:moveTo>
                    <a:pt x="0" y="0"/>
                  </a:moveTo>
                  <a:lnTo>
                    <a:pt x="2246220" y="0"/>
                  </a:lnTo>
                  <a:lnTo>
                    <a:pt x="2246220" y="1010522"/>
                  </a:lnTo>
                  <a:lnTo>
                    <a:pt x="0" y="1010522"/>
                  </a:lnTo>
                  <a:close/>
                </a:path>
              </a:pathLst>
            </a:custGeom>
            <a:solidFill>
              <a:srgbClr val="000000">
                <a:alpha val="0"/>
              </a:srgbClr>
            </a:solidFill>
            <a:ln w="38100" cap="sq">
              <a:solidFill>
                <a:srgbClr val="000000"/>
              </a:solidFill>
              <a:prstDash val="solid"/>
              <a:miter/>
            </a:ln>
          </p:spPr>
        </p:sp>
        <p:sp>
          <p:nvSpPr>
            <p:cNvPr name="TextBox 6" id="6"/>
            <p:cNvSpPr txBox="true"/>
            <p:nvPr/>
          </p:nvSpPr>
          <p:spPr>
            <a:xfrm>
              <a:off x="0" y="-19050"/>
              <a:ext cx="2246220" cy="1029572"/>
            </a:xfrm>
            <a:prstGeom prst="rect">
              <a:avLst/>
            </a:prstGeom>
          </p:spPr>
          <p:txBody>
            <a:bodyPr anchor="ctr" rtlCol="false" tIns="50800" lIns="50800" bIns="50800" rIns="50800"/>
            <a:lstStyle/>
            <a:p>
              <a:pPr algn="ctr">
                <a:lnSpc>
                  <a:spcPts val="2859"/>
                </a:lnSpc>
              </a:pPr>
            </a:p>
          </p:txBody>
        </p:sp>
      </p:grpSp>
      <p:sp>
        <p:nvSpPr>
          <p:cNvPr name="TextBox 7" id="7"/>
          <p:cNvSpPr txBox="true"/>
          <p:nvPr/>
        </p:nvSpPr>
        <p:spPr>
          <a:xfrm rot="0">
            <a:off x="3270198" y="2468127"/>
            <a:ext cx="11747603" cy="6255258"/>
          </a:xfrm>
          <a:prstGeom prst="rect">
            <a:avLst/>
          </a:prstGeom>
        </p:spPr>
        <p:txBody>
          <a:bodyPr anchor="t" rtlCol="false" tIns="0" lIns="0" bIns="0" rIns="0">
            <a:spAutoFit/>
          </a:bodyPr>
          <a:lstStyle/>
          <a:p>
            <a:pPr algn="ctr">
              <a:lnSpc>
                <a:spcPts val="9935"/>
              </a:lnSpc>
            </a:pPr>
            <a:r>
              <a:rPr lang="en-US" sz="7200" spc="705">
                <a:solidFill>
                  <a:srgbClr val="231F20"/>
                </a:solidFill>
                <a:latin typeface="Oswald"/>
              </a:rPr>
              <a:t>EXPLORATORY DATA ANALYSIS PROJECT:</a:t>
            </a:r>
          </a:p>
          <a:p>
            <a:pPr algn="ctr">
              <a:lnSpc>
                <a:spcPts val="9935"/>
              </a:lnSpc>
            </a:pPr>
            <a:r>
              <a:rPr lang="en-US" sz="7200" spc="705">
                <a:solidFill>
                  <a:srgbClr val="231F20"/>
                </a:solidFill>
                <a:latin typeface="Oswald Bold"/>
              </a:rPr>
              <a:t>G2M INSIGHT FOR CAB INVESTMENT FIRM</a:t>
            </a:r>
          </a:p>
          <a:p>
            <a:pPr algn="ctr">
              <a:lnSpc>
                <a:spcPts val="9935"/>
              </a:lnSpc>
            </a:pPr>
          </a:p>
        </p:txBody>
      </p:sp>
      <p:sp>
        <p:nvSpPr>
          <p:cNvPr name="TextBox 8" id="8"/>
          <p:cNvSpPr txBox="true"/>
          <p:nvPr/>
        </p:nvSpPr>
        <p:spPr>
          <a:xfrm rot="0">
            <a:off x="5990851" y="8338003"/>
            <a:ext cx="6306298" cy="704088"/>
          </a:xfrm>
          <a:prstGeom prst="rect">
            <a:avLst/>
          </a:prstGeom>
        </p:spPr>
        <p:txBody>
          <a:bodyPr anchor="t" rtlCol="false" tIns="0" lIns="0" bIns="0" rIns="0">
            <a:spAutoFit/>
          </a:bodyPr>
          <a:lstStyle/>
          <a:p>
            <a:pPr algn="ctr">
              <a:lnSpc>
                <a:spcPts val="5795"/>
              </a:lnSpc>
            </a:pPr>
            <a:r>
              <a:rPr lang="en-US" sz="4200" spc="222">
                <a:solidFill>
                  <a:srgbClr val="231F20"/>
                </a:solidFill>
                <a:latin typeface="Montserrat Classic"/>
              </a:rPr>
              <a:t>KSENIYA KUDZELICH</a:t>
            </a:r>
          </a:p>
        </p:txBody>
      </p:sp>
      <p:sp>
        <p:nvSpPr>
          <p:cNvPr name="Freeform 9" id="9"/>
          <p:cNvSpPr/>
          <p:nvPr/>
        </p:nvSpPr>
        <p:spPr>
          <a:xfrm flipH="false" flipV="false" rot="0">
            <a:off x="14331690" y="0"/>
            <a:ext cx="3956310" cy="1484695"/>
          </a:xfrm>
          <a:custGeom>
            <a:avLst/>
            <a:gdLst/>
            <a:ahLst/>
            <a:cxnLst/>
            <a:rect r="r" b="b" t="t" l="l"/>
            <a:pathLst>
              <a:path h="1484695" w="3956310">
                <a:moveTo>
                  <a:pt x="0" y="0"/>
                </a:moveTo>
                <a:lnTo>
                  <a:pt x="3956310" y="0"/>
                </a:lnTo>
                <a:lnTo>
                  <a:pt x="3956310" y="1484695"/>
                </a:lnTo>
                <a:lnTo>
                  <a:pt x="0" y="1484695"/>
                </a:lnTo>
                <a:lnTo>
                  <a:pt x="0" y="0"/>
                </a:lnTo>
                <a:close/>
              </a:path>
            </a:pathLst>
          </a:custGeom>
          <a:blipFill>
            <a:blip r:embed="rId4"/>
            <a:stretch>
              <a:fillRect l="0" t="-90325" r="0" b="-76147"/>
            </a:stretch>
          </a:blipFill>
          <a:ln cap="sq">
            <a:noFill/>
            <a:prstDash val="solid"/>
            <a:miter/>
          </a:ln>
        </p:spPr>
      </p:sp>
      <p:sp>
        <p:nvSpPr>
          <p:cNvPr name="TextBox 10" id="10"/>
          <p:cNvSpPr txBox="true"/>
          <p:nvPr/>
        </p:nvSpPr>
        <p:spPr>
          <a:xfrm rot="0">
            <a:off x="400147" y="9452372"/>
            <a:ext cx="3298006" cy="469392"/>
          </a:xfrm>
          <a:prstGeom prst="rect">
            <a:avLst/>
          </a:prstGeom>
        </p:spPr>
        <p:txBody>
          <a:bodyPr anchor="t" rtlCol="false" tIns="0" lIns="0" bIns="0" rIns="0">
            <a:spAutoFit/>
          </a:bodyPr>
          <a:lstStyle/>
          <a:p>
            <a:pPr algn="ctr">
              <a:lnSpc>
                <a:spcPts val="3863"/>
              </a:lnSpc>
            </a:pPr>
            <a:r>
              <a:rPr lang="en-US" sz="2799" spc="148">
                <a:solidFill>
                  <a:srgbClr val="231F20"/>
                </a:solidFill>
                <a:latin typeface="Montserrat Classic"/>
              </a:rPr>
              <a:t>JUNE 20,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3477481" y="7941394"/>
            <a:ext cx="7645116" cy="7844801"/>
          </a:xfrm>
          <a:custGeom>
            <a:avLst/>
            <a:gdLst/>
            <a:ahLst/>
            <a:cxnLst/>
            <a:rect r="r" b="b" t="t" l="l"/>
            <a:pathLst>
              <a:path h="7844801" w="7645116">
                <a:moveTo>
                  <a:pt x="0" y="0"/>
                </a:moveTo>
                <a:lnTo>
                  <a:pt x="7645115" y="0"/>
                </a:lnTo>
                <a:lnTo>
                  <a:pt x="7645115" y="7844801"/>
                </a:lnTo>
                <a:lnTo>
                  <a:pt x="0" y="7844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72827" y="-3483651"/>
            <a:ext cx="5220122" cy="5356469"/>
          </a:xfrm>
          <a:custGeom>
            <a:avLst/>
            <a:gdLst/>
            <a:ahLst/>
            <a:cxnLst/>
            <a:rect r="r" b="b" t="t" l="l"/>
            <a:pathLst>
              <a:path h="5356469" w="5220122">
                <a:moveTo>
                  <a:pt x="0" y="0"/>
                </a:moveTo>
                <a:lnTo>
                  <a:pt x="5220122" y="0"/>
                </a:lnTo>
                <a:lnTo>
                  <a:pt x="5220122" y="5356469"/>
                </a:lnTo>
                <a:lnTo>
                  <a:pt x="0" y="53564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45076" y="1872818"/>
            <a:ext cx="16914224" cy="6610355"/>
          </a:xfrm>
          <a:custGeom>
            <a:avLst/>
            <a:gdLst/>
            <a:ahLst/>
            <a:cxnLst/>
            <a:rect r="r" b="b" t="t" l="l"/>
            <a:pathLst>
              <a:path h="6610355" w="16914224">
                <a:moveTo>
                  <a:pt x="0" y="0"/>
                </a:moveTo>
                <a:lnTo>
                  <a:pt x="16914224" y="0"/>
                </a:lnTo>
                <a:lnTo>
                  <a:pt x="16914224" y="6610355"/>
                </a:lnTo>
                <a:lnTo>
                  <a:pt x="0" y="6610355"/>
                </a:lnTo>
                <a:lnTo>
                  <a:pt x="0" y="0"/>
                </a:lnTo>
                <a:close/>
              </a:path>
            </a:pathLst>
          </a:custGeom>
          <a:blipFill>
            <a:blip r:embed="rId4"/>
            <a:stretch>
              <a:fillRect l="0" t="0" r="0" b="0"/>
            </a:stretch>
          </a:blipFill>
        </p:spPr>
      </p:sp>
      <p:sp>
        <p:nvSpPr>
          <p:cNvPr name="TextBox 5" id="5"/>
          <p:cNvSpPr txBox="true"/>
          <p:nvPr/>
        </p:nvSpPr>
        <p:spPr>
          <a:xfrm rot="0">
            <a:off x="2167520" y="8791127"/>
            <a:ext cx="14303522" cy="12058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Population and Users show large values in certain cities, likely due to major urban centers</a:t>
            </a:r>
          </a:p>
        </p:txBody>
      </p:sp>
      <p:sp>
        <p:nvSpPr>
          <p:cNvPr name="TextBox 6" id="6"/>
          <p:cNvSpPr txBox="true"/>
          <p:nvPr/>
        </p:nvSpPr>
        <p:spPr>
          <a:xfrm rot="0">
            <a:off x="2910883" y="380698"/>
            <a:ext cx="12466234" cy="948309"/>
          </a:xfrm>
          <a:prstGeom prst="rect">
            <a:avLst/>
          </a:prstGeom>
        </p:spPr>
        <p:txBody>
          <a:bodyPr anchor="t" rtlCol="false" tIns="0" lIns="0" bIns="0" rIns="0">
            <a:spAutoFit/>
          </a:bodyPr>
          <a:lstStyle/>
          <a:p>
            <a:pPr algn="l">
              <a:lnSpc>
                <a:spcPts val="7728"/>
              </a:lnSpc>
            </a:pPr>
            <a:r>
              <a:rPr lang="en-US" sz="5600" spc="548">
                <a:solidFill>
                  <a:srgbClr val="000000"/>
                </a:solidFill>
                <a:latin typeface="Oswald Bold"/>
              </a:rPr>
              <a:t>GENERAL OVERVIEW OF CITY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07869">
            <a:off x="-5207135" y="10339791"/>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0352" y="2121096"/>
            <a:ext cx="17727295" cy="5691707"/>
          </a:xfrm>
          <a:custGeom>
            <a:avLst/>
            <a:gdLst/>
            <a:ahLst/>
            <a:cxnLst/>
            <a:rect r="r" b="b" t="t" l="l"/>
            <a:pathLst>
              <a:path h="5691707" w="17727295">
                <a:moveTo>
                  <a:pt x="0" y="0"/>
                </a:moveTo>
                <a:lnTo>
                  <a:pt x="17727296" y="0"/>
                </a:lnTo>
                <a:lnTo>
                  <a:pt x="17727296" y="5691707"/>
                </a:lnTo>
                <a:lnTo>
                  <a:pt x="0" y="5691707"/>
                </a:lnTo>
                <a:lnTo>
                  <a:pt x="0" y="0"/>
                </a:lnTo>
                <a:close/>
              </a:path>
            </a:pathLst>
          </a:custGeom>
          <a:blipFill>
            <a:blip r:embed="rId4"/>
            <a:stretch>
              <a:fillRect l="0" t="0" r="0" b="0"/>
            </a:stretch>
          </a:blipFill>
        </p:spPr>
      </p:sp>
      <p:sp>
        <p:nvSpPr>
          <p:cNvPr name="TextBox 5" id="5"/>
          <p:cNvSpPr txBox="true"/>
          <p:nvPr/>
        </p:nvSpPr>
        <p:spPr>
          <a:xfrm rot="0">
            <a:off x="1538888" y="506921"/>
            <a:ext cx="15095861" cy="948309"/>
          </a:xfrm>
          <a:prstGeom prst="rect">
            <a:avLst/>
          </a:prstGeom>
        </p:spPr>
        <p:txBody>
          <a:bodyPr anchor="t" rtlCol="false" tIns="0" lIns="0" bIns="0" rIns="0">
            <a:spAutoFit/>
          </a:bodyPr>
          <a:lstStyle/>
          <a:p>
            <a:pPr algn="l">
              <a:lnSpc>
                <a:spcPts val="7728"/>
              </a:lnSpc>
            </a:pPr>
            <a:r>
              <a:rPr lang="en-US" sz="5600" spc="548">
                <a:solidFill>
                  <a:srgbClr val="000000"/>
                </a:solidFill>
                <a:latin typeface="Oswald Bold"/>
              </a:rPr>
              <a:t>GENERAL OVERVIEW OF CUSTOMER ID DATA</a:t>
            </a:r>
          </a:p>
        </p:txBody>
      </p:sp>
      <p:sp>
        <p:nvSpPr>
          <p:cNvPr name="TextBox 6" id="6"/>
          <p:cNvSpPr txBox="true"/>
          <p:nvPr/>
        </p:nvSpPr>
        <p:spPr>
          <a:xfrm rot="0">
            <a:off x="7826701" y="8412878"/>
            <a:ext cx="3548081" cy="12058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Average age - 35 years</a:t>
            </a:r>
          </a:p>
        </p:txBody>
      </p:sp>
      <p:sp>
        <p:nvSpPr>
          <p:cNvPr name="TextBox 7" id="7"/>
          <p:cNvSpPr txBox="true"/>
          <p:nvPr/>
        </p:nvSpPr>
        <p:spPr>
          <a:xfrm rot="0">
            <a:off x="405186" y="8153782"/>
            <a:ext cx="6309177" cy="2425065"/>
          </a:xfrm>
          <a:prstGeom prst="rect">
            <a:avLst/>
          </a:prstGeom>
        </p:spPr>
        <p:txBody>
          <a:bodyPr anchor="t" rtlCol="false" tIns="0" lIns="0" bIns="0" rIns="0">
            <a:spAutoFit/>
          </a:bodyPr>
          <a:lstStyle/>
          <a:p>
            <a:pPr algn="ctr">
              <a:lnSpc>
                <a:spcPts val="4829"/>
              </a:lnSpc>
            </a:pPr>
            <a:r>
              <a:rPr lang="en-US" sz="3499" spc="342">
                <a:solidFill>
                  <a:srgbClr val="000000"/>
                </a:solidFill>
                <a:latin typeface="DM Sans"/>
              </a:rPr>
              <a:t>The number of male customers is higher than female customers.</a:t>
            </a:r>
          </a:p>
          <a:p>
            <a:pPr algn="ctr" marL="0" indent="0" lvl="0">
              <a:lnSpc>
                <a:spcPts val="4829"/>
              </a:lnSpc>
              <a:spcBef>
                <a:spcPct val="0"/>
              </a:spcBef>
            </a:pPr>
          </a:p>
        </p:txBody>
      </p:sp>
      <p:sp>
        <p:nvSpPr>
          <p:cNvPr name="TextBox 8" id="8"/>
          <p:cNvSpPr txBox="true"/>
          <p:nvPr/>
        </p:nvSpPr>
        <p:spPr>
          <a:xfrm rot="0">
            <a:off x="12670182" y="8123301"/>
            <a:ext cx="5225242" cy="2425065"/>
          </a:xfrm>
          <a:prstGeom prst="rect">
            <a:avLst/>
          </a:prstGeom>
        </p:spPr>
        <p:txBody>
          <a:bodyPr anchor="t" rtlCol="false" tIns="0" lIns="0" bIns="0" rIns="0">
            <a:spAutoFit/>
          </a:bodyPr>
          <a:lstStyle/>
          <a:p>
            <a:pPr algn="ctr">
              <a:lnSpc>
                <a:spcPts val="4829"/>
              </a:lnSpc>
            </a:pPr>
            <a:r>
              <a:rPr lang="en-US" sz="3499" spc="342">
                <a:solidFill>
                  <a:srgbClr val="000000"/>
                </a:solidFill>
                <a:latin typeface="DM Sans"/>
              </a:rPr>
              <a:t>Most customers earn less than $20,000 per month.</a:t>
            </a:r>
          </a:p>
          <a:p>
            <a:pPr algn="ctr" marL="0" indent="0" lvl="0">
              <a:lnSpc>
                <a:spcPts val="482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476678" y="5195247"/>
            <a:ext cx="6309177" cy="18154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Card payments are more common than cash payments</a:t>
            </a:r>
          </a:p>
        </p:txBody>
      </p:sp>
      <p:sp>
        <p:nvSpPr>
          <p:cNvPr name="Freeform 3" id="3"/>
          <p:cNvSpPr/>
          <p:nvPr/>
        </p:nvSpPr>
        <p:spPr>
          <a:xfrm flipH="false" flipV="false" rot="0">
            <a:off x="-5455522" y="-6564555"/>
            <a:ext cx="8889074" cy="9121252"/>
          </a:xfrm>
          <a:custGeom>
            <a:avLst/>
            <a:gdLst/>
            <a:ahLst/>
            <a:cxnLst/>
            <a:rect r="r" b="b" t="t" l="l"/>
            <a:pathLst>
              <a:path h="9121252" w="8889074">
                <a:moveTo>
                  <a:pt x="0" y="0"/>
                </a:moveTo>
                <a:lnTo>
                  <a:pt x="8889075" y="0"/>
                </a:lnTo>
                <a:lnTo>
                  <a:pt x="8889075" y="9121252"/>
                </a:lnTo>
                <a:lnTo>
                  <a:pt x="0" y="91212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54589" y="506037"/>
            <a:ext cx="16778822" cy="948309"/>
          </a:xfrm>
          <a:prstGeom prst="rect">
            <a:avLst/>
          </a:prstGeom>
        </p:spPr>
        <p:txBody>
          <a:bodyPr anchor="t" rtlCol="false" tIns="0" lIns="0" bIns="0" rIns="0">
            <a:spAutoFit/>
          </a:bodyPr>
          <a:lstStyle/>
          <a:p>
            <a:pPr algn="l">
              <a:lnSpc>
                <a:spcPts val="7728"/>
              </a:lnSpc>
            </a:pPr>
            <a:r>
              <a:rPr lang="en-US" sz="5600" spc="548">
                <a:solidFill>
                  <a:srgbClr val="000000"/>
                </a:solidFill>
                <a:latin typeface="Oswald Bold"/>
              </a:rPr>
              <a:t>GENERAL OVERVIEW OF TRANSACTION ID DATA</a:t>
            </a:r>
          </a:p>
        </p:txBody>
      </p:sp>
      <p:sp>
        <p:nvSpPr>
          <p:cNvPr name="Freeform 5" id="5"/>
          <p:cNvSpPr/>
          <p:nvPr/>
        </p:nvSpPr>
        <p:spPr>
          <a:xfrm flipH="false" flipV="false" rot="0">
            <a:off x="16346678" y="8837182"/>
            <a:ext cx="3321940" cy="4637961"/>
          </a:xfrm>
          <a:custGeom>
            <a:avLst/>
            <a:gdLst/>
            <a:ahLst/>
            <a:cxnLst/>
            <a:rect r="r" b="b" t="t" l="l"/>
            <a:pathLst>
              <a:path h="4637961" w="3321940">
                <a:moveTo>
                  <a:pt x="0" y="0"/>
                </a:moveTo>
                <a:lnTo>
                  <a:pt x="3321940" y="0"/>
                </a:lnTo>
                <a:lnTo>
                  <a:pt x="3321940" y="4637961"/>
                </a:lnTo>
                <a:lnTo>
                  <a:pt x="0" y="4637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4646866">
            <a:off x="-1853046" y="8285825"/>
            <a:ext cx="3321940" cy="4637961"/>
          </a:xfrm>
          <a:custGeom>
            <a:avLst/>
            <a:gdLst/>
            <a:ahLst/>
            <a:cxnLst/>
            <a:rect r="r" b="b" t="t" l="l"/>
            <a:pathLst>
              <a:path h="4637961" w="3321940">
                <a:moveTo>
                  <a:pt x="0" y="0"/>
                </a:moveTo>
                <a:lnTo>
                  <a:pt x="3321940" y="0"/>
                </a:lnTo>
                <a:lnTo>
                  <a:pt x="3321940" y="4637961"/>
                </a:lnTo>
                <a:lnTo>
                  <a:pt x="0" y="4637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5089882">
            <a:off x="15711256" y="-5675860"/>
            <a:ext cx="8889074" cy="9121252"/>
          </a:xfrm>
          <a:custGeom>
            <a:avLst/>
            <a:gdLst/>
            <a:ahLst/>
            <a:cxnLst/>
            <a:rect r="r" b="b" t="t" l="l"/>
            <a:pathLst>
              <a:path h="9121252" w="8889074">
                <a:moveTo>
                  <a:pt x="0" y="0"/>
                </a:moveTo>
                <a:lnTo>
                  <a:pt x="8889075" y="0"/>
                </a:lnTo>
                <a:lnTo>
                  <a:pt x="8889075" y="9121252"/>
                </a:lnTo>
                <a:lnTo>
                  <a:pt x="0" y="91212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417997" y="2302781"/>
            <a:ext cx="10164076" cy="7502481"/>
          </a:xfrm>
          <a:custGeom>
            <a:avLst/>
            <a:gdLst/>
            <a:ahLst/>
            <a:cxnLst/>
            <a:rect r="r" b="b" t="t" l="l"/>
            <a:pathLst>
              <a:path h="7502481" w="10164076">
                <a:moveTo>
                  <a:pt x="0" y="0"/>
                </a:moveTo>
                <a:lnTo>
                  <a:pt x="10164076" y="0"/>
                </a:lnTo>
                <a:lnTo>
                  <a:pt x="10164076" y="7502481"/>
                </a:lnTo>
                <a:lnTo>
                  <a:pt x="0" y="7502481"/>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9589" y="2011574"/>
            <a:ext cx="12182742" cy="7999593"/>
          </a:xfrm>
          <a:custGeom>
            <a:avLst/>
            <a:gdLst/>
            <a:ahLst/>
            <a:cxnLst/>
            <a:rect r="r" b="b" t="t" l="l"/>
            <a:pathLst>
              <a:path h="7999593" w="12182742">
                <a:moveTo>
                  <a:pt x="0" y="0"/>
                </a:moveTo>
                <a:lnTo>
                  <a:pt x="12182742" y="0"/>
                </a:lnTo>
                <a:lnTo>
                  <a:pt x="12182742" y="7999593"/>
                </a:lnTo>
                <a:lnTo>
                  <a:pt x="0" y="7999593"/>
                </a:lnTo>
                <a:lnTo>
                  <a:pt x="0" y="0"/>
                </a:lnTo>
                <a:close/>
              </a:path>
            </a:pathLst>
          </a:custGeom>
          <a:blipFill>
            <a:blip r:embed="rId4"/>
            <a:stretch>
              <a:fillRect l="0" t="0" r="0" b="0"/>
            </a:stretch>
          </a:blipFill>
        </p:spPr>
      </p:sp>
      <p:sp>
        <p:nvSpPr>
          <p:cNvPr name="TextBox 5" id="5"/>
          <p:cNvSpPr txBox="true"/>
          <p:nvPr/>
        </p:nvSpPr>
        <p:spPr>
          <a:xfrm rot="0">
            <a:off x="3449275" y="506921"/>
            <a:ext cx="11778803"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CORRELATION BETWEEN COLUMNS</a:t>
            </a:r>
          </a:p>
        </p:txBody>
      </p:sp>
      <p:sp>
        <p:nvSpPr>
          <p:cNvPr name="TextBox 6" id="6"/>
          <p:cNvSpPr txBox="true"/>
          <p:nvPr/>
        </p:nvSpPr>
        <p:spPr>
          <a:xfrm rot="0">
            <a:off x="12546823" y="3827842"/>
            <a:ext cx="5467696" cy="5473065"/>
          </a:xfrm>
          <a:prstGeom prst="rect">
            <a:avLst/>
          </a:prstGeom>
        </p:spPr>
        <p:txBody>
          <a:bodyPr anchor="t" rtlCol="false" tIns="0" lIns="0" bIns="0" rIns="0">
            <a:spAutoFit/>
          </a:bodyPr>
          <a:lstStyle/>
          <a:p>
            <a:pPr algn="ctr">
              <a:lnSpc>
                <a:spcPts val="4829"/>
              </a:lnSpc>
            </a:pPr>
            <a:r>
              <a:rPr lang="en-US" sz="3499" spc="342">
                <a:solidFill>
                  <a:srgbClr val="000000"/>
                </a:solidFill>
                <a:latin typeface="DM Sans"/>
              </a:rPr>
              <a:t>Strong positive correlation between:</a:t>
            </a:r>
          </a:p>
          <a:p>
            <a:pPr algn="ctr">
              <a:lnSpc>
                <a:spcPts val="4829"/>
              </a:lnSpc>
            </a:pPr>
          </a:p>
          <a:p>
            <a:pPr algn="ctr" marL="755646" indent="-377823" lvl="1">
              <a:lnSpc>
                <a:spcPts val="4829"/>
              </a:lnSpc>
              <a:buFont typeface="Arial"/>
              <a:buChar char="•"/>
            </a:pPr>
            <a:r>
              <a:rPr lang="en-US" sz="3499" spc="342">
                <a:solidFill>
                  <a:srgbClr val="000000"/>
                </a:solidFill>
                <a:latin typeface="DM Sans"/>
              </a:rPr>
              <a:t>Population - Users</a:t>
            </a:r>
          </a:p>
          <a:p>
            <a:pPr algn="ctr">
              <a:lnSpc>
                <a:spcPts val="4829"/>
              </a:lnSpc>
            </a:pPr>
          </a:p>
          <a:p>
            <a:pPr algn="ctr" marL="755646" indent="-377823" lvl="1">
              <a:lnSpc>
                <a:spcPts val="4829"/>
              </a:lnSpc>
              <a:buFont typeface="Arial"/>
              <a:buChar char="•"/>
            </a:pPr>
            <a:r>
              <a:rPr lang="en-US" sz="3499" spc="342">
                <a:solidFill>
                  <a:srgbClr val="000000"/>
                </a:solidFill>
                <a:latin typeface="DM Sans"/>
              </a:rPr>
              <a:t>Price Charged - Cost of Trip -</a:t>
            </a:r>
          </a:p>
          <a:p>
            <a:pPr algn="ctr" marL="755646" indent="-377823" lvl="1">
              <a:lnSpc>
                <a:spcPts val="4829"/>
              </a:lnSpc>
              <a:buFont typeface="Arial"/>
              <a:buChar char="•"/>
            </a:pPr>
            <a:r>
              <a:rPr lang="en-US" sz="3499" spc="342">
                <a:solidFill>
                  <a:srgbClr val="000000"/>
                </a:solidFill>
                <a:latin typeface="DM Sans"/>
              </a:rPr>
              <a:t>KM Travelled</a:t>
            </a:r>
          </a:p>
          <a:p>
            <a:pPr algn="ctr" marL="0" indent="0" lvl="0">
              <a:lnSpc>
                <a:spcPts val="482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49090" y="3095990"/>
            <a:ext cx="11989820" cy="3018283"/>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04</a:t>
            </a:r>
          </a:p>
          <a:p>
            <a:pPr algn="ctr">
              <a:lnSpc>
                <a:spcPts val="12143"/>
              </a:lnSpc>
            </a:pPr>
            <a:r>
              <a:rPr lang="en-US" sz="8799" spc="862">
                <a:solidFill>
                  <a:srgbClr val="FFFFFF"/>
                </a:solidFill>
                <a:latin typeface="Oswald Bold"/>
              </a:rPr>
              <a:t>ANALYSIS OVERVIEW</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23279" y="2898811"/>
            <a:ext cx="1578994" cy="2399024"/>
          </a:xfrm>
          <a:custGeom>
            <a:avLst/>
            <a:gdLst/>
            <a:ahLst/>
            <a:cxnLst/>
            <a:rect r="r" b="b" t="t" l="l"/>
            <a:pathLst>
              <a:path h="2399024" w="1578994">
                <a:moveTo>
                  <a:pt x="0" y="0"/>
                </a:moveTo>
                <a:lnTo>
                  <a:pt x="1578994" y="0"/>
                </a:lnTo>
                <a:lnTo>
                  <a:pt x="1578994" y="2399024"/>
                </a:lnTo>
                <a:lnTo>
                  <a:pt x="0" y="2399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35253">
            <a:off x="14456980" y="5265939"/>
            <a:ext cx="7835077" cy="10939025"/>
          </a:xfrm>
          <a:custGeom>
            <a:avLst/>
            <a:gdLst/>
            <a:ahLst/>
            <a:cxnLst/>
            <a:rect r="r" b="b" t="t" l="l"/>
            <a:pathLst>
              <a:path h="10939025" w="7835077">
                <a:moveTo>
                  <a:pt x="0" y="0"/>
                </a:moveTo>
                <a:lnTo>
                  <a:pt x="7835076" y="0"/>
                </a:lnTo>
                <a:lnTo>
                  <a:pt x="7835076" y="10939025"/>
                </a:lnTo>
                <a:lnTo>
                  <a:pt x="0" y="109390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4" id="4"/>
          <p:cNvSpPr/>
          <p:nvPr/>
        </p:nvSpPr>
        <p:spPr>
          <a:xfrm>
            <a:off x="616456" y="5724655"/>
            <a:ext cx="17088318"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2162235" y="5474114"/>
            <a:ext cx="501082" cy="5010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1392908" y="3177708"/>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01</a:t>
            </a:r>
          </a:p>
        </p:txBody>
      </p:sp>
      <p:sp>
        <p:nvSpPr>
          <p:cNvPr name="TextBox 9" id="9"/>
          <p:cNvSpPr txBox="true"/>
          <p:nvPr/>
        </p:nvSpPr>
        <p:spPr>
          <a:xfrm rot="0">
            <a:off x="210370" y="6156035"/>
            <a:ext cx="4392621" cy="1232154"/>
          </a:xfrm>
          <a:prstGeom prst="rect">
            <a:avLst/>
          </a:prstGeom>
        </p:spPr>
        <p:txBody>
          <a:bodyPr anchor="t" rtlCol="false" tIns="0" lIns="0" bIns="0" rIns="0">
            <a:spAutoFit/>
          </a:bodyPr>
          <a:lstStyle/>
          <a:p>
            <a:pPr algn="ctr">
              <a:lnSpc>
                <a:spcPts val="4967"/>
              </a:lnSpc>
            </a:pPr>
            <a:r>
              <a:rPr lang="en-US" sz="3600" spc="352">
                <a:solidFill>
                  <a:srgbClr val="231F20"/>
                </a:solidFill>
                <a:latin typeface="DM Sans Bold"/>
              </a:rPr>
              <a:t>OVERALL PERFORMANCE</a:t>
            </a:r>
          </a:p>
        </p:txBody>
      </p:sp>
      <p:grpSp>
        <p:nvGrpSpPr>
          <p:cNvPr name="Group 10" id="10"/>
          <p:cNvGrpSpPr/>
          <p:nvPr/>
        </p:nvGrpSpPr>
        <p:grpSpPr>
          <a:xfrm rot="0">
            <a:off x="6408696" y="5474114"/>
            <a:ext cx="501082" cy="50108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3" id="13"/>
          <p:cNvGrpSpPr/>
          <p:nvPr/>
        </p:nvGrpSpPr>
        <p:grpSpPr>
          <a:xfrm rot="0">
            <a:off x="10893692" y="5474114"/>
            <a:ext cx="501082" cy="50108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16" id="16"/>
          <p:cNvGrpSpPr/>
          <p:nvPr/>
        </p:nvGrpSpPr>
        <p:grpSpPr>
          <a:xfrm rot="0">
            <a:off x="15374849" y="5474114"/>
            <a:ext cx="501082" cy="50108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19" id="19"/>
          <p:cNvSpPr txBox="true"/>
          <p:nvPr/>
        </p:nvSpPr>
        <p:spPr>
          <a:xfrm rot="0">
            <a:off x="4730339" y="6156035"/>
            <a:ext cx="3869988" cy="1232154"/>
          </a:xfrm>
          <a:prstGeom prst="rect">
            <a:avLst/>
          </a:prstGeom>
        </p:spPr>
        <p:txBody>
          <a:bodyPr anchor="t" rtlCol="false" tIns="0" lIns="0" bIns="0" rIns="0">
            <a:spAutoFit/>
          </a:bodyPr>
          <a:lstStyle/>
          <a:p>
            <a:pPr algn="ctr">
              <a:lnSpc>
                <a:spcPts val="4967"/>
              </a:lnSpc>
            </a:pPr>
            <a:r>
              <a:rPr lang="en-US" sz="3600" spc="352">
                <a:solidFill>
                  <a:srgbClr val="231F20"/>
                </a:solidFill>
                <a:latin typeface="DM Sans Bold"/>
              </a:rPr>
              <a:t>PROFITABILITY ANALYSIS</a:t>
            </a:r>
          </a:p>
        </p:txBody>
      </p:sp>
      <p:sp>
        <p:nvSpPr>
          <p:cNvPr name="TextBox 20" id="20"/>
          <p:cNvSpPr txBox="true"/>
          <p:nvPr/>
        </p:nvSpPr>
        <p:spPr>
          <a:xfrm rot="0">
            <a:off x="9673613" y="6156035"/>
            <a:ext cx="2941240" cy="1232154"/>
          </a:xfrm>
          <a:prstGeom prst="rect">
            <a:avLst/>
          </a:prstGeom>
        </p:spPr>
        <p:txBody>
          <a:bodyPr anchor="t" rtlCol="false" tIns="0" lIns="0" bIns="0" rIns="0">
            <a:spAutoFit/>
          </a:bodyPr>
          <a:lstStyle/>
          <a:p>
            <a:pPr algn="ctr">
              <a:lnSpc>
                <a:spcPts val="4967"/>
              </a:lnSpc>
            </a:pPr>
            <a:r>
              <a:rPr lang="en-US" sz="3600" spc="352">
                <a:solidFill>
                  <a:srgbClr val="231F20"/>
                </a:solidFill>
                <a:latin typeface="DM Sans Bold"/>
              </a:rPr>
              <a:t>CUSTOMER BASE</a:t>
            </a:r>
          </a:p>
        </p:txBody>
      </p:sp>
      <p:sp>
        <p:nvSpPr>
          <p:cNvPr name="TextBox 21" id="21"/>
          <p:cNvSpPr txBox="true"/>
          <p:nvPr/>
        </p:nvSpPr>
        <p:spPr>
          <a:xfrm rot="0">
            <a:off x="13459964" y="6156035"/>
            <a:ext cx="4350720" cy="1232154"/>
          </a:xfrm>
          <a:prstGeom prst="rect">
            <a:avLst/>
          </a:prstGeom>
        </p:spPr>
        <p:txBody>
          <a:bodyPr anchor="t" rtlCol="false" tIns="0" lIns="0" bIns="0" rIns="0">
            <a:spAutoFit/>
          </a:bodyPr>
          <a:lstStyle/>
          <a:p>
            <a:pPr algn="ctr">
              <a:lnSpc>
                <a:spcPts val="4967"/>
              </a:lnSpc>
            </a:pPr>
            <a:r>
              <a:rPr lang="en-US" sz="3600" spc="352">
                <a:solidFill>
                  <a:srgbClr val="231F20"/>
                </a:solidFill>
                <a:latin typeface="DM Sans Bold"/>
              </a:rPr>
              <a:t>GEOGRAPHICAL ANALYSIS </a:t>
            </a:r>
          </a:p>
        </p:txBody>
      </p:sp>
      <p:sp>
        <p:nvSpPr>
          <p:cNvPr name="Freeform 22" id="22"/>
          <p:cNvSpPr/>
          <p:nvPr/>
        </p:nvSpPr>
        <p:spPr>
          <a:xfrm flipH="false" flipV="false" rot="-10799999">
            <a:off x="-3444880" y="-8454727"/>
            <a:ext cx="7835077" cy="10939025"/>
          </a:xfrm>
          <a:custGeom>
            <a:avLst/>
            <a:gdLst/>
            <a:ahLst/>
            <a:cxnLst/>
            <a:rect r="r" b="b" t="t" l="l"/>
            <a:pathLst>
              <a:path h="10939025" w="7835077">
                <a:moveTo>
                  <a:pt x="0" y="0"/>
                </a:moveTo>
                <a:lnTo>
                  <a:pt x="7835077" y="0"/>
                </a:lnTo>
                <a:lnTo>
                  <a:pt x="7835077" y="10939026"/>
                </a:lnTo>
                <a:lnTo>
                  <a:pt x="0" y="109390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5875836" y="2898811"/>
            <a:ext cx="1578994" cy="2399024"/>
          </a:xfrm>
          <a:custGeom>
            <a:avLst/>
            <a:gdLst/>
            <a:ahLst/>
            <a:cxnLst/>
            <a:rect r="r" b="b" t="t" l="l"/>
            <a:pathLst>
              <a:path h="2399024" w="1578994">
                <a:moveTo>
                  <a:pt x="0" y="0"/>
                </a:moveTo>
                <a:lnTo>
                  <a:pt x="1578994" y="0"/>
                </a:lnTo>
                <a:lnTo>
                  <a:pt x="1578994" y="2399024"/>
                </a:lnTo>
                <a:lnTo>
                  <a:pt x="0" y="2399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5645465" y="3177708"/>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02</a:t>
            </a:r>
          </a:p>
        </p:txBody>
      </p:sp>
      <p:sp>
        <p:nvSpPr>
          <p:cNvPr name="Freeform 25" id="25"/>
          <p:cNvSpPr/>
          <p:nvPr/>
        </p:nvSpPr>
        <p:spPr>
          <a:xfrm flipH="false" flipV="false" rot="0">
            <a:off x="10360831" y="2898811"/>
            <a:ext cx="1578994" cy="2399024"/>
          </a:xfrm>
          <a:custGeom>
            <a:avLst/>
            <a:gdLst/>
            <a:ahLst/>
            <a:cxnLst/>
            <a:rect r="r" b="b" t="t" l="l"/>
            <a:pathLst>
              <a:path h="2399024" w="1578994">
                <a:moveTo>
                  <a:pt x="0" y="0"/>
                </a:moveTo>
                <a:lnTo>
                  <a:pt x="1578994" y="0"/>
                </a:lnTo>
                <a:lnTo>
                  <a:pt x="1578994" y="2399024"/>
                </a:lnTo>
                <a:lnTo>
                  <a:pt x="0" y="2399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6" id="26"/>
          <p:cNvSpPr txBox="true"/>
          <p:nvPr/>
        </p:nvSpPr>
        <p:spPr>
          <a:xfrm rot="0">
            <a:off x="10130460" y="3177708"/>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03</a:t>
            </a:r>
          </a:p>
        </p:txBody>
      </p:sp>
      <p:sp>
        <p:nvSpPr>
          <p:cNvPr name="Freeform 27" id="27"/>
          <p:cNvSpPr/>
          <p:nvPr/>
        </p:nvSpPr>
        <p:spPr>
          <a:xfrm flipH="false" flipV="false" rot="0">
            <a:off x="14845827" y="2898811"/>
            <a:ext cx="1578994" cy="2399024"/>
          </a:xfrm>
          <a:custGeom>
            <a:avLst/>
            <a:gdLst/>
            <a:ahLst/>
            <a:cxnLst/>
            <a:rect r="r" b="b" t="t" l="l"/>
            <a:pathLst>
              <a:path h="2399024" w="1578994">
                <a:moveTo>
                  <a:pt x="0" y="0"/>
                </a:moveTo>
                <a:lnTo>
                  <a:pt x="1578994" y="0"/>
                </a:lnTo>
                <a:lnTo>
                  <a:pt x="1578994" y="2399024"/>
                </a:lnTo>
                <a:lnTo>
                  <a:pt x="0" y="23990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14615456" y="3177708"/>
            <a:ext cx="2027545" cy="1121713"/>
          </a:xfrm>
          <a:prstGeom prst="rect">
            <a:avLst/>
          </a:prstGeom>
        </p:spPr>
        <p:txBody>
          <a:bodyPr anchor="t" rtlCol="false" tIns="0" lIns="0" bIns="0" rIns="0">
            <a:spAutoFit/>
          </a:bodyPr>
          <a:lstStyle/>
          <a:p>
            <a:pPr algn="ctr">
              <a:lnSpc>
                <a:spcPts val="9141"/>
              </a:lnSpc>
            </a:pPr>
            <a:r>
              <a:rPr lang="en-US" sz="6624" spc="649">
                <a:solidFill>
                  <a:srgbClr val="FFFBFB"/>
                </a:solidFill>
                <a:latin typeface="DM Sans Bold"/>
              </a:rPr>
              <a:t>04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506719" y="2791396"/>
            <a:ext cx="11989820" cy="4551808"/>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05</a:t>
            </a:r>
          </a:p>
          <a:p>
            <a:pPr algn="ctr">
              <a:lnSpc>
                <a:spcPts val="12143"/>
              </a:lnSpc>
            </a:pPr>
            <a:r>
              <a:rPr lang="en-US" sz="8799" spc="862">
                <a:solidFill>
                  <a:srgbClr val="FFFFFF"/>
                </a:solidFill>
                <a:latin typeface="Oswald Bold"/>
              </a:rPr>
              <a:t>EXPLORATORY DATA ANALYSIS (EDA)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367511" y="173727"/>
            <a:ext cx="1155297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01. OVERALL PERFORMANCE</a:t>
            </a:r>
          </a:p>
        </p:txBody>
      </p:sp>
      <p:sp>
        <p:nvSpPr>
          <p:cNvPr name="Freeform 3" id="3"/>
          <p:cNvSpPr/>
          <p:nvPr/>
        </p:nvSpPr>
        <p:spPr>
          <a:xfrm flipH="false" flipV="false" rot="3611557">
            <a:off x="-5192495" y="-4623017"/>
            <a:ext cx="7019068" cy="7202402"/>
          </a:xfrm>
          <a:custGeom>
            <a:avLst/>
            <a:gdLst/>
            <a:ahLst/>
            <a:cxnLst/>
            <a:rect r="r" b="b" t="t" l="l"/>
            <a:pathLst>
              <a:path h="7202402" w="7019068">
                <a:moveTo>
                  <a:pt x="0" y="0"/>
                </a:moveTo>
                <a:lnTo>
                  <a:pt x="7019068" y="0"/>
                </a:lnTo>
                <a:lnTo>
                  <a:pt x="7019068" y="7202402"/>
                </a:lnTo>
                <a:lnTo>
                  <a:pt x="0" y="72024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568846">
            <a:off x="16174550" y="-3212242"/>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2119" y="1439998"/>
            <a:ext cx="15903761" cy="7732518"/>
          </a:xfrm>
          <a:custGeom>
            <a:avLst/>
            <a:gdLst/>
            <a:ahLst/>
            <a:cxnLst/>
            <a:rect r="r" b="b" t="t" l="l"/>
            <a:pathLst>
              <a:path h="7732518" w="15903761">
                <a:moveTo>
                  <a:pt x="0" y="0"/>
                </a:moveTo>
                <a:lnTo>
                  <a:pt x="15903762" y="0"/>
                </a:lnTo>
                <a:lnTo>
                  <a:pt x="15903762" y="7732518"/>
                </a:lnTo>
                <a:lnTo>
                  <a:pt x="0" y="7732518"/>
                </a:lnTo>
                <a:lnTo>
                  <a:pt x="0" y="0"/>
                </a:lnTo>
                <a:close/>
              </a:path>
            </a:pathLst>
          </a:custGeom>
          <a:blipFill>
            <a:blip r:embed="rId4"/>
            <a:stretch>
              <a:fillRect l="0" t="0" r="0" b="0"/>
            </a:stretch>
          </a:blipFill>
        </p:spPr>
      </p:sp>
      <p:sp>
        <p:nvSpPr>
          <p:cNvPr name="TextBox 6" id="6"/>
          <p:cNvSpPr txBox="true"/>
          <p:nvPr/>
        </p:nvSpPr>
        <p:spPr>
          <a:xfrm rot="0">
            <a:off x="706931" y="9420166"/>
            <a:ext cx="16874138" cy="5962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Yellow Cab is clearly superior to the Pink Cab in </a:t>
            </a:r>
            <a:r>
              <a:rPr lang="en-US" sz="3499" spc="342">
                <a:solidFill>
                  <a:srgbClr val="000000"/>
                </a:solidFill>
                <a:latin typeface="DM Sans Bold"/>
              </a:rPr>
              <a:t>all key indicators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887923">
            <a:off x="-3501999" y="7535422"/>
            <a:ext cx="6536427" cy="6707154"/>
          </a:xfrm>
          <a:custGeom>
            <a:avLst/>
            <a:gdLst/>
            <a:ahLst/>
            <a:cxnLst/>
            <a:rect r="r" b="b" t="t" l="l"/>
            <a:pathLst>
              <a:path h="6707154" w="6536427">
                <a:moveTo>
                  <a:pt x="0" y="0"/>
                </a:moveTo>
                <a:lnTo>
                  <a:pt x="6536427" y="0"/>
                </a:lnTo>
                <a:lnTo>
                  <a:pt x="6536427" y="6707155"/>
                </a:lnTo>
                <a:lnTo>
                  <a:pt x="0" y="67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43010" y="-4469745"/>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225533" y="1251357"/>
            <a:ext cx="14015718" cy="7884866"/>
          </a:xfrm>
          <a:custGeom>
            <a:avLst/>
            <a:gdLst/>
            <a:ahLst/>
            <a:cxnLst/>
            <a:rect r="r" b="b" t="t" l="l"/>
            <a:pathLst>
              <a:path h="7884866" w="14015718">
                <a:moveTo>
                  <a:pt x="0" y="0"/>
                </a:moveTo>
                <a:lnTo>
                  <a:pt x="14015719" y="0"/>
                </a:lnTo>
                <a:lnTo>
                  <a:pt x="14015719" y="7884866"/>
                </a:lnTo>
                <a:lnTo>
                  <a:pt x="0" y="7884866"/>
                </a:lnTo>
                <a:lnTo>
                  <a:pt x="0" y="0"/>
                </a:lnTo>
                <a:close/>
              </a:path>
            </a:pathLst>
          </a:custGeom>
          <a:blipFill>
            <a:blip r:embed="rId6"/>
            <a:stretch>
              <a:fillRect l="0" t="0" r="0" b="0"/>
            </a:stretch>
          </a:blipFill>
        </p:spPr>
      </p:sp>
      <p:sp>
        <p:nvSpPr>
          <p:cNvPr name="TextBox 5" id="5"/>
          <p:cNvSpPr txBox="true"/>
          <p:nvPr/>
        </p:nvSpPr>
        <p:spPr>
          <a:xfrm rot="0">
            <a:off x="422330" y="233439"/>
            <a:ext cx="17275044"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AVERAGE REVENUE, COSTS AND PROFIT PER TRIP</a:t>
            </a:r>
          </a:p>
        </p:txBody>
      </p:sp>
      <p:sp>
        <p:nvSpPr>
          <p:cNvPr name="TextBox 6" id="6"/>
          <p:cNvSpPr txBox="true"/>
          <p:nvPr/>
        </p:nvSpPr>
        <p:spPr>
          <a:xfrm rot="0">
            <a:off x="823236" y="9357055"/>
            <a:ext cx="16874138" cy="5962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All indicators per Trip for Yellow Cab is higher for Pink Cab.</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887923">
            <a:off x="-3501999" y="7535422"/>
            <a:ext cx="6536427" cy="6707154"/>
          </a:xfrm>
          <a:custGeom>
            <a:avLst/>
            <a:gdLst/>
            <a:ahLst/>
            <a:cxnLst/>
            <a:rect r="r" b="b" t="t" l="l"/>
            <a:pathLst>
              <a:path h="6707154" w="6536427">
                <a:moveTo>
                  <a:pt x="0" y="0"/>
                </a:moveTo>
                <a:lnTo>
                  <a:pt x="6536427" y="0"/>
                </a:lnTo>
                <a:lnTo>
                  <a:pt x="6536427" y="6707155"/>
                </a:lnTo>
                <a:lnTo>
                  <a:pt x="0" y="67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43010" y="-4469745"/>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63" y="1527093"/>
            <a:ext cx="9012637" cy="4977128"/>
          </a:xfrm>
          <a:custGeom>
            <a:avLst/>
            <a:gdLst/>
            <a:ahLst/>
            <a:cxnLst/>
            <a:rect r="r" b="b" t="t" l="l"/>
            <a:pathLst>
              <a:path h="4977128" w="9012637">
                <a:moveTo>
                  <a:pt x="0" y="0"/>
                </a:moveTo>
                <a:lnTo>
                  <a:pt x="9012637" y="0"/>
                </a:lnTo>
                <a:lnTo>
                  <a:pt x="9012637" y="4977128"/>
                </a:lnTo>
                <a:lnTo>
                  <a:pt x="0" y="4977128"/>
                </a:lnTo>
                <a:lnTo>
                  <a:pt x="0" y="0"/>
                </a:lnTo>
                <a:close/>
              </a:path>
            </a:pathLst>
          </a:custGeom>
          <a:blipFill>
            <a:blip r:embed="rId6"/>
            <a:stretch>
              <a:fillRect l="0" t="0" r="0" b="0"/>
            </a:stretch>
          </a:blipFill>
        </p:spPr>
      </p:sp>
      <p:sp>
        <p:nvSpPr>
          <p:cNvPr name="TextBox 5" id="5"/>
          <p:cNvSpPr txBox="true"/>
          <p:nvPr/>
        </p:nvSpPr>
        <p:spPr>
          <a:xfrm rot="0">
            <a:off x="490929" y="212402"/>
            <a:ext cx="16400179" cy="914781"/>
          </a:xfrm>
          <a:prstGeom prst="rect">
            <a:avLst/>
          </a:prstGeom>
        </p:spPr>
        <p:txBody>
          <a:bodyPr anchor="t" rtlCol="false" tIns="0" lIns="0" bIns="0" rIns="0">
            <a:spAutoFit/>
          </a:bodyPr>
          <a:lstStyle/>
          <a:p>
            <a:pPr algn="ctr">
              <a:lnSpc>
                <a:spcPts val="7452"/>
              </a:lnSpc>
            </a:pPr>
            <a:r>
              <a:rPr lang="en-US" sz="5400" spc="286">
                <a:solidFill>
                  <a:srgbClr val="231F20"/>
                </a:solidFill>
                <a:latin typeface="Oswald Bold"/>
              </a:rPr>
              <a:t>02. PROFIT PER TRIP BY GENDER OR PAYMENT MODE</a:t>
            </a:r>
          </a:p>
        </p:txBody>
      </p:sp>
      <p:sp>
        <p:nvSpPr>
          <p:cNvPr name="TextBox 6" id="6"/>
          <p:cNvSpPr txBox="true"/>
          <p:nvPr/>
        </p:nvSpPr>
        <p:spPr>
          <a:xfrm rot="0">
            <a:off x="490929" y="7235183"/>
            <a:ext cx="8501408" cy="12058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There is no difference in Profit Per Trip by Gender (</a:t>
            </a:r>
            <a:r>
              <a:rPr lang="en-US" sz="3499" spc="342" u="sng">
                <a:solidFill>
                  <a:srgbClr val="000000"/>
                </a:solidFill>
                <a:latin typeface="DM Sans"/>
              </a:rPr>
              <a:t>hypothesis </a:t>
            </a:r>
            <a:r>
              <a:rPr lang="en-US" sz="3499" spc="342">
                <a:solidFill>
                  <a:srgbClr val="000000"/>
                </a:solidFill>
                <a:latin typeface="DM Sans"/>
              </a:rPr>
              <a:t>1)</a:t>
            </a:r>
          </a:p>
        </p:txBody>
      </p:sp>
      <p:sp>
        <p:nvSpPr>
          <p:cNvPr name="Freeform 7" id="7"/>
          <p:cNvSpPr/>
          <p:nvPr/>
        </p:nvSpPr>
        <p:spPr>
          <a:xfrm flipH="false" flipV="false" rot="0">
            <a:off x="9218280" y="1527093"/>
            <a:ext cx="9012637" cy="4977128"/>
          </a:xfrm>
          <a:custGeom>
            <a:avLst/>
            <a:gdLst/>
            <a:ahLst/>
            <a:cxnLst/>
            <a:rect r="r" b="b" t="t" l="l"/>
            <a:pathLst>
              <a:path h="4977128" w="9012637">
                <a:moveTo>
                  <a:pt x="0" y="0"/>
                </a:moveTo>
                <a:lnTo>
                  <a:pt x="9012637" y="0"/>
                </a:lnTo>
                <a:lnTo>
                  <a:pt x="9012637" y="4977128"/>
                </a:lnTo>
                <a:lnTo>
                  <a:pt x="0" y="4977128"/>
                </a:lnTo>
                <a:lnTo>
                  <a:pt x="0" y="0"/>
                </a:lnTo>
                <a:close/>
              </a:path>
            </a:pathLst>
          </a:custGeom>
          <a:blipFill>
            <a:blip r:embed="rId7"/>
            <a:stretch>
              <a:fillRect l="0" t="0" r="0" b="0"/>
            </a:stretch>
          </a:blipFill>
        </p:spPr>
      </p:sp>
      <p:sp>
        <p:nvSpPr>
          <p:cNvPr name="TextBox 8" id="8"/>
          <p:cNvSpPr txBox="true"/>
          <p:nvPr/>
        </p:nvSpPr>
        <p:spPr>
          <a:xfrm rot="0">
            <a:off x="9645361" y="7442835"/>
            <a:ext cx="8585556" cy="18154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There is no difference in Profit Per Trip by Payment Mode (</a:t>
            </a:r>
            <a:r>
              <a:rPr lang="en-US" sz="3499" spc="342" u="sng">
                <a:solidFill>
                  <a:srgbClr val="000000"/>
                </a:solidFill>
                <a:latin typeface="DM Sans"/>
              </a:rPr>
              <a:t>hypothesis 2</a:t>
            </a:r>
            <a:r>
              <a:rPr lang="en-US" sz="3499" spc="342">
                <a:solidFill>
                  <a:srgbClr val="000000"/>
                </a:solidFill>
                <a:latin typeface="DM Sans"/>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7659121">
            <a:off x="-4457965" y="5928947"/>
            <a:ext cx="7629294" cy="7828566"/>
          </a:xfrm>
          <a:custGeom>
            <a:avLst/>
            <a:gdLst/>
            <a:ahLst/>
            <a:cxnLst/>
            <a:rect r="r" b="b" t="t" l="l"/>
            <a:pathLst>
              <a:path h="7828566" w="7629294">
                <a:moveTo>
                  <a:pt x="0" y="0"/>
                </a:moveTo>
                <a:lnTo>
                  <a:pt x="7629293" y="0"/>
                </a:lnTo>
                <a:lnTo>
                  <a:pt x="7629293"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271764" y="2901697"/>
            <a:ext cx="1400485" cy="6093475"/>
            <a:chOff x="0" y="0"/>
            <a:chExt cx="368852" cy="1604866"/>
          </a:xfrm>
        </p:grpSpPr>
        <p:sp>
          <p:nvSpPr>
            <p:cNvPr name="Freeform 4" id="4"/>
            <p:cNvSpPr/>
            <p:nvPr/>
          </p:nvSpPr>
          <p:spPr>
            <a:xfrm flipH="false" flipV="false" rot="0">
              <a:off x="0" y="0"/>
              <a:ext cx="368852" cy="1604866"/>
            </a:xfrm>
            <a:custGeom>
              <a:avLst/>
              <a:gdLst/>
              <a:ahLst/>
              <a:cxnLst/>
              <a:rect r="r" b="b" t="t" l="l"/>
              <a:pathLst>
                <a:path h="1604866" w="368852">
                  <a:moveTo>
                    <a:pt x="0" y="0"/>
                  </a:moveTo>
                  <a:lnTo>
                    <a:pt x="368852" y="0"/>
                  </a:lnTo>
                  <a:lnTo>
                    <a:pt x="368852" y="1604866"/>
                  </a:lnTo>
                  <a:lnTo>
                    <a:pt x="0" y="1604866"/>
                  </a:lnTo>
                  <a:close/>
                </a:path>
              </a:pathLst>
            </a:custGeom>
            <a:solidFill>
              <a:srgbClr val="CCCCCC"/>
            </a:solidFill>
          </p:spPr>
        </p:sp>
        <p:sp>
          <p:nvSpPr>
            <p:cNvPr name="TextBox 5" id="5"/>
            <p:cNvSpPr txBox="true"/>
            <p:nvPr/>
          </p:nvSpPr>
          <p:spPr>
            <a:xfrm>
              <a:off x="0" y="-19050"/>
              <a:ext cx="368852" cy="1623916"/>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747792"/>
            <a:ext cx="7416941" cy="1484758"/>
          </a:xfrm>
          <a:prstGeom prst="rect">
            <a:avLst/>
          </a:prstGeom>
        </p:spPr>
        <p:txBody>
          <a:bodyPr anchor="t" rtlCol="false" tIns="0" lIns="0" bIns="0" rIns="0">
            <a:spAutoFit/>
          </a:bodyPr>
          <a:lstStyle/>
          <a:p>
            <a:pPr algn="ctr">
              <a:lnSpc>
                <a:spcPts val="12143"/>
              </a:lnSpc>
            </a:pPr>
            <a:r>
              <a:rPr lang="en-US" sz="8799" spc="862">
                <a:solidFill>
                  <a:srgbClr val="231F20"/>
                </a:solidFill>
                <a:latin typeface="Oswald Bold"/>
              </a:rPr>
              <a:t>AGENDA</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483797" y="309896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01</a:t>
            </a:r>
          </a:p>
        </p:txBody>
      </p:sp>
      <p:sp>
        <p:nvSpPr>
          <p:cNvPr name="TextBox 9" id="9"/>
          <p:cNvSpPr txBox="true"/>
          <p:nvPr/>
        </p:nvSpPr>
        <p:spPr>
          <a:xfrm rot="0">
            <a:off x="5483797" y="389608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02</a:t>
            </a:r>
          </a:p>
        </p:txBody>
      </p:sp>
      <p:sp>
        <p:nvSpPr>
          <p:cNvPr name="TextBox 10" id="10"/>
          <p:cNvSpPr txBox="true"/>
          <p:nvPr/>
        </p:nvSpPr>
        <p:spPr>
          <a:xfrm rot="0">
            <a:off x="5483797" y="477723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03</a:t>
            </a:r>
          </a:p>
        </p:txBody>
      </p:sp>
      <p:sp>
        <p:nvSpPr>
          <p:cNvPr name="TextBox 11" id="11"/>
          <p:cNvSpPr txBox="true"/>
          <p:nvPr/>
        </p:nvSpPr>
        <p:spPr>
          <a:xfrm rot="0">
            <a:off x="5483797" y="5574358"/>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04</a:t>
            </a:r>
          </a:p>
        </p:txBody>
      </p:sp>
      <p:sp>
        <p:nvSpPr>
          <p:cNvPr name="TextBox 12" id="12"/>
          <p:cNvSpPr txBox="true"/>
          <p:nvPr/>
        </p:nvSpPr>
        <p:spPr>
          <a:xfrm rot="0">
            <a:off x="5503398" y="6366735"/>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05</a:t>
            </a:r>
          </a:p>
        </p:txBody>
      </p:sp>
      <p:sp>
        <p:nvSpPr>
          <p:cNvPr name="TextBox 13" id="13"/>
          <p:cNvSpPr txBox="true"/>
          <p:nvPr/>
        </p:nvSpPr>
        <p:spPr>
          <a:xfrm rot="0">
            <a:off x="5503398" y="7197699"/>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06</a:t>
            </a:r>
          </a:p>
        </p:txBody>
      </p:sp>
      <p:sp>
        <p:nvSpPr>
          <p:cNvPr name="TextBox 14" id="14"/>
          <p:cNvSpPr txBox="true"/>
          <p:nvPr/>
        </p:nvSpPr>
        <p:spPr>
          <a:xfrm rot="0">
            <a:off x="5503398" y="8047992"/>
            <a:ext cx="937219" cy="657225"/>
          </a:xfrm>
          <a:prstGeom prst="rect">
            <a:avLst/>
          </a:prstGeom>
        </p:spPr>
        <p:txBody>
          <a:bodyPr anchor="t" rtlCol="false" tIns="0" lIns="0" bIns="0" rIns="0">
            <a:spAutoFit/>
          </a:bodyPr>
          <a:lstStyle/>
          <a:p>
            <a:pPr algn="ctr">
              <a:lnSpc>
                <a:spcPts val="5126"/>
              </a:lnSpc>
            </a:pPr>
            <a:r>
              <a:rPr lang="en-US" sz="4271">
                <a:solidFill>
                  <a:srgbClr val="363636"/>
                </a:solidFill>
                <a:latin typeface="Oswald Bold"/>
              </a:rPr>
              <a:t>07</a:t>
            </a:r>
          </a:p>
        </p:txBody>
      </p:sp>
      <p:sp>
        <p:nvSpPr>
          <p:cNvPr name="TextBox 15" id="15"/>
          <p:cNvSpPr txBox="true"/>
          <p:nvPr/>
        </p:nvSpPr>
        <p:spPr>
          <a:xfrm rot="0">
            <a:off x="6922985" y="3206345"/>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PROBLEM STATEMENT</a:t>
            </a:r>
          </a:p>
        </p:txBody>
      </p:sp>
      <p:sp>
        <p:nvSpPr>
          <p:cNvPr name="TextBox 16" id="16"/>
          <p:cNvSpPr txBox="true"/>
          <p:nvPr/>
        </p:nvSpPr>
        <p:spPr>
          <a:xfrm rot="0">
            <a:off x="6922985" y="4000563"/>
            <a:ext cx="6076629"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rPr>
              <a:t>APPROACH</a:t>
            </a:r>
          </a:p>
        </p:txBody>
      </p:sp>
      <p:sp>
        <p:nvSpPr>
          <p:cNvPr name="TextBox 17" id="17"/>
          <p:cNvSpPr txBox="true"/>
          <p:nvPr/>
        </p:nvSpPr>
        <p:spPr>
          <a:xfrm rot="0">
            <a:off x="6922985" y="4920654"/>
            <a:ext cx="7494501"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GENERAL OVERVIEW</a:t>
            </a:r>
          </a:p>
        </p:txBody>
      </p:sp>
      <p:sp>
        <p:nvSpPr>
          <p:cNvPr name="TextBox 18" id="18"/>
          <p:cNvSpPr txBox="true"/>
          <p:nvPr/>
        </p:nvSpPr>
        <p:spPr>
          <a:xfrm rot="0">
            <a:off x="6922985" y="5714871"/>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ANALYSIS OVERVIEW</a:t>
            </a:r>
          </a:p>
        </p:txBody>
      </p:sp>
      <p:sp>
        <p:nvSpPr>
          <p:cNvPr name="TextBox 19" id="19"/>
          <p:cNvSpPr txBox="true"/>
          <p:nvPr/>
        </p:nvSpPr>
        <p:spPr>
          <a:xfrm rot="0">
            <a:off x="6922985" y="6515715"/>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EXPLORATORY DATA ANALYSIS</a:t>
            </a:r>
          </a:p>
        </p:txBody>
      </p:sp>
      <p:sp>
        <p:nvSpPr>
          <p:cNvPr name="TextBox 20" id="20"/>
          <p:cNvSpPr txBox="true"/>
          <p:nvPr/>
        </p:nvSpPr>
        <p:spPr>
          <a:xfrm rot="0">
            <a:off x="6922985" y="730809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HYPOTHESIS TESTING RESULTS</a:t>
            </a:r>
          </a:p>
        </p:txBody>
      </p:sp>
      <p:sp>
        <p:nvSpPr>
          <p:cNvPr name="TextBox 21" id="21"/>
          <p:cNvSpPr txBox="true"/>
          <p:nvPr/>
        </p:nvSpPr>
        <p:spPr>
          <a:xfrm rot="0">
            <a:off x="6922985" y="8152473"/>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rPr>
              <a:t>RECOMMENDATIONS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887923">
            <a:off x="-3501999" y="7535422"/>
            <a:ext cx="6536427" cy="6707154"/>
          </a:xfrm>
          <a:custGeom>
            <a:avLst/>
            <a:gdLst/>
            <a:ahLst/>
            <a:cxnLst/>
            <a:rect r="r" b="b" t="t" l="l"/>
            <a:pathLst>
              <a:path h="6707154" w="6536427">
                <a:moveTo>
                  <a:pt x="0" y="0"/>
                </a:moveTo>
                <a:lnTo>
                  <a:pt x="6536427" y="0"/>
                </a:lnTo>
                <a:lnTo>
                  <a:pt x="6536427" y="6707155"/>
                </a:lnTo>
                <a:lnTo>
                  <a:pt x="0" y="67071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43010" y="-4469745"/>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47059" y="2066490"/>
            <a:ext cx="15393882" cy="1205865"/>
          </a:xfrm>
          <a:prstGeom prst="rect">
            <a:avLst/>
          </a:prstGeom>
        </p:spPr>
        <p:txBody>
          <a:bodyPr anchor="t" rtlCol="false" tIns="0" lIns="0" bIns="0" rIns="0">
            <a:spAutoFit/>
          </a:bodyPr>
          <a:lstStyle/>
          <a:p>
            <a:pPr algn="l" marL="755646" indent="-377823" lvl="1">
              <a:lnSpc>
                <a:spcPts val="4829"/>
              </a:lnSpc>
              <a:spcBef>
                <a:spcPct val="0"/>
              </a:spcBef>
              <a:buFont typeface="Arial"/>
              <a:buChar char="•"/>
            </a:pPr>
            <a:r>
              <a:rPr lang="en-US" sz="3499" spc="342">
                <a:solidFill>
                  <a:srgbClr val="000000"/>
                </a:solidFill>
                <a:latin typeface="DM Sans"/>
              </a:rPr>
              <a:t>The average </a:t>
            </a:r>
            <a:r>
              <a:rPr lang="en-US" sz="3499" spc="342" u="sng">
                <a:solidFill>
                  <a:srgbClr val="000000"/>
                </a:solidFill>
                <a:latin typeface="DM Sans Italics"/>
              </a:rPr>
              <a:t>revenue per trip</a:t>
            </a:r>
            <a:r>
              <a:rPr lang="en-US" sz="3499" spc="342">
                <a:solidFill>
                  <a:srgbClr val="000000"/>
                </a:solidFill>
                <a:latin typeface="DM Sans"/>
              </a:rPr>
              <a:t> for Yellow Cab ($458.18) is higher than for Pink Cab ($310.80)</a:t>
            </a:r>
          </a:p>
        </p:txBody>
      </p:sp>
      <p:sp>
        <p:nvSpPr>
          <p:cNvPr name="TextBox 5" id="5"/>
          <p:cNvSpPr txBox="true"/>
          <p:nvPr/>
        </p:nvSpPr>
        <p:spPr>
          <a:xfrm rot="0">
            <a:off x="422330" y="233439"/>
            <a:ext cx="17275044"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AVERAGE REVENUE, COSTS AND PROFIT PER TRIP</a:t>
            </a:r>
          </a:p>
        </p:txBody>
      </p:sp>
      <p:sp>
        <p:nvSpPr>
          <p:cNvPr name="TextBox 6" id="6"/>
          <p:cNvSpPr txBox="true"/>
          <p:nvPr/>
        </p:nvSpPr>
        <p:spPr>
          <a:xfrm rot="0">
            <a:off x="1447059" y="3977883"/>
            <a:ext cx="15393882" cy="1205865"/>
          </a:xfrm>
          <a:prstGeom prst="rect">
            <a:avLst/>
          </a:prstGeom>
        </p:spPr>
        <p:txBody>
          <a:bodyPr anchor="t" rtlCol="false" tIns="0" lIns="0" bIns="0" rIns="0">
            <a:spAutoFit/>
          </a:bodyPr>
          <a:lstStyle/>
          <a:p>
            <a:pPr algn="l" marL="755646" indent="-377823" lvl="1">
              <a:lnSpc>
                <a:spcPts val="4829"/>
              </a:lnSpc>
              <a:spcBef>
                <a:spcPct val="0"/>
              </a:spcBef>
              <a:buFont typeface="Arial"/>
              <a:buChar char="•"/>
            </a:pPr>
            <a:r>
              <a:rPr lang="en-US" sz="3499" spc="342">
                <a:solidFill>
                  <a:srgbClr val="000000"/>
                </a:solidFill>
                <a:latin typeface="DM Sans"/>
              </a:rPr>
              <a:t>The average </a:t>
            </a:r>
            <a:r>
              <a:rPr lang="en-US" sz="3499" spc="342" u="sng">
                <a:solidFill>
                  <a:srgbClr val="000000"/>
                </a:solidFill>
                <a:latin typeface="DM Sans Italics"/>
              </a:rPr>
              <a:t>cost per trip</a:t>
            </a:r>
            <a:r>
              <a:rPr lang="en-US" sz="3499" spc="342">
                <a:solidFill>
                  <a:srgbClr val="000000"/>
                </a:solidFill>
                <a:latin typeface="DM Sans"/>
              </a:rPr>
              <a:t> for Yellow Cab ($297.92) is also higher than for Pink Cab ($248.15)</a:t>
            </a:r>
          </a:p>
        </p:txBody>
      </p:sp>
      <p:sp>
        <p:nvSpPr>
          <p:cNvPr name="TextBox 7" id="7"/>
          <p:cNvSpPr txBox="true"/>
          <p:nvPr/>
        </p:nvSpPr>
        <p:spPr>
          <a:xfrm rot="0">
            <a:off x="1447059" y="5889275"/>
            <a:ext cx="15393882" cy="1205865"/>
          </a:xfrm>
          <a:prstGeom prst="rect">
            <a:avLst/>
          </a:prstGeom>
        </p:spPr>
        <p:txBody>
          <a:bodyPr anchor="t" rtlCol="false" tIns="0" lIns="0" bIns="0" rIns="0">
            <a:spAutoFit/>
          </a:bodyPr>
          <a:lstStyle/>
          <a:p>
            <a:pPr algn="l" marL="755646" indent="-377823" lvl="1">
              <a:lnSpc>
                <a:spcPts val="4829"/>
              </a:lnSpc>
              <a:spcBef>
                <a:spcPct val="0"/>
              </a:spcBef>
              <a:buFont typeface="Arial"/>
              <a:buChar char="•"/>
            </a:pPr>
            <a:r>
              <a:rPr lang="en-US" sz="3499" spc="342">
                <a:solidFill>
                  <a:srgbClr val="000000"/>
                </a:solidFill>
                <a:latin typeface="DM Sans"/>
              </a:rPr>
              <a:t>The average </a:t>
            </a:r>
            <a:r>
              <a:rPr lang="en-US" sz="3499" spc="342" u="sng">
                <a:solidFill>
                  <a:srgbClr val="000000"/>
                </a:solidFill>
                <a:latin typeface="DM Sans Italics"/>
              </a:rPr>
              <a:t>profit per trip</a:t>
            </a:r>
            <a:r>
              <a:rPr lang="en-US" sz="3499" spc="342">
                <a:solidFill>
                  <a:srgbClr val="000000"/>
                </a:solidFill>
                <a:latin typeface="DM Sans"/>
              </a:rPr>
              <a:t> for Yellow Cab ($160.26) significantly exceeds Pink's Cab profit ($62.65)</a:t>
            </a:r>
          </a:p>
        </p:txBody>
      </p:sp>
      <p:sp>
        <p:nvSpPr>
          <p:cNvPr name="TextBox 8" id="8"/>
          <p:cNvSpPr txBox="true"/>
          <p:nvPr/>
        </p:nvSpPr>
        <p:spPr>
          <a:xfrm rot="0">
            <a:off x="1447059" y="7799990"/>
            <a:ext cx="15393882" cy="1205865"/>
          </a:xfrm>
          <a:prstGeom prst="rect">
            <a:avLst/>
          </a:prstGeom>
        </p:spPr>
        <p:txBody>
          <a:bodyPr anchor="t" rtlCol="false" tIns="0" lIns="0" bIns="0" rIns="0">
            <a:spAutoFit/>
          </a:bodyPr>
          <a:lstStyle/>
          <a:p>
            <a:pPr algn="l" marL="755646" indent="-377823" lvl="1">
              <a:lnSpc>
                <a:spcPts val="4829"/>
              </a:lnSpc>
              <a:spcBef>
                <a:spcPct val="0"/>
              </a:spcBef>
              <a:buFont typeface="Arial"/>
              <a:buChar char="•"/>
            </a:pPr>
            <a:r>
              <a:rPr lang="en-US" sz="3499" spc="342">
                <a:solidFill>
                  <a:srgbClr val="000000"/>
                </a:solidFill>
                <a:latin typeface="DM Sans"/>
              </a:rPr>
              <a:t>These data indicate that </a:t>
            </a:r>
            <a:r>
              <a:rPr lang="en-US" sz="3499" spc="342">
                <a:solidFill>
                  <a:srgbClr val="000000"/>
                </a:solidFill>
                <a:latin typeface="DM Sans Bold"/>
              </a:rPr>
              <a:t>Yellow Cab provides a higher Profit on each trip</a:t>
            </a:r>
            <a:r>
              <a:rPr lang="en-US" sz="3499" spc="342">
                <a:solidFill>
                  <a:srgbClr val="000000"/>
                </a:solidFill>
                <a:latin typeface="DM Sans"/>
              </a:rPr>
              <a:t>, despite the higher costs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367511" y="233439"/>
            <a:ext cx="1155297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PRICES CHARGED BY COMPANY</a:t>
            </a:r>
          </a:p>
        </p:txBody>
      </p:sp>
      <p:sp>
        <p:nvSpPr>
          <p:cNvPr name="Freeform 3" id="3"/>
          <p:cNvSpPr/>
          <p:nvPr/>
        </p:nvSpPr>
        <p:spPr>
          <a:xfrm flipH="false" flipV="false" rot="0">
            <a:off x="268178" y="2159746"/>
            <a:ext cx="11751352" cy="7607024"/>
          </a:xfrm>
          <a:custGeom>
            <a:avLst/>
            <a:gdLst/>
            <a:ahLst/>
            <a:cxnLst/>
            <a:rect r="r" b="b" t="t" l="l"/>
            <a:pathLst>
              <a:path h="7607024" w="11751352">
                <a:moveTo>
                  <a:pt x="0" y="0"/>
                </a:moveTo>
                <a:lnTo>
                  <a:pt x="11751352" y="0"/>
                </a:lnTo>
                <a:lnTo>
                  <a:pt x="11751352" y="7607024"/>
                </a:lnTo>
                <a:lnTo>
                  <a:pt x="0" y="7607024"/>
                </a:lnTo>
                <a:lnTo>
                  <a:pt x="0" y="0"/>
                </a:lnTo>
                <a:close/>
              </a:path>
            </a:pathLst>
          </a:custGeom>
          <a:blipFill>
            <a:blip r:embed="rId2"/>
            <a:stretch>
              <a:fillRect l="0" t="0" r="0" b="0"/>
            </a:stretch>
          </a:blipFill>
        </p:spPr>
      </p:sp>
      <p:sp>
        <p:nvSpPr>
          <p:cNvPr name="Freeform 4" id="4"/>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2928773" y="4107788"/>
            <a:ext cx="4538784" cy="3644265"/>
          </a:xfrm>
          <a:prstGeom prst="rect">
            <a:avLst/>
          </a:prstGeom>
        </p:spPr>
        <p:txBody>
          <a:bodyPr anchor="t" rtlCol="false" tIns="0" lIns="0" bIns="0" rIns="0">
            <a:spAutoFit/>
          </a:bodyPr>
          <a:lstStyle/>
          <a:p>
            <a:pPr algn="ctr">
              <a:lnSpc>
                <a:spcPts val="4829"/>
              </a:lnSpc>
              <a:spcBef>
                <a:spcPct val="0"/>
              </a:spcBef>
            </a:pPr>
            <a:r>
              <a:rPr lang="en-US" sz="3499" spc="342">
                <a:solidFill>
                  <a:srgbClr val="000000"/>
                </a:solidFill>
                <a:latin typeface="DM Sans Bold"/>
              </a:rPr>
              <a:t>Prices Charged</a:t>
            </a:r>
            <a:r>
              <a:rPr lang="en-US" sz="3499" spc="342">
                <a:solidFill>
                  <a:srgbClr val="000000"/>
                </a:solidFill>
                <a:latin typeface="DM Sans"/>
              </a:rPr>
              <a:t> </a:t>
            </a:r>
            <a:r>
              <a:rPr lang="en-US" sz="3499" spc="342">
                <a:solidFill>
                  <a:srgbClr val="000000"/>
                </a:solidFill>
                <a:latin typeface="DM Sans Bold"/>
              </a:rPr>
              <a:t>of Yellow Cab in generall is higher</a:t>
            </a:r>
            <a:r>
              <a:rPr lang="en-US" sz="3499" spc="342">
                <a:solidFill>
                  <a:srgbClr val="000000"/>
                </a:solidFill>
                <a:latin typeface="DM Sans"/>
              </a:rPr>
              <a:t> than of Pink Cab (median values $425 vs $298)</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158625" y="338624"/>
            <a:ext cx="16100675"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PRICE CHARGED PER TRIP BY AGE GROUP</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52275" y="1418783"/>
            <a:ext cx="12690544" cy="7008211"/>
          </a:xfrm>
          <a:custGeom>
            <a:avLst/>
            <a:gdLst/>
            <a:ahLst/>
            <a:cxnLst/>
            <a:rect r="r" b="b" t="t" l="l"/>
            <a:pathLst>
              <a:path h="7008211" w="12690544">
                <a:moveTo>
                  <a:pt x="0" y="0"/>
                </a:moveTo>
                <a:lnTo>
                  <a:pt x="12690543" y="0"/>
                </a:lnTo>
                <a:lnTo>
                  <a:pt x="12690543" y="7008211"/>
                </a:lnTo>
                <a:lnTo>
                  <a:pt x="0" y="7008211"/>
                </a:lnTo>
                <a:lnTo>
                  <a:pt x="0" y="0"/>
                </a:lnTo>
                <a:close/>
              </a:path>
            </a:pathLst>
          </a:custGeom>
          <a:blipFill>
            <a:blip r:embed="rId8"/>
            <a:stretch>
              <a:fillRect l="0" t="0" r="0" b="0"/>
            </a:stretch>
          </a:blipFill>
        </p:spPr>
      </p:sp>
      <p:sp>
        <p:nvSpPr>
          <p:cNvPr name="TextBox 7" id="7"/>
          <p:cNvSpPr txBox="true"/>
          <p:nvPr/>
        </p:nvSpPr>
        <p:spPr>
          <a:xfrm rot="0">
            <a:off x="2389230" y="8622030"/>
            <a:ext cx="12953588" cy="1205865"/>
          </a:xfrm>
          <a:prstGeom prst="rect">
            <a:avLst/>
          </a:prstGeom>
        </p:spPr>
        <p:txBody>
          <a:bodyPr anchor="t" rtlCol="false" tIns="0" lIns="0" bIns="0" rIns="0">
            <a:spAutoFit/>
          </a:bodyPr>
          <a:lstStyle/>
          <a:p>
            <a:pPr algn="ctr">
              <a:lnSpc>
                <a:spcPts val="4829"/>
              </a:lnSpc>
              <a:spcBef>
                <a:spcPct val="0"/>
              </a:spcBef>
            </a:pPr>
            <a:r>
              <a:rPr lang="en-US" sz="3499" spc="342">
                <a:solidFill>
                  <a:srgbClr val="000000"/>
                </a:solidFill>
                <a:latin typeface="DM Sans"/>
              </a:rPr>
              <a:t>There is no difference between Price Charged Per Trip by Age Group (</a:t>
            </a:r>
            <a:r>
              <a:rPr lang="en-US" sz="3499" spc="342" u="sng">
                <a:solidFill>
                  <a:srgbClr val="000000"/>
                </a:solidFill>
                <a:latin typeface="DM Sans"/>
              </a:rPr>
              <a:t>hypothesis 3</a:t>
            </a:r>
            <a:r>
              <a:rPr lang="en-US" sz="3499" spc="342">
                <a:solidFill>
                  <a:srgbClr val="000000"/>
                </a:solidFill>
                <a:latin typeface="DM Sans"/>
              </a:rPr>
              <a: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367511" y="233439"/>
            <a:ext cx="1155297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PRICE CHARGED VS DISTANCE</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8296" y="1717803"/>
            <a:ext cx="12615728" cy="6823669"/>
          </a:xfrm>
          <a:custGeom>
            <a:avLst/>
            <a:gdLst/>
            <a:ahLst/>
            <a:cxnLst/>
            <a:rect r="r" b="b" t="t" l="l"/>
            <a:pathLst>
              <a:path h="6823669" w="12615728">
                <a:moveTo>
                  <a:pt x="0" y="0"/>
                </a:moveTo>
                <a:lnTo>
                  <a:pt x="12615728" y="0"/>
                </a:lnTo>
                <a:lnTo>
                  <a:pt x="12615728" y="6823669"/>
                </a:lnTo>
                <a:lnTo>
                  <a:pt x="0" y="6823669"/>
                </a:lnTo>
                <a:lnTo>
                  <a:pt x="0" y="0"/>
                </a:lnTo>
                <a:close/>
              </a:path>
            </a:pathLst>
          </a:custGeom>
          <a:blipFill>
            <a:blip r:embed="rId8"/>
            <a:stretch>
              <a:fillRect l="0" t="0" r="0" b="0"/>
            </a:stretch>
          </a:blipFill>
        </p:spPr>
      </p:sp>
      <p:sp>
        <p:nvSpPr>
          <p:cNvPr name="TextBox 7" id="7"/>
          <p:cNvSpPr txBox="true"/>
          <p:nvPr/>
        </p:nvSpPr>
        <p:spPr>
          <a:xfrm rot="0">
            <a:off x="12910246" y="3883768"/>
            <a:ext cx="5250241" cy="2425065"/>
          </a:xfrm>
          <a:prstGeom prst="rect">
            <a:avLst/>
          </a:prstGeom>
        </p:spPr>
        <p:txBody>
          <a:bodyPr anchor="t" rtlCol="false" tIns="0" lIns="0" bIns="0" rIns="0">
            <a:spAutoFit/>
          </a:bodyPr>
          <a:lstStyle/>
          <a:p>
            <a:pPr algn="ctr">
              <a:lnSpc>
                <a:spcPts val="4829"/>
              </a:lnSpc>
              <a:spcBef>
                <a:spcPct val="0"/>
              </a:spcBef>
            </a:pPr>
            <a:r>
              <a:rPr lang="en-US" sz="3499" spc="342">
                <a:solidFill>
                  <a:srgbClr val="000000"/>
                </a:solidFill>
                <a:latin typeface="DM Sans"/>
              </a:rPr>
              <a:t>There is a </a:t>
            </a:r>
            <a:r>
              <a:rPr lang="en-US" sz="3499" spc="342">
                <a:solidFill>
                  <a:srgbClr val="000000"/>
                </a:solidFill>
                <a:latin typeface="DM Sans Italics"/>
              </a:rPr>
              <a:t>linear relationshi</a:t>
            </a:r>
            <a:r>
              <a:rPr lang="en-US" sz="3499" spc="342">
                <a:solidFill>
                  <a:srgbClr val="000000"/>
                </a:solidFill>
                <a:latin typeface="DM Sans"/>
              </a:rPr>
              <a:t>p between KM Traveled and Price Charged</a:t>
            </a:r>
          </a:p>
        </p:txBody>
      </p:sp>
      <p:sp>
        <p:nvSpPr>
          <p:cNvPr name="TextBox 8" id="8"/>
          <p:cNvSpPr txBox="true"/>
          <p:nvPr/>
        </p:nvSpPr>
        <p:spPr>
          <a:xfrm rot="0">
            <a:off x="544016" y="9191625"/>
            <a:ext cx="16214325" cy="596265"/>
          </a:xfrm>
          <a:prstGeom prst="rect">
            <a:avLst/>
          </a:prstGeom>
        </p:spPr>
        <p:txBody>
          <a:bodyPr anchor="t" rtlCol="false" tIns="0" lIns="0" bIns="0" rIns="0">
            <a:spAutoFit/>
          </a:bodyPr>
          <a:lstStyle/>
          <a:p>
            <a:pPr algn="ctr">
              <a:lnSpc>
                <a:spcPts val="4829"/>
              </a:lnSpc>
              <a:spcBef>
                <a:spcPct val="0"/>
              </a:spcBef>
            </a:pPr>
            <a:r>
              <a:rPr lang="en-US" sz="3499" spc="342">
                <a:solidFill>
                  <a:srgbClr val="000000"/>
                </a:solidFill>
                <a:latin typeface="DM Sans"/>
              </a:rPr>
              <a:t>However, </a:t>
            </a:r>
            <a:r>
              <a:rPr lang="en-US" sz="3499" spc="342">
                <a:solidFill>
                  <a:srgbClr val="000000"/>
                </a:solidFill>
                <a:latin typeface="DM Sans Bold"/>
              </a:rPr>
              <a:t>Yellow Cab has higher charges</a:t>
            </a:r>
            <a:r>
              <a:rPr lang="en-US" sz="3499" spc="342">
                <a:solidFill>
                  <a:srgbClr val="000000"/>
                </a:solidFill>
                <a:latin typeface="DM Sans"/>
              </a:rPr>
              <a:t> compared to Pink Cab</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1368" y="1353618"/>
            <a:ext cx="10250030" cy="8774144"/>
          </a:xfrm>
          <a:custGeom>
            <a:avLst/>
            <a:gdLst/>
            <a:ahLst/>
            <a:cxnLst/>
            <a:rect r="r" b="b" t="t" l="l"/>
            <a:pathLst>
              <a:path h="8774144" w="10250030">
                <a:moveTo>
                  <a:pt x="0" y="0"/>
                </a:moveTo>
                <a:lnTo>
                  <a:pt x="10250030" y="0"/>
                </a:lnTo>
                <a:lnTo>
                  <a:pt x="10250030" y="8774144"/>
                </a:lnTo>
                <a:lnTo>
                  <a:pt x="0" y="8774144"/>
                </a:lnTo>
                <a:lnTo>
                  <a:pt x="0" y="0"/>
                </a:lnTo>
                <a:close/>
              </a:path>
            </a:pathLst>
          </a:custGeom>
          <a:blipFill>
            <a:blip r:embed="rId8"/>
            <a:stretch>
              <a:fillRect l="0" t="0" r="0" b="0"/>
            </a:stretch>
          </a:blipFill>
        </p:spPr>
      </p:sp>
      <p:sp>
        <p:nvSpPr>
          <p:cNvPr name="TextBox 6" id="6"/>
          <p:cNvSpPr txBox="true"/>
          <p:nvPr/>
        </p:nvSpPr>
        <p:spPr>
          <a:xfrm rot="0">
            <a:off x="10353102" y="1480155"/>
            <a:ext cx="7766602" cy="4113276"/>
          </a:xfrm>
          <a:prstGeom prst="rect">
            <a:avLst/>
          </a:prstGeom>
        </p:spPr>
        <p:txBody>
          <a:bodyPr anchor="t" rtlCol="false" tIns="0" lIns="0" bIns="0" rIns="0">
            <a:spAutoFit/>
          </a:bodyPr>
          <a:lstStyle/>
          <a:p>
            <a:pPr algn="just" marL="734056" indent="-367028" lvl="1">
              <a:lnSpc>
                <a:spcPts val="4691"/>
              </a:lnSpc>
              <a:buFont typeface="Arial"/>
              <a:buChar char="•"/>
            </a:pPr>
            <a:r>
              <a:rPr lang="en-US" sz="3399" spc="333">
                <a:solidFill>
                  <a:srgbClr val="000000"/>
                </a:solidFill>
                <a:latin typeface="DM Sans"/>
              </a:rPr>
              <a:t>Both companies show seasonal fluctuations with certain peaks and troughs at different times of the year.</a:t>
            </a:r>
          </a:p>
          <a:p>
            <a:pPr algn="just" marL="734056" indent="-367028" lvl="1">
              <a:lnSpc>
                <a:spcPts val="4691"/>
              </a:lnSpc>
              <a:buFont typeface="Arial"/>
              <a:buChar char="•"/>
            </a:pPr>
            <a:r>
              <a:rPr lang="en-US" sz="3399" spc="333">
                <a:solidFill>
                  <a:srgbClr val="000000"/>
                </a:solidFill>
                <a:latin typeface="DM Sans"/>
              </a:rPr>
              <a:t>However, the </a:t>
            </a:r>
            <a:r>
              <a:rPr lang="en-US" sz="3399" spc="333">
                <a:solidFill>
                  <a:srgbClr val="000000"/>
                </a:solidFill>
                <a:latin typeface="DM Sans Bold"/>
              </a:rPr>
              <a:t>Yellow Cab shows more stable growth</a:t>
            </a:r>
            <a:r>
              <a:rPr lang="en-US" sz="3399" spc="333">
                <a:solidFill>
                  <a:srgbClr val="000000"/>
                </a:solidFill>
                <a:latin typeface="DM Sans"/>
              </a:rPr>
              <a:t> compared to the Pink Cab.</a:t>
            </a:r>
          </a:p>
        </p:txBody>
      </p:sp>
      <p:sp>
        <p:nvSpPr>
          <p:cNvPr name="TextBox 7" id="7"/>
          <p:cNvSpPr txBox="true"/>
          <p:nvPr/>
        </p:nvSpPr>
        <p:spPr>
          <a:xfrm rot="0">
            <a:off x="10783304" y="6282651"/>
            <a:ext cx="6906198" cy="3522726"/>
          </a:xfrm>
          <a:prstGeom prst="rect">
            <a:avLst/>
          </a:prstGeom>
        </p:spPr>
        <p:txBody>
          <a:bodyPr anchor="t" rtlCol="false" tIns="0" lIns="0" bIns="0" rIns="0">
            <a:spAutoFit/>
          </a:bodyPr>
          <a:lstStyle/>
          <a:p>
            <a:pPr algn="l" marL="734056" indent="-367028" lvl="1">
              <a:lnSpc>
                <a:spcPts val="4691"/>
              </a:lnSpc>
              <a:buFont typeface="Arial"/>
              <a:buChar char="•"/>
            </a:pPr>
            <a:r>
              <a:rPr lang="en-US" sz="3399" spc="333">
                <a:solidFill>
                  <a:srgbClr val="000000"/>
                </a:solidFill>
                <a:latin typeface="DM Sans"/>
              </a:rPr>
              <a:t>The revenue of both companies also shows seasonal fluctuations.</a:t>
            </a:r>
          </a:p>
          <a:p>
            <a:pPr algn="l" marL="734056" indent="-367028" lvl="1">
              <a:lnSpc>
                <a:spcPts val="4691"/>
              </a:lnSpc>
              <a:buFont typeface="Arial"/>
              <a:buChar char="•"/>
            </a:pPr>
            <a:r>
              <a:rPr lang="en-US" sz="3399" spc="333">
                <a:solidFill>
                  <a:srgbClr val="000000"/>
                </a:solidFill>
                <a:latin typeface="DM Sans Bold"/>
              </a:rPr>
              <a:t>Yellow Cab has higher revenue indicators during the year.</a:t>
            </a:r>
          </a:p>
        </p:txBody>
      </p:sp>
      <p:sp>
        <p:nvSpPr>
          <p:cNvPr name="TextBox 8" id="8"/>
          <p:cNvSpPr txBox="true"/>
          <p:nvPr/>
        </p:nvSpPr>
        <p:spPr>
          <a:xfrm rot="0">
            <a:off x="3367511" y="80391"/>
            <a:ext cx="1155297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SEASONAL TRENDS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367511" y="233439"/>
            <a:ext cx="1155297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02. PROFIT PER MONTH</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456135" y="1315975"/>
            <a:ext cx="13375730" cy="7386597"/>
          </a:xfrm>
          <a:custGeom>
            <a:avLst/>
            <a:gdLst/>
            <a:ahLst/>
            <a:cxnLst/>
            <a:rect r="r" b="b" t="t" l="l"/>
            <a:pathLst>
              <a:path h="7386597" w="13375730">
                <a:moveTo>
                  <a:pt x="0" y="0"/>
                </a:moveTo>
                <a:lnTo>
                  <a:pt x="13375730" y="0"/>
                </a:lnTo>
                <a:lnTo>
                  <a:pt x="13375730" y="7386597"/>
                </a:lnTo>
                <a:lnTo>
                  <a:pt x="0" y="7386597"/>
                </a:lnTo>
                <a:lnTo>
                  <a:pt x="0" y="0"/>
                </a:lnTo>
                <a:close/>
              </a:path>
            </a:pathLst>
          </a:custGeom>
          <a:blipFill>
            <a:blip r:embed="rId8"/>
            <a:stretch>
              <a:fillRect l="0" t="0" r="0" b="0"/>
            </a:stretch>
          </a:blipFill>
        </p:spPr>
      </p:sp>
      <p:sp>
        <p:nvSpPr>
          <p:cNvPr name="TextBox 7" id="7"/>
          <p:cNvSpPr txBox="true"/>
          <p:nvPr/>
        </p:nvSpPr>
        <p:spPr>
          <a:xfrm rot="0">
            <a:off x="705129" y="8905871"/>
            <a:ext cx="16877742" cy="116052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a:rPr>
              <a:t>The </a:t>
            </a:r>
            <a:r>
              <a:rPr lang="en-US" sz="3399" spc="333">
                <a:solidFill>
                  <a:srgbClr val="000000"/>
                </a:solidFill>
                <a:latin typeface="DM Sans Bold"/>
              </a:rPr>
              <a:t>total Profit of Yellow Cab is much more</a:t>
            </a:r>
            <a:r>
              <a:rPr lang="en-US" sz="3399" spc="333">
                <a:solidFill>
                  <a:srgbClr val="000000"/>
                </a:solidFill>
                <a:latin typeface="DM Sans"/>
              </a:rPr>
              <a:t> than Pink Cab, which makes sense considering Yellow Cab's market share is about 70%.</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367511" y="233439"/>
            <a:ext cx="1155297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USERS TRAVEL</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132398" y="1554780"/>
            <a:ext cx="8023205" cy="7035209"/>
          </a:xfrm>
          <a:custGeom>
            <a:avLst/>
            <a:gdLst/>
            <a:ahLst/>
            <a:cxnLst/>
            <a:rect r="r" b="b" t="t" l="l"/>
            <a:pathLst>
              <a:path h="7035209" w="8023205">
                <a:moveTo>
                  <a:pt x="0" y="0"/>
                </a:moveTo>
                <a:lnTo>
                  <a:pt x="8023204" y="0"/>
                </a:lnTo>
                <a:lnTo>
                  <a:pt x="8023204" y="7035209"/>
                </a:lnTo>
                <a:lnTo>
                  <a:pt x="0" y="7035209"/>
                </a:lnTo>
                <a:lnTo>
                  <a:pt x="0" y="0"/>
                </a:lnTo>
                <a:close/>
              </a:path>
            </a:pathLst>
          </a:custGeom>
          <a:blipFill>
            <a:blip r:embed="rId8"/>
            <a:stretch>
              <a:fillRect l="0" t="0" r="0" b="0"/>
            </a:stretch>
          </a:blipFill>
        </p:spPr>
      </p:sp>
      <p:sp>
        <p:nvSpPr>
          <p:cNvPr name="TextBox 7" id="7"/>
          <p:cNvSpPr txBox="true"/>
          <p:nvPr/>
        </p:nvSpPr>
        <p:spPr>
          <a:xfrm rot="0">
            <a:off x="1344255" y="8944737"/>
            <a:ext cx="16606763" cy="56997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Bold"/>
              </a:rPr>
              <a:t>Users are more likely ride by Yellow cab</a:t>
            </a:r>
            <a:r>
              <a:rPr lang="en-US" sz="3399" spc="333">
                <a:solidFill>
                  <a:srgbClr val="000000"/>
                </a:solidFill>
                <a:latin typeface="DM Sans"/>
              </a:rPr>
              <a:t> more than by Pink Cab.</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1963" y="217933"/>
            <a:ext cx="14224074"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CUSTOMER INCOME DISTRIBUTION</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411875" y="1363461"/>
            <a:ext cx="13177137" cy="7212338"/>
          </a:xfrm>
          <a:custGeom>
            <a:avLst/>
            <a:gdLst/>
            <a:ahLst/>
            <a:cxnLst/>
            <a:rect r="r" b="b" t="t" l="l"/>
            <a:pathLst>
              <a:path h="7212338" w="13177137">
                <a:moveTo>
                  <a:pt x="0" y="0"/>
                </a:moveTo>
                <a:lnTo>
                  <a:pt x="13177136" y="0"/>
                </a:lnTo>
                <a:lnTo>
                  <a:pt x="13177136" y="7212338"/>
                </a:lnTo>
                <a:lnTo>
                  <a:pt x="0" y="7212338"/>
                </a:lnTo>
                <a:lnTo>
                  <a:pt x="0" y="0"/>
                </a:lnTo>
                <a:close/>
              </a:path>
            </a:pathLst>
          </a:custGeom>
          <a:blipFill>
            <a:blip r:embed="rId8"/>
            <a:stretch>
              <a:fillRect l="0" t="0" r="0" b="0"/>
            </a:stretch>
          </a:blipFill>
        </p:spPr>
      </p:sp>
      <p:sp>
        <p:nvSpPr>
          <p:cNvPr name="TextBox 7" id="7"/>
          <p:cNvSpPr txBox="true"/>
          <p:nvPr/>
        </p:nvSpPr>
        <p:spPr>
          <a:xfrm rot="0">
            <a:off x="1344255" y="8944737"/>
            <a:ext cx="16606763" cy="116052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a:rPr>
              <a:t>The income distribution by company shows that both companies serve customers across a wide range of income levels.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031963" y="170328"/>
            <a:ext cx="14224074"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AVERAGE INCOME OF CUSTOMERS</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3643132" y="1225219"/>
            <a:ext cx="10496844" cy="7037155"/>
          </a:xfrm>
          <a:custGeom>
            <a:avLst/>
            <a:gdLst/>
            <a:ahLst/>
            <a:cxnLst/>
            <a:rect r="r" b="b" t="t" l="l"/>
            <a:pathLst>
              <a:path h="7037155" w="10496844">
                <a:moveTo>
                  <a:pt x="0" y="0"/>
                </a:moveTo>
                <a:lnTo>
                  <a:pt x="10496844" y="0"/>
                </a:lnTo>
                <a:lnTo>
                  <a:pt x="10496844" y="7037155"/>
                </a:lnTo>
                <a:lnTo>
                  <a:pt x="0" y="7037155"/>
                </a:lnTo>
                <a:lnTo>
                  <a:pt x="0" y="0"/>
                </a:lnTo>
                <a:close/>
              </a:path>
            </a:pathLst>
          </a:custGeom>
          <a:blipFill>
            <a:blip r:embed="rId8"/>
            <a:stretch>
              <a:fillRect l="0" t="0" r="0" b="0"/>
            </a:stretch>
          </a:blipFill>
        </p:spPr>
      </p:sp>
      <p:sp>
        <p:nvSpPr>
          <p:cNvPr name="TextBox 7" id="7"/>
          <p:cNvSpPr txBox="true"/>
          <p:nvPr/>
        </p:nvSpPr>
        <p:spPr>
          <a:xfrm rot="0">
            <a:off x="1871432" y="8399526"/>
            <a:ext cx="14545136" cy="1650873"/>
          </a:xfrm>
          <a:prstGeom prst="rect">
            <a:avLst/>
          </a:prstGeom>
        </p:spPr>
        <p:txBody>
          <a:bodyPr anchor="t" rtlCol="false" tIns="0" lIns="0" bIns="0" rIns="0">
            <a:spAutoFit/>
          </a:bodyPr>
          <a:lstStyle/>
          <a:p>
            <a:pPr algn="ctr">
              <a:lnSpc>
                <a:spcPts val="4415"/>
              </a:lnSpc>
            </a:pPr>
            <a:r>
              <a:rPr lang="en-US" sz="3199" spc="313">
                <a:solidFill>
                  <a:srgbClr val="000000"/>
                </a:solidFill>
                <a:latin typeface="DM Sans"/>
              </a:rPr>
              <a:t>The income of the clients of both companies varies widely, but the </a:t>
            </a:r>
            <a:r>
              <a:rPr lang="en-US" sz="3199" spc="313">
                <a:solidFill>
                  <a:srgbClr val="000000"/>
                </a:solidFill>
                <a:latin typeface="DM Sans Bold"/>
              </a:rPr>
              <a:t>median income of Yellow Cab</a:t>
            </a:r>
            <a:r>
              <a:rPr lang="en-US" sz="3199" spc="313">
                <a:solidFill>
                  <a:srgbClr val="000000"/>
                </a:solidFill>
                <a:latin typeface="DM Sans"/>
              </a:rPr>
              <a:t> (15059.05$)</a:t>
            </a:r>
            <a:r>
              <a:rPr lang="en-US" sz="3199" spc="313">
                <a:solidFill>
                  <a:srgbClr val="000000"/>
                </a:solidFill>
                <a:latin typeface="DM Sans Bold"/>
              </a:rPr>
              <a:t> customers is slightly less</a:t>
            </a:r>
            <a:r>
              <a:rPr lang="en-US" sz="3199" spc="313">
                <a:solidFill>
                  <a:srgbClr val="000000"/>
                </a:solidFill>
                <a:latin typeface="DM Sans"/>
              </a:rPr>
              <a:t> compared to Pink Cab (15045.66$). (</a:t>
            </a:r>
            <a:r>
              <a:rPr lang="en-US" sz="3199" spc="313" u="sng">
                <a:solidFill>
                  <a:srgbClr val="000000"/>
                </a:solidFill>
                <a:latin typeface="DM Sans"/>
              </a:rPr>
              <a:t>hypothesis 6</a:t>
            </a:r>
            <a:r>
              <a:rPr lang="en-US" sz="3199" spc="313">
                <a:solidFill>
                  <a:srgbClr val="000000"/>
                </a:solidFill>
                <a:latin typeface="DM Sans"/>
              </a:rPr>
              <a:t>)</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429440" y="277534"/>
            <a:ext cx="7429120"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PAYMENT MODE</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152602" y="1397191"/>
            <a:ext cx="12714268" cy="6842799"/>
          </a:xfrm>
          <a:custGeom>
            <a:avLst/>
            <a:gdLst/>
            <a:ahLst/>
            <a:cxnLst/>
            <a:rect r="r" b="b" t="t" l="l"/>
            <a:pathLst>
              <a:path h="6842799" w="12714268">
                <a:moveTo>
                  <a:pt x="0" y="0"/>
                </a:moveTo>
                <a:lnTo>
                  <a:pt x="12714268" y="0"/>
                </a:lnTo>
                <a:lnTo>
                  <a:pt x="12714268" y="6842798"/>
                </a:lnTo>
                <a:lnTo>
                  <a:pt x="0" y="6842798"/>
                </a:lnTo>
                <a:lnTo>
                  <a:pt x="0" y="0"/>
                </a:lnTo>
                <a:close/>
              </a:path>
            </a:pathLst>
          </a:custGeom>
          <a:blipFill>
            <a:blip r:embed="rId8"/>
            <a:stretch>
              <a:fillRect l="0" t="0" r="0" b="0"/>
            </a:stretch>
          </a:blipFill>
        </p:spPr>
      </p:sp>
      <p:sp>
        <p:nvSpPr>
          <p:cNvPr name="TextBox 7" id="7"/>
          <p:cNvSpPr txBox="true"/>
          <p:nvPr/>
        </p:nvSpPr>
        <p:spPr>
          <a:xfrm rot="0">
            <a:off x="419138" y="8711565"/>
            <a:ext cx="17449725" cy="1036320"/>
          </a:xfrm>
          <a:prstGeom prst="rect">
            <a:avLst/>
          </a:prstGeom>
        </p:spPr>
        <p:txBody>
          <a:bodyPr anchor="t" rtlCol="false" tIns="0" lIns="0" bIns="0" rIns="0">
            <a:spAutoFit/>
          </a:bodyPr>
          <a:lstStyle/>
          <a:p>
            <a:pPr algn="l" marL="647698" indent="-323849" lvl="1">
              <a:lnSpc>
                <a:spcPts val="4139"/>
              </a:lnSpc>
              <a:buFont typeface="Arial"/>
              <a:buChar char="•"/>
            </a:pPr>
            <a:r>
              <a:rPr lang="en-US" sz="2999" spc="293">
                <a:solidFill>
                  <a:srgbClr val="000000"/>
                </a:solidFill>
                <a:latin typeface="DM Sans"/>
              </a:rPr>
              <a:t>Both payment methods (cash and card) are used in both companies, however, the use of Yellow Cab cards is significantly higher compared to Pink Cab.</a:t>
            </a:r>
          </a:p>
        </p:txBody>
      </p:sp>
      <p:sp>
        <p:nvSpPr>
          <p:cNvPr name="TextBox 8" id="8"/>
          <p:cNvSpPr txBox="true"/>
          <p:nvPr/>
        </p:nvSpPr>
        <p:spPr>
          <a:xfrm rot="0">
            <a:off x="419138" y="3088968"/>
            <a:ext cx="4258038" cy="2932176"/>
          </a:xfrm>
          <a:prstGeom prst="rect">
            <a:avLst/>
          </a:prstGeom>
        </p:spPr>
        <p:txBody>
          <a:bodyPr anchor="t" rtlCol="false" tIns="0" lIns="0" bIns="0" rIns="0">
            <a:spAutoFit/>
          </a:bodyPr>
          <a:lstStyle/>
          <a:p>
            <a:pPr algn="l" marL="734056" indent="-367028" lvl="1">
              <a:lnSpc>
                <a:spcPts val="4691"/>
              </a:lnSpc>
              <a:buFont typeface="Arial"/>
              <a:buChar char="•"/>
            </a:pPr>
            <a:r>
              <a:rPr lang="en-US" sz="3399" spc="333">
                <a:solidFill>
                  <a:srgbClr val="000000"/>
                </a:solidFill>
                <a:latin typeface="DM Sans"/>
              </a:rPr>
              <a:t>Pink Cab has a more even distribution between cash and cards.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49090" y="3095990"/>
            <a:ext cx="11989820" cy="3018283"/>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01</a:t>
            </a:r>
          </a:p>
          <a:p>
            <a:pPr algn="ctr">
              <a:lnSpc>
                <a:spcPts val="12143"/>
              </a:lnSpc>
            </a:pPr>
            <a:r>
              <a:rPr lang="en-US" sz="8799" spc="862">
                <a:solidFill>
                  <a:srgbClr val="FFFFFF"/>
                </a:solidFill>
                <a:latin typeface="Oswald Bold"/>
              </a:rPr>
              <a:t>PROBLEM STATEMENT</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904999" y="277534"/>
            <a:ext cx="14203037"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DISTANCE TRAVELLED BY AGE GROUPS</a:t>
            </a:r>
          </a:p>
        </p:txBody>
      </p:sp>
      <p:sp>
        <p:nvSpPr>
          <p:cNvPr name="Freeform 3" id="3"/>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584112" y="1341920"/>
            <a:ext cx="13119775" cy="7310718"/>
          </a:xfrm>
          <a:custGeom>
            <a:avLst/>
            <a:gdLst/>
            <a:ahLst/>
            <a:cxnLst/>
            <a:rect r="r" b="b" t="t" l="l"/>
            <a:pathLst>
              <a:path h="7310718" w="13119775">
                <a:moveTo>
                  <a:pt x="0" y="0"/>
                </a:moveTo>
                <a:lnTo>
                  <a:pt x="13119776" y="0"/>
                </a:lnTo>
                <a:lnTo>
                  <a:pt x="13119776" y="7310718"/>
                </a:lnTo>
                <a:lnTo>
                  <a:pt x="0" y="7310718"/>
                </a:lnTo>
                <a:lnTo>
                  <a:pt x="0" y="0"/>
                </a:lnTo>
                <a:close/>
              </a:path>
            </a:pathLst>
          </a:custGeom>
          <a:blipFill>
            <a:blip r:embed="rId8"/>
            <a:stretch>
              <a:fillRect l="0" t="0" r="0" b="0"/>
            </a:stretch>
          </a:blipFill>
        </p:spPr>
      </p:sp>
      <p:sp>
        <p:nvSpPr>
          <p:cNvPr name="TextBox 7" id="7"/>
          <p:cNvSpPr txBox="true"/>
          <p:nvPr/>
        </p:nvSpPr>
        <p:spPr>
          <a:xfrm rot="0">
            <a:off x="2407135" y="8899121"/>
            <a:ext cx="13473730" cy="116052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a:rPr>
              <a:t>There is no diiference in Distance Travelled between Age Groups in companies. (</a:t>
            </a:r>
            <a:r>
              <a:rPr lang="en-US" sz="3399" spc="333" u="sng">
                <a:solidFill>
                  <a:srgbClr val="000000"/>
                </a:solidFill>
                <a:latin typeface="DM Sans"/>
              </a:rPr>
              <a:t>hypothesis 5</a:t>
            </a:r>
            <a:r>
              <a:rPr lang="en-US" sz="3399" spc="333">
                <a:solidFill>
                  <a:srgbClr val="000000"/>
                </a:solidFill>
                <a:latin typeface="DM Sans"/>
              </a:rPr>
              <a: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96351" y="1447317"/>
            <a:ext cx="12695298" cy="6887478"/>
          </a:xfrm>
          <a:custGeom>
            <a:avLst/>
            <a:gdLst/>
            <a:ahLst/>
            <a:cxnLst/>
            <a:rect r="r" b="b" t="t" l="l"/>
            <a:pathLst>
              <a:path h="6887478" w="12695298">
                <a:moveTo>
                  <a:pt x="0" y="0"/>
                </a:moveTo>
                <a:lnTo>
                  <a:pt x="12695298" y="0"/>
                </a:lnTo>
                <a:lnTo>
                  <a:pt x="12695298" y="6887478"/>
                </a:lnTo>
                <a:lnTo>
                  <a:pt x="0" y="6887478"/>
                </a:lnTo>
                <a:lnTo>
                  <a:pt x="0" y="0"/>
                </a:lnTo>
                <a:close/>
              </a:path>
            </a:pathLst>
          </a:custGeom>
          <a:blipFill>
            <a:blip r:embed="rId8"/>
            <a:stretch>
              <a:fillRect l="0" t="0" r="0" b="0"/>
            </a:stretch>
          </a:blipFill>
        </p:spPr>
      </p:sp>
      <p:sp>
        <p:nvSpPr>
          <p:cNvPr name="TextBox 6" id="6"/>
          <p:cNvSpPr txBox="true"/>
          <p:nvPr/>
        </p:nvSpPr>
        <p:spPr>
          <a:xfrm rot="0">
            <a:off x="5134922" y="254476"/>
            <a:ext cx="8018156"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AGE DISTRIBUTION</a:t>
            </a:r>
          </a:p>
        </p:txBody>
      </p:sp>
      <p:sp>
        <p:nvSpPr>
          <p:cNvPr name="TextBox 7" id="7"/>
          <p:cNvSpPr txBox="true"/>
          <p:nvPr/>
        </p:nvSpPr>
        <p:spPr>
          <a:xfrm rot="0">
            <a:off x="1612733" y="8649462"/>
            <a:ext cx="15062535" cy="1160526"/>
          </a:xfrm>
          <a:prstGeom prst="rect">
            <a:avLst/>
          </a:prstGeom>
        </p:spPr>
        <p:txBody>
          <a:bodyPr anchor="t" rtlCol="false" tIns="0" lIns="0" bIns="0" rIns="0">
            <a:spAutoFit/>
          </a:bodyPr>
          <a:lstStyle/>
          <a:p>
            <a:pPr algn="ctr" marL="734056" indent="-367028" lvl="1">
              <a:lnSpc>
                <a:spcPts val="4691"/>
              </a:lnSpc>
              <a:buFont typeface="Arial"/>
              <a:buChar char="•"/>
            </a:pPr>
            <a:r>
              <a:rPr lang="en-US" sz="3399" spc="333">
                <a:solidFill>
                  <a:srgbClr val="000000"/>
                </a:solidFill>
                <a:latin typeface="DM Sans"/>
              </a:rPr>
              <a:t>The age groups of clients are similar for both companies.</a:t>
            </a:r>
          </a:p>
          <a:p>
            <a:pPr algn="ctr" marL="734056" indent="-367028" lvl="1">
              <a:lnSpc>
                <a:spcPts val="4691"/>
              </a:lnSpc>
              <a:buFont typeface="Arial"/>
              <a:buChar char="•"/>
            </a:pPr>
            <a:r>
              <a:rPr lang="en-US" sz="3399" spc="333">
                <a:solidFill>
                  <a:srgbClr val="000000"/>
                </a:solidFill>
                <a:latin typeface="DM Sans"/>
              </a:rPr>
              <a:t>The majority of clients are between the ages of 20 and 40.</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95105" y="1364461"/>
            <a:ext cx="13297790" cy="7558078"/>
          </a:xfrm>
          <a:custGeom>
            <a:avLst/>
            <a:gdLst/>
            <a:ahLst/>
            <a:cxnLst/>
            <a:rect r="r" b="b" t="t" l="l"/>
            <a:pathLst>
              <a:path h="7558078" w="13297790">
                <a:moveTo>
                  <a:pt x="0" y="0"/>
                </a:moveTo>
                <a:lnTo>
                  <a:pt x="13297790" y="0"/>
                </a:lnTo>
                <a:lnTo>
                  <a:pt x="13297790" y="7558078"/>
                </a:lnTo>
                <a:lnTo>
                  <a:pt x="0" y="7558078"/>
                </a:lnTo>
                <a:lnTo>
                  <a:pt x="0" y="0"/>
                </a:lnTo>
                <a:close/>
              </a:path>
            </a:pathLst>
          </a:custGeom>
          <a:blipFill>
            <a:blip r:embed="rId8"/>
            <a:stretch>
              <a:fillRect l="0" t="0" r="0" b="0"/>
            </a:stretch>
          </a:blipFill>
        </p:spPr>
      </p:sp>
      <p:sp>
        <p:nvSpPr>
          <p:cNvPr name="TextBox 6" id="6"/>
          <p:cNvSpPr txBox="true"/>
          <p:nvPr/>
        </p:nvSpPr>
        <p:spPr>
          <a:xfrm rot="0">
            <a:off x="4524849" y="233439"/>
            <a:ext cx="9238303"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AVERAGE AGE OF USERS</a:t>
            </a:r>
          </a:p>
        </p:txBody>
      </p:sp>
      <p:sp>
        <p:nvSpPr>
          <p:cNvPr name="TextBox 7" id="7"/>
          <p:cNvSpPr txBox="true"/>
          <p:nvPr/>
        </p:nvSpPr>
        <p:spPr>
          <a:xfrm rot="0">
            <a:off x="1345123" y="9201150"/>
            <a:ext cx="16207826" cy="569976"/>
          </a:xfrm>
          <a:prstGeom prst="rect">
            <a:avLst/>
          </a:prstGeom>
        </p:spPr>
        <p:txBody>
          <a:bodyPr anchor="t" rtlCol="false" tIns="0" lIns="0" bIns="0" rIns="0">
            <a:spAutoFit/>
          </a:bodyPr>
          <a:lstStyle/>
          <a:p>
            <a:pPr algn="just">
              <a:lnSpc>
                <a:spcPts val="4691"/>
              </a:lnSpc>
            </a:pPr>
            <a:r>
              <a:rPr lang="en-US" sz="3399" spc="333">
                <a:solidFill>
                  <a:srgbClr val="000000"/>
                </a:solidFill>
                <a:latin typeface="DM Sans"/>
              </a:rPr>
              <a:t>35 - is an average Age of Female and Male who use Cab services</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184946" y="1532247"/>
            <a:ext cx="13918108" cy="7585924"/>
          </a:xfrm>
          <a:custGeom>
            <a:avLst/>
            <a:gdLst/>
            <a:ahLst/>
            <a:cxnLst/>
            <a:rect r="r" b="b" t="t" l="l"/>
            <a:pathLst>
              <a:path h="7585924" w="13918108">
                <a:moveTo>
                  <a:pt x="0" y="0"/>
                </a:moveTo>
                <a:lnTo>
                  <a:pt x="13918108" y="0"/>
                </a:lnTo>
                <a:lnTo>
                  <a:pt x="13918108" y="7585924"/>
                </a:lnTo>
                <a:lnTo>
                  <a:pt x="0" y="7585924"/>
                </a:lnTo>
                <a:lnTo>
                  <a:pt x="0" y="0"/>
                </a:lnTo>
                <a:close/>
              </a:path>
            </a:pathLst>
          </a:custGeom>
          <a:blipFill>
            <a:blip r:embed="rId8"/>
            <a:stretch>
              <a:fillRect l="0" t="0" r="0" b="0"/>
            </a:stretch>
          </a:blipFill>
        </p:spPr>
      </p:sp>
      <p:sp>
        <p:nvSpPr>
          <p:cNvPr name="TextBox 6" id="6"/>
          <p:cNvSpPr txBox="true"/>
          <p:nvPr/>
        </p:nvSpPr>
        <p:spPr>
          <a:xfrm rot="0">
            <a:off x="4524849" y="317587"/>
            <a:ext cx="9238303"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GENDER DISTRIBUTION </a:t>
            </a:r>
          </a:p>
        </p:txBody>
      </p:sp>
      <p:sp>
        <p:nvSpPr>
          <p:cNvPr name="TextBox 7" id="7"/>
          <p:cNvSpPr txBox="true"/>
          <p:nvPr/>
        </p:nvSpPr>
        <p:spPr>
          <a:xfrm rot="0">
            <a:off x="608828" y="9327372"/>
            <a:ext cx="17679172" cy="553212"/>
          </a:xfrm>
          <a:prstGeom prst="rect">
            <a:avLst/>
          </a:prstGeom>
        </p:spPr>
        <p:txBody>
          <a:bodyPr anchor="t" rtlCol="false" tIns="0" lIns="0" bIns="0" rIns="0">
            <a:spAutoFit/>
          </a:bodyPr>
          <a:lstStyle/>
          <a:p>
            <a:pPr algn="just">
              <a:lnSpc>
                <a:spcPts val="4553"/>
              </a:lnSpc>
            </a:pPr>
            <a:r>
              <a:rPr lang="en-US" sz="3299" spc="323">
                <a:solidFill>
                  <a:srgbClr val="000000"/>
                </a:solidFill>
                <a:latin typeface="DM Sans"/>
              </a:rPr>
              <a:t>The ratio of men and women is similar, with a slight predominance of men.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040575" y="2255951"/>
            <a:ext cx="14206850" cy="6912108"/>
          </a:xfrm>
          <a:custGeom>
            <a:avLst/>
            <a:gdLst/>
            <a:ahLst/>
            <a:cxnLst/>
            <a:rect r="r" b="b" t="t" l="l"/>
            <a:pathLst>
              <a:path h="6912108" w="14206850">
                <a:moveTo>
                  <a:pt x="0" y="0"/>
                </a:moveTo>
                <a:lnTo>
                  <a:pt x="14206850" y="0"/>
                </a:lnTo>
                <a:lnTo>
                  <a:pt x="14206850" y="6912108"/>
                </a:lnTo>
                <a:lnTo>
                  <a:pt x="0" y="6912108"/>
                </a:lnTo>
                <a:lnTo>
                  <a:pt x="0" y="0"/>
                </a:lnTo>
                <a:close/>
              </a:path>
            </a:pathLst>
          </a:custGeom>
          <a:blipFill>
            <a:blip r:embed="rId8"/>
            <a:stretch>
              <a:fillRect l="0" t="0" r="0" b="0"/>
            </a:stretch>
          </a:blipFill>
        </p:spPr>
      </p:sp>
      <p:sp>
        <p:nvSpPr>
          <p:cNvPr name="TextBox 6" id="6"/>
          <p:cNvSpPr txBox="true"/>
          <p:nvPr/>
        </p:nvSpPr>
        <p:spPr>
          <a:xfrm rot="0">
            <a:off x="2841888" y="51675"/>
            <a:ext cx="12604224" cy="1929384"/>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03. SHARE OF CAB USERS AMONG THE TOTAL POPULATION BY CITY </a:t>
            </a:r>
          </a:p>
        </p:txBody>
      </p:sp>
      <p:sp>
        <p:nvSpPr>
          <p:cNvPr name="TextBox 7" id="7"/>
          <p:cNvSpPr txBox="true"/>
          <p:nvPr/>
        </p:nvSpPr>
        <p:spPr>
          <a:xfrm rot="0">
            <a:off x="671071" y="9385801"/>
            <a:ext cx="17373112" cy="553212"/>
          </a:xfrm>
          <a:prstGeom prst="rect">
            <a:avLst/>
          </a:prstGeom>
        </p:spPr>
        <p:txBody>
          <a:bodyPr anchor="t" rtlCol="false" tIns="0" lIns="0" bIns="0" rIns="0">
            <a:spAutoFit/>
          </a:bodyPr>
          <a:lstStyle/>
          <a:p>
            <a:pPr algn="just">
              <a:lnSpc>
                <a:spcPts val="4553"/>
              </a:lnSpc>
            </a:pPr>
            <a:r>
              <a:rPr lang="en-US" sz="3299" spc="323">
                <a:solidFill>
                  <a:srgbClr val="000000"/>
                </a:solidFill>
                <a:latin typeface="DM Sans"/>
              </a:rPr>
              <a:t>In Washington and Boston more than 30% of population use Cab services</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14205" y="1243297"/>
            <a:ext cx="16460650" cy="7172192"/>
          </a:xfrm>
          <a:custGeom>
            <a:avLst/>
            <a:gdLst/>
            <a:ahLst/>
            <a:cxnLst/>
            <a:rect r="r" b="b" t="t" l="l"/>
            <a:pathLst>
              <a:path h="7172192" w="16460650">
                <a:moveTo>
                  <a:pt x="0" y="0"/>
                </a:moveTo>
                <a:lnTo>
                  <a:pt x="16460650" y="0"/>
                </a:lnTo>
                <a:lnTo>
                  <a:pt x="16460650" y="7172193"/>
                </a:lnTo>
                <a:lnTo>
                  <a:pt x="0" y="7172193"/>
                </a:lnTo>
                <a:lnTo>
                  <a:pt x="0" y="0"/>
                </a:lnTo>
                <a:close/>
              </a:path>
            </a:pathLst>
          </a:custGeom>
          <a:blipFill>
            <a:blip r:embed="rId8"/>
            <a:stretch>
              <a:fillRect l="-1954" t="0" r="-37" b="0"/>
            </a:stretch>
          </a:blipFill>
        </p:spPr>
      </p:sp>
      <p:sp>
        <p:nvSpPr>
          <p:cNvPr name="TextBox 6" id="6"/>
          <p:cNvSpPr txBox="true"/>
          <p:nvPr/>
        </p:nvSpPr>
        <p:spPr>
          <a:xfrm rot="0">
            <a:off x="1684852" y="80391"/>
            <a:ext cx="14918296"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04. NUMBER OF TRIPS BY CITY AND COMPANY</a:t>
            </a:r>
          </a:p>
        </p:txBody>
      </p:sp>
      <p:sp>
        <p:nvSpPr>
          <p:cNvPr name="TextBox 7" id="7"/>
          <p:cNvSpPr txBox="true"/>
          <p:nvPr/>
        </p:nvSpPr>
        <p:spPr>
          <a:xfrm rot="0">
            <a:off x="3112421" y="8675751"/>
            <a:ext cx="12063158" cy="1098423"/>
          </a:xfrm>
          <a:prstGeom prst="rect">
            <a:avLst/>
          </a:prstGeom>
        </p:spPr>
        <p:txBody>
          <a:bodyPr anchor="t" rtlCol="false" tIns="0" lIns="0" bIns="0" rIns="0">
            <a:spAutoFit/>
          </a:bodyPr>
          <a:lstStyle/>
          <a:p>
            <a:pPr algn="just">
              <a:lnSpc>
                <a:spcPts val="4415"/>
              </a:lnSpc>
            </a:pPr>
            <a:r>
              <a:rPr lang="en-US" sz="3199" spc="313">
                <a:solidFill>
                  <a:srgbClr val="000000"/>
                </a:solidFill>
                <a:latin typeface="DM Sans Bold"/>
              </a:rPr>
              <a:t>Yellow Cab is the leader in most cities</a:t>
            </a:r>
            <a:r>
              <a:rPr lang="en-US" sz="3199" spc="313">
                <a:solidFill>
                  <a:srgbClr val="000000"/>
                </a:solidFill>
                <a:latin typeface="DM Sans"/>
              </a:rPr>
              <a:t> in terms of the number of trips. (</a:t>
            </a:r>
            <a:r>
              <a:rPr lang="en-US" sz="3199" spc="313" u="sng">
                <a:solidFill>
                  <a:srgbClr val="000000"/>
                </a:solidFill>
                <a:latin typeface="DM Sans"/>
              </a:rPr>
              <a:t>hypothesis 4</a:t>
            </a:r>
            <a:r>
              <a:rPr lang="en-US" sz="3199" spc="313">
                <a:solidFill>
                  <a:srgbClr val="000000"/>
                </a:solidFill>
                <a:latin typeface="DM Sans"/>
              </a:rPr>
              <a:t>)</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90738" y="1512890"/>
            <a:ext cx="16706524" cy="7261220"/>
          </a:xfrm>
          <a:custGeom>
            <a:avLst/>
            <a:gdLst/>
            <a:ahLst/>
            <a:cxnLst/>
            <a:rect r="r" b="b" t="t" l="l"/>
            <a:pathLst>
              <a:path h="7261220" w="16706524">
                <a:moveTo>
                  <a:pt x="0" y="0"/>
                </a:moveTo>
                <a:lnTo>
                  <a:pt x="16706524" y="0"/>
                </a:lnTo>
                <a:lnTo>
                  <a:pt x="16706524" y="7261220"/>
                </a:lnTo>
                <a:lnTo>
                  <a:pt x="0" y="7261220"/>
                </a:lnTo>
                <a:lnTo>
                  <a:pt x="0" y="0"/>
                </a:lnTo>
                <a:close/>
              </a:path>
            </a:pathLst>
          </a:custGeom>
          <a:blipFill>
            <a:blip r:embed="rId8"/>
            <a:stretch>
              <a:fillRect l="0" t="0" r="0" b="0"/>
            </a:stretch>
          </a:blipFill>
        </p:spPr>
      </p:sp>
      <p:sp>
        <p:nvSpPr>
          <p:cNvPr name="TextBox 6" id="6"/>
          <p:cNvSpPr txBox="true"/>
          <p:nvPr/>
        </p:nvSpPr>
        <p:spPr>
          <a:xfrm rot="0">
            <a:off x="2037275" y="325157"/>
            <a:ext cx="14213450"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04. TOTAL REVENUE BY CITY AND COMPANY</a:t>
            </a:r>
          </a:p>
        </p:txBody>
      </p:sp>
      <p:sp>
        <p:nvSpPr>
          <p:cNvPr name="TextBox 7" id="7"/>
          <p:cNvSpPr txBox="true"/>
          <p:nvPr/>
        </p:nvSpPr>
        <p:spPr>
          <a:xfrm rot="0">
            <a:off x="1926778" y="9201150"/>
            <a:ext cx="14434444" cy="569976"/>
          </a:xfrm>
          <a:prstGeom prst="rect">
            <a:avLst/>
          </a:prstGeom>
        </p:spPr>
        <p:txBody>
          <a:bodyPr anchor="t" rtlCol="false" tIns="0" lIns="0" bIns="0" rIns="0">
            <a:spAutoFit/>
          </a:bodyPr>
          <a:lstStyle/>
          <a:p>
            <a:pPr algn="just">
              <a:lnSpc>
                <a:spcPts val="4691"/>
              </a:lnSpc>
            </a:pPr>
            <a:r>
              <a:rPr lang="en-US" sz="3399" spc="333">
                <a:solidFill>
                  <a:srgbClr val="000000"/>
                </a:solidFill>
                <a:latin typeface="DM Sans Bold"/>
              </a:rPr>
              <a:t>Yellow Cab also generates more revenue</a:t>
            </a:r>
            <a:r>
              <a:rPr lang="en-US" sz="3399" spc="333">
                <a:solidFill>
                  <a:srgbClr val="000000"/>
                </a:solidFill>
                <a:latin typeface="DM Sans"/>
              </a:rPr>
              <a:t> in most cities.</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598090" y="1602337"/>
            <a:ext cx="10272999" cy="7082326"/>
          </a:xfrm>
          <a:custGeom>
            <a:avLst/>
            <a:gdLst/>
            <a:ahLst/>
            <a:cxnLst/>
            <a:rect r="r" b="b" t="t" l="l"/>
            <a:pathLst>
              <a:path h="7082326" w="10272999">
                <a:moveTo>
                  <a:pt x="0" y="0"/>
                </a:moveTo>
                <a:lnTo>
                  <a:pt x="10272999" y="0"/>
                </a:lnTo>
                <a:lnTo>
                  <a:pt x="10272999" y="7082326"/>
                </a:lnTo>
                <a:lnTo>
                  <a:pt x="0" y="7082326"/>
                </a:lnTo>
                <a:lnTo>
                  <a:pt x="0" y="0"/>
                </a:lnTo>
                <a:close/>
              </a:path>
            </a:pathLst>
          </a:custGeom>
          <a:blipFill>
            <a:blip r:embed="rId8"/>
            <a:stretch>
              <a:fillRect l="0" t="0" r="0" b="0"/>
            </a:stretch>
          </a:blipFill>
        </p:spPr>
      </p:sp>
      <p:sp>
        <p:nvSpPr>
          <p:cNvPr name="TextBox 6" id="6"/>
          <p:cNvSpPr txBox="true"/>
          <p:nvPr/>
        </p:nvSpPr>
        <p:spPr>
          <a:xfrm rot="0">
            <a:off x="1090610" y="367231"/>
            <a:ext cx="16106781"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04. AVERAGE PRICE CHARGED PER TRIP BY CITY</a:t>
            </a:r>
          </a:p>
        </p:txBody>
      </p:sp>
      <p:sp>
        <p:nvSpPr>
          <p:cNvPr name="TextBox 7" id="7"/>
          <p:cNvSpPr txBox="true"/>
          <p:nvPr/>
        </p:nvSpPr>
        <p:spPr>
          <a:xfrm rot="0">
            <a:off x="286202" y="4366143"/>
            <a:ext cx="6419343" cy="234162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a:rPr>
              <a:t>There are differences in the average cost of trips between different cities (</a:t>
            </a:r>
            <a:r>
              <a:rPr lang="en-US" sz="3399" spc="333" u="sng">
                <a:solidFill>
                  <a:srgbClr val="000000"/>
                </a:solidFill>
                <a:latin typeface="DM Sans"/>
              </a:rPr>
              <a:t>hypothesis 8</a:t>
            </a:r>
            <a:r>
              <a:rPr lang="en-US" sz="3399" spc="333">
                <a:solidFill>
                  <a:srgbClr val="000000"/>
                </a:solidFill>
                <a:latin typeface="DM Sans"/>
              </a:rPr>
              <a:t>).</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257667" y="2095359"/>
            <a:ext cx="13772665" cy="6435322"/>
          </a:xfrm>
          <a:custGeom>
            <a:avLst/>
            <a:gdLst/>
            <a:ahLst/>
            <a:cxnLst/>
            <a:rect r="r" b="b" t="t" l="l"/>
            <a:pathLst>
              <a:path h="6435322" w="13772665">
                <a:moveTo>
                  <a:pt x="0" y="0"/>
                </a:moveTo>
                <a:lnTo>
                  <a:pt x="13772666" y="0"/>
                </a:lnTo>
                <a:lnTo>
                  <a:pt x="13772666" y="6435322"/>
                </a:lnTo>
                <a:lnTo>
                  <a:pt x="0" y="6435322"/>
                </a:lnTo>
                <a:lnTo>
                  <a:pt x="0" y="0"/>
                </a:lnTo>
                <a:close/>
              </a:path>
            </a:pathLst>
          </a:custGeom>
          <a:blipFill>
            <a:blip r:embed="rId8"/>
            <a:stretch>
              <a:fillRect l="0" t="0" r="0" b="0"/>
            </a:stretch>
          </a:blipFill>
        </p:spPr>
      </p:sp>
      <p:sp>
        <p:nvSpPr>
          <p:cNvPr name="TextBox 6" id="6"/>
          <p:cNvSpPr txBox="true"/>
          <p:nvPr/>
        </p:nvSpPr>
        <p:spPr>
          <a:xfrm rot="0">
            <a:off x="2983941" y="950137"/>
            <a:ext cx="12320119"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COMPANY POPULARITY OVER TIME</a:t>
            </a:r>
          </a:p>
        </p:txBody>
      </p:sp>
      <p:sp>
        <p:nvSpPr>
          <p:cNvPr name="TextBox 7" id="7"/>
          <p:cNvSpPr txBox="true"/>
          <p:nvPr/>
        </p:nvSpPr>
        <p:spPr>
          <a:xfrm rot="0">
            <a:off x="2361766" y="8814092"/>
            <a:ext cx="13663408" cy="116052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Bold"/>
              </a:rPr>
              <a:t>Yellow Cab generally has a higher number of trips</a:t>
            </a:r>
            <a:r>
              <a:rPr lang="en-US" sz="3399" spc="333">
                <a:solidFill>
                  <a:srgbClr val="000000"/>
                </a:solidFill>
                <a:latin typeface="DM Sans"/>
              </a:rPr>
              <a:t> compared to Pink Cab </a:t>
            </a:r>
            <a:r>
              <a:rPr lang="en-US" sz="3399" spc="333">
                <a:solidFill>
                  <a:srgbClr val="000000"/>
                </a:solidFill>
                <a:latin typeface="DM Sans Bold"/>
              </a:rPr>
              <a:t>over time.</a:t>
            </a:r>
          </a:p>
        </p:txBody>
      </p:sp>
      <p:sp>
        <p:nvSpPr>
          <p:cNvPr name="TextBox 8" id="8"/>
          <p:cNvSpPr txBox="true"/>
          <p:nvPr/>
        </p:nvSpPr>
        <p:spPr>
          <a:xfrm rot="0">
            <a:off x="1237869" y="168389"/>
            <a:ext cx="16106781" cy="680084"/>
          </a:xfrm>
          <a:prstGeom prst="rect">
            <a:avLst/>
          </a:prstGeom>
        </p:spPr>
        <p:txBody>
          <a:bodyPr anchor="t" rtlCol="false" tIns="0" lIns="0" bIns="0" rIns="0">
            <a:spAutoFit/>
          </a:bodyPr>
          <a:lstStyle/>
          <a:p>
            <a:pPr algn="ctr">
              <a:lnSpc>
                <a:spcPts val="5520"/>
              </a:lnSpc>
            </a:pPr>
            <a:r>
              <a:rPr lang="en-US" sz="4000" spc="212" u="sng">
                <a:solidFill>
                  <a:srgbClr val="231F20"/>
                </a:solidFill>
                <a:latin typeface="Oswald Bold"/>
              </a:rPr>
              <a:t>ADDITIONAL INSIGHTS FROM THE DATA:</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972828" y="1981059"/>
            <a:ext cx="14342344" cy="6701506"/>
          </a:xfrm>
          <a:custGeom>
            <a:avLst/>
            <a:gdLst/>
            <a:ahLst/>
            <a:cxnLst/>
            <a:rect r="r" b="b" t="t" l="l"/>
            <a:pathLst>
              <a:path h="6701506" w="14342344">
                <a:moveTo>
                  <a:pt x="0" y="0"/>
                </a:moveTo>
                <a:lnTo>
                  <a:pt x="14342344" y="0"/>
                </a:lnTo>
                <a:lnTo>
                  <a:pt x="14342344" y="6701506"/>
                </a:lnTo>
                <a:lnTo>
                  <a:pt x="0" y="6701506"/>
                </a:lnTo>
                <a:lnTo>
                  <a:pt x="0" y="0"/>
                </a:lnTo>
                <a:close/>
              </a:path>
            </a:pathLst>
          </a:custGeom>
          <a:blipFill>
            <a:blip r:embed="rId8"/>
            <a:stretch>
              <a:fillRect l="0" t="0" r="0" b="0"/>
            </a:stretch>
          </a:blipFill>
        </p:spPr>
      </p:sp>
      <p:sp>
        <p:nvSpPr>
          <p:cNvPr name="TextBox 6" id="6"/>
          <p:cNvSpPr txBox="true"/>
          <p:nvPr/>
        </p:nvSpPr>
        <p:spPr>
          <a:xfrm rot="0">
            <a:off x="3884638" y="933450"/>
            <a:ext cx="10595084" cy="94830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SEASONALITY IN CAB USAGE</a:t>
            </a:r>
          </a:p>
        </p:txBody>
      </p:sp>
      <p:sp>
        <p:nvSpPr>
          <p:cNvPr name="TextBox 7" id="7"/>
          <p:cNvSpPr txBox="true"/>
          <p:nvPr/>
        </p:nvSpPr>
        <p:spPr>
          <a:xfrm rot="0">
            <a:off x="282225" y="8949839"/>
            <a:ext cx="17723551" cy="973074"/>
          </a:xfrm>
          <a:prstGeom prst="rect">
            <a:avLst/>
          </a:prstGeom>
        </p:spPr>
        <p:txBody>
          <a:bodyPr anchor="t" rtlCol="false" tIns="0" lIns="0" bIns="0" rIns="0">
            <a:spAutoFit/>
          </a:bodyPr>
          <a:lstStyle/>
          <a:p>
            <a:pPr algn="ctr">
              <a:lnSpc>
                <a:spcPts val="3933"/>
              </a:lnSpc>
            </a:pPr>
            <a:r>
              <a:rPr lang="en-US" sz="2850" spc="279">
                <a:solidFill>
                  <a:srgbClr val="000000"/>
                </a:solidFill>
                <a:latin typeface="DM Sans"/>
              </a:rPr>
              <a:t>The seasonality analysis shows a </a:t>
            </a:r>
            <a:r>
              <a:rPr lang="en-US" sz="2850" spc="279">
                <a:solidFill>
                  <a:srgbClr val="000000"/>
                </a:solidFill>
                <a:latin typeface="DM Sans Bold"/>
              </a:rPr>
              <a:t>clear trend in cab usage over the months</a:t>
            </a:r>
            <a:r>
              <a:rPr lang="en-US" sz="2850" spc="279">
                <a:solidFill>
                  <a:srgbClr val="000000"/>
                </a:solidFill>
                <a:latin typeface="DM Sans"/>
              </a:rPr>
              <a:t>. There are noticeable peaks and troughs, indicating that cab usage varies throughout the year.</a:t>
            </a:r>
          </a:p>
        </p:txBody>
      </p:sp>
      <p:sp>
        <p:nvSpPr>
          <p:cNvPr name="TextBox 8" id="8"/>
          <p:cNvSpPr txBox="true"/>
          <p:nvPr/>
        </p:nvSpPr>
        <p:spPr>
          <a:xfrm rot="0">
            <a:off x="1237869" y="168389"/>
            <a:ext cx="16106781" cy="680084"/>
          </a:xfrm>
          <a:prstGeom prst="rect">
            <a:avLst/>
          </a:prstGeom>
        </p:spPr>
        <p:txBody>
          <a:bodyPr anchor="t" rtlCol="false" tIns="0" lIns="0" bIns="0" rIns="0">
            <a:spAutoFit/>
          </a:bodyPr>
          <a:lstStyle/>
          <a:p>
            <a:pPr algn="ctr">
              <a:lnSpc>
                <a:spcPts val="5520"/>
              </a:lnSpc>
            </a:pPr>
            <a:r>
              <a:rPr lang="en-US" sz="4000" spc="212" u="sng">
                <a:solidFill>
                  <a:srgbClr val="231F20"/>
                </a:solidFill>
                <a:latin typeface="Oswald Bold"/>
              </a:rPr>
              <a:t>ADDITIONAL INSIGHTS FROM THE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142191" y="5213010"/>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3" id="3"/>
          <p:cNvGrpSpPr/>
          <p:nvPr/>
        </p:nvGrpSpPr>
        <p:grpSpPr>
          <a:xfrm rot="0">
            <a:off x="236761" y="2243849"/>
            <a:ext cx="17814478" cy="2854861"/>
            <a:chOff x="0" y="0"/>
            <a:chExt cx="6825497" cy="1093821"/>
          </a:xfrm>
        </p:grpSpPr>
        <p:sp>
          <p:nvSpPr>
            <p:cNvPr name="Freeform 4" id="4"/>
            <p:cNvSpPr/>
            <p:nvPr/>
          </p:nvSpPr>
          <p:spPr>
            <a:xfrm flipH="false" flipV="false" rot="0">
              <a:off x="0" y="0"/>
              <a:ext cx="6825497" cy="1093821"/>
            </a:xfrm>
            <a:custGeom>
              <a:avLst/>
              <a:gdLst/>
              <a:ahLst/>
              <a:cxnLst/>
              <a:rect r="r" b="b" t="t" l="l"/>
              <a:pathLst>
                <a:path h="1093821" w="6825497">
                  <a:moveTo>
                    <a:pt x="0" y="0"/>
                  </a:moveTo>
                  <a:lnTo>
                    <a:pt x="6825497" y="0"/>
                  </a:lnTo>
                  <a:lnTo>
                    <a:pt x="6825497" y="1093821"/>
                  </a:lnTo>
                  <a:lnTo>
                    <a:pt x="0" y="1093821"/>
                  </a:lnTo>
                  <a:close/>
                </a:path>
              </a:pathLst>
            </a:custGeom>
            <a:solidFill>
              <a:srgbClr val="EFEFEF"/>
            </a:solidFill>
          </p:spPr>
        </p:sp>
        <p:sp>
          <p:nvSpPr>
            <p:cNvPr name="TextBox 5" id="5"/>
            <p:cNvSpPr txBox="true"/>
            <p:nvPr/>
          </p:nvSpPr>
          <p:spPr>
            <a:xfrm>
              <a:off x="0" y="-19050"/>
              <a:ext cx="6825497" cy="1112871"/>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2142191" y="7594151"/>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2"/>
            <a:stretch>
              <a:fillRect l="0" t="-86495" r="0" b="0"/>
            </a:stretch>
          </a:blipFill>
        </p:spPr>
      </p:sp>
      <p:grpSp>
        <p:nvGrpSpPr>
          <p:cNvPr name="Group 7" id="7"/>
          <p:cNvGrpSpPr/>
          <p:nvPr/>
        </p:nvGrpSpPr>
        <p:grpSpPr>
          <a:xfrm rot="0">
            <a:off x="236761" y="6245857"/>
            <a:ext cx="17814478" cy="1948998"/>
            <a:chOff x="0" y="0"/>
            <a:chExt cx="6825497" cy="746746"/>
          </a:xfrm>
        </p:grpSpPr>
        <p:sp>
          <p:nvSpPr>
            <p:cNvPr name="Freeform 8" id="8"/>
            <p:cNvSpPr/>
            <p:nvPr/>
          </p:nvSpPr>
          <p:spPr>
            <a:xfrm flipH="false" flipV="false" rot="0">
              <a:off x="0" y="0"/>
              <a:ext cx="6825497" cy="746746"/>
            </a:xfrm>
            <a:custGeom>
              <a:avLst/>
              <a:gdLst/>
              <a:ahLst/>
              <a:cxnLst/>
              <a:rect r="r" b="b" t="t" l="l"/>
              <a:pathLst>
                <a:path h="746746" w="6825497">
                  <a:moveTo>
                    <a:pt x="0" y="0"/>
                  </a:moveTo>
                  <a:lnTo>
                    <a:pt x="6825497" y="0"/>
                  </a:lnTo>
                  <a:lnTo>
                    <a:pt x="6825497" y="746746"/>
                  </a:lnTo>
                  <a:lnTo>
                    <a:pt x="0" y="746746"/>
                  </a:lnTo>
                  <a:close/>
                </a:path>
              </a:pathLst>
            </a:custGeom>
            <a:solidFill>
              <a:srgbClr val="EFEFEF"/>
            </a:solidFill>
          </p:spPr>
        </p:sp>
        <p:sp>
          <p:nvSpPr>
            <p:cNvPr name="TextBox 9" id="9"/>
            <p:cNvSpPr txBox="true"/>
            <p:nvPr/>
          </p:nvSpPr>
          <p:spPr>
            <a:xfrm>
              <a:off x="0" y="-19050"/>
              <a:ext cx="6825497" cy="765796"/>
            </a:xfrm>
            <a:prstGeom prst="rect">
              <a:avLst/>
            </a:prstGeom>
          </p:spPr>
          <p:txBody>
            <a:bodyPr anchor="ctr" rtlCol="false" tIns="50800" lIns="50800" bIns="50800" rIns="50800"/>
            <a:lstStyle/>
            <a:p>
              <a:pPr algn="ctr">
                <a:lnSpc>
                  <a:spcPts val="2859"/>
                </a:lnSpc>
              </a:pPr>
            </a:p>
          </p:txBody>
        </p:sp>
      </p:grpSp>
      <p:sp>
        <p:nvSpPr>
          <p:cNvPr name="TextBox 10" id="10"/>
          <p:cNvSpPr txBox="true"/>
          <p:nvPr/>
        </p:nvSpPr>
        <p:spPr>
          <a:xfrm rot="0">
            <a:off x="2335636" y="6095961"/>
            <a:ext cx="15504912" cy="2043050"/>
          </a:xfrm>
          <a:prstGeom prst="rect">
            <a:avLst/>
          </a:prstGeom>
        </p:spPr>
        <p:txBody>
          <a:bodyPr anchor="t" rtlCol="false" tIns="0" lIns="0" bIns="0" rIns="0">
            <a:spAutoFit/>
          </a:bodyPr>
          <a:lstStyle/>
          <a:p>
            <a:pPr algn="l">
              <a:lnSpc>
                <a:spcPts val="6999"/>
              </a:lnSpc>
            </a:pPr>
            <a:r>
              <a:rPr lang="en-US" sz="3499" spc="342" u="sng">
                <a:solidFill>
                  <a:srgbClr val="231F20"/>
                </a:solidFill>
                <a:latin typeface="DM Sans Bold"/>
              </a:rPr>
              <a:t>OBJECTIVE:</a:t>
            </a:r>
          </a:p>
          <a:p>
            <a:pPr algn="l" marL="0" indent="0" lvl="0">
              <a:lnSpc>
                <a:spcPts val="4415"/>
              </a:lnSpc>
              <a:spcBef>
                <a:spcPct val="0"/>
              </a:spcBef>
            </a:pPr>
            <a:r>
              <a:rPr lang="en-US" sz="3199" spc="313">
                <a:solidFill>
                  <a:srgbClr val="231F20"/>
                </a:solidFill>
                <a:latin typeface="DM Sans"/>
              </a:rPr>
              <a:t>Provide actionable insights to help XYZ firm identify the right company to make their investment.</a:t>
            </a:r>
          </a:p>
        </p:txBody>
      </p:sp>
      <p:sp>
        <p:nvSpPr>
          <p:cNvPr name="Freeform 11" id="11"/>
          <p:cNvSpPr/>
          <p:nvPr/>
        </p:nvSpPr>
        <p:spPr>
          <a:xfrm flipH="false" flipV="false" rot="0">
            <a:off x="-2405319" y="8112260"/>
            <a:ext cx="6583057" cy="6755002"/>
          </a:xfrm>
          <a:custGeom>
            <a:avLst/>
            <a:gdLst/>
            <a:ahLst/>
            <a:cxnLst/>
            <a:rect r="r" b="b" t="t" l="l"/>
            <a:pathLst>
              <a:path h="6755002" w="6583057">
                <a:moveTo>
                  <a:pt x="0" y="0"/>
                </a:moveTo>
                <a:lnTo>
                  <a:pt x="6583057" y="0"/>
                </a:lnTo>
                <a:lnTo>
                  <a:pt x="6583057" y="6755003"/>
                </a:lnTo>
                <a:lnTo>
                  <a:pt x="0" y="67550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79908" y="2745296"/>
            <a:ext cx="1623962" cy="1766342"/>
          </a:xfrm>
          <a:custGeom>
            <a:avLst/>
            <a:gdLst/>
            <a:ahLst/>
            <a:cxnLst/>
            <a:rect r="r" b="b" t="t" l="l"/>
            <a:pathLst>
              <a:path h="1766342" w="1623962">
                <a:moveTo>
                  <a:pt x="0" y="0"/>
                </a:moveTo>
                <a:lnTo>
                  <a:pt x="1623962" y="0"/>
                </a:lnTo>
                <a:lnTo>
                  <a:pt x="1623962" y="1766342"/>
                </a:lnTo>
                <a:lnTo>
                  <a:pt x="0" y="17663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392007" y="6245857"/>
            <a:ext cx="1623962" cy="1666379"/>
          </a:xfrm>
          <a:custGeom>
            <a:avLst/>
            <a:gdLst/>
            <a:ahLst/>
            <a:cxnLst/>
            <a:rect r="r" b="b" t="t" l="l"/>
            <a:pathLst>
              <a:path h="1666379" w="1623962">
                <a:moveTo>
                  <a:pt x="0" y="0"/>
                </a:moveTo>
                <a:lnTo>
                  <a:pt x="1623962" y="0"/>
                </a:lnTo>
                <a:lnTo>
                  <a:pt x="1623962" y="1666378"/>
                </a:lnTo>
                <a:lnTo>
                  <a:pt x="0" y="16663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2323537" y="1977149"/>
            <a:ext cx="15727702" cy="3035936"/>
          </a:xfrm>
          <a:prstGeom prst="rect">
            <a:avLst/>
          </a:prstGeom>
        </p:spPr>
        <p:txBody>
          <a:bodyPr anchor="t" rtlCol="false" tIns="0" lIns="0" bIns="0" rIns="0">
            <a:spAutoFit/>
          </a:bodyPr>
          <a:lstStyle/>
          <a:p>
            <a:pPr algn="l">
              <a:lnSpc>
                <a:spcPts val="6999"/>
              </a:lnSpc>
            </a:pPr>
            <a:r>
              <a:rPr lang="en-US" sz="3499" spc="342" u="sng">
                <a:solidFill>
                  <a:srgbClr val="231F20"/>
                </a:solidFill>
                <a:latin typeface="DM Sans Bold"/>
              </a:rPr>
              <a:t>CLIENT</a:t>
            </a:r>
            <a:r>
              <a:rPr lang="en-US" sz="3499" spc="342">
                <a:solidFill>
                  <a:srgbClr val="231F20"/>
                </a:solidFill>
                <a:latin typeface="DM Sans"/>
              </a:rPr>
              <a:t>:</a:t>
            </a:r>
          </a:p>
          <a:p>
            <a:pPr algn="l" marL="0" indent="0" lvl="0">
              <a:lnSpc>
                <a:spcPts val="4139"/>
              </a:lnSpc>
              <a:spcBef>
                <a:spcPct val="0"/>
              </a:spcBef>
            </a:pPr>
            <a:r>
              <a:rPr lang="en-US" sz="2999" spc="293">
                <a:solidFill>
                  <a:srgbClr val="231F20"/>
                </a:solidFill>
                <a:latin typeface="DM Sans"/>
              </a:rPr>
              <a:t>XYZ is a private firm in US. Due to remarkable growth in the Cab Industry in last few years and multiple key players in the market, it is planning for an investment in Cab industry and as per their Go-to-Market(G2M) strategy they want to understand the market before taking final decision.</a:t>
            </a:r>
          </a:p>
        </p:txBody>
      </p:sp>
      <p:sp>
        <p:nvSpPr>
          <p:cNvPr name="Freeform 15" id="15"/>
          <p:cNvSpPr/>
          <p:nvPr/>
        </p:nvSpPr>
        <p:spPr>
          <a:xfrm flipH="false" flipV="false" rot="0">
            <a:off x="14753909" y="-3824587"/>
            <a:ext cx="5913966" cy="6068435"/>
          </a:xfrm>
          <a:custGeom>
            <a:avLst/>
            <a:gdLst/>
            <a:ahLst/>
            <a:cxnLst/>
            <a:rect r="r" b="b" t="t" l="l"/>
            <a:pathLst>
              <a:path h="6068435" w="5913966">
                <a:moveTo>
                  <a:pt x="0" y="0"/>
                </a:moveTo>
                <a:lnTo>
                  <a:pt x="5913966" y="0"/>
                </a:lnTo>
                <a:lnTo>
                  <a:pt x="5913966" y="6068436"/>
                </a:lnTo>
                <a:lnTo>
                  <a:pt x="0" y="606843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2405319" y="-3496933"/>
            <a:ext cx="5594652" cy="5740781"/>
          </a:xfrm>
          <a:custGeom>
            <a:avLst/>
            <a:gdLst/>
            <a:ahLst/>
            <a:cxnLst/>
            <a:rect r="r" b="b" t="t" l="l"/>
            <a:pathLst>
              <a:path h="5740781" w="5594652">
                <a:moveTo>
                  <a:pt x="0" y="0"/>
                </a:moveTo>
                <a:lnTo>
                  <a:pt x="5594653" y="0"/>
                </a:lnTo>
                <a:lnTo>
                  <a:pt x="5594653" y="5740782"/>
                </a:lnTo>
                <a:lnTo>
                  <a:pt x="0" y="57407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4306893">
            <a:off x="13301159" y="852502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506719" y="2791396"/>
            <a:ext cx="11989820" cy="4551808"/>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06</a:t>
            </a:r>
          </a:p>
          <a:p>
            <a:pPr algn="ctr">
              <a:lnSpc>
                <a:spcPts val="12143"/>
              </a:lnSpc>
            </a:pPr>
            <a:r>
              <a:rPr lang="en-US" sz="8799" spc="862">
                <a:solidFill>
                  <a:srgbClr val="FFFFFF"/>
                </a:solidFill>
                <a:latin typeface="Oswald Bold"/>
              </a:rPr>
              <a:t>HYPOTHESIS TESTING RESULTS</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46823" y="3818464"/>
            <a:ext cx="10368167" cy="2650073"/>
          </a:xfrm>
          <a:custGeom>
            <a:avLst/>
            <a:gdLst/>
            <a:ahLst/>
            <a:cxnLst/>
            <a:rect r="r" b="b" t="t" l="l"/>
            <a:pathLst>
              <a:path h="2650073" w="10368167">
                <a:moveTo>
                  <a:pt x="0" y="0"/>
                </a:moveTo>
                <a:lnTo>
                  <a:pt x="10368167" y="0"/>
                </a:lnTo>
                <a:lnTo>
                  <a:pt x="10368167" y="2650072"/>
                </a:lnTo>
                <a:lnTo>
                  <a:pt x="0" y="2650072"/>
                </a:lnTo>
                <a:lnTo>
                  <a:pt x="0" y="0"/>
                </a:lnTo>
                <a:close/>
              </a:path>
            </a:pathLst>
          </a:custGeom>
          <a:blipFill>
            <a:blip r:embed="rId8"/>
            <a:stretch>
              <a:fillRect l="0" t="0" r="0" b="0"/>
            </a:stretch>
          </a:blipFill>
        </p:spPr>
      </p:sp>
      <p:sp>
        <p:nvSpPr>
          <p:cNvPr name="Freeform 6" id="6"/>
          <p:cNvSpPr/>
          <p:nvPr/>
        </p:nvSpPr>
        <p:spPr>
          <a:xfrm flipH="false" flipV="false" rot="0">
            <a:off x="7646823" y="6763811"/>
            <a:ext cx="9940827" cy="3168208"/>
          </a:xfrm>
          <a:custGeom>
            <a:avLst/>
            <a:gdLst/>
            <a:ahLst/>
            <a:cxnLst/>
            <a:rect r="r" b="b" t="t" l="l"/>
            <a:pathLst>
              <a:path h="3168208" w="9940827">
                <a:moveTo>
                  <a:pt x="0" y="0"/>
                </a:moveTo>
                <a:lnTo>
                  <a:pt x="9940826" y="0"/>
                </a:lnTo>
                <a:lnTo>
                  <a:pt x="9940826" y="3168208"/>
                </a:lnTo>
                <a:lnTo>
                  <a:pt x="0" y="3168208"/>
                </a:lnTo>
                <a:lnTo>
                  <a:pt x="0" y="0"/>
                </a:lnTo>
                <a:close/>
              </a:path>
            </a:pathLst>
          </a:custGeom>
          <a:blipFill>
            <a:blip r:embed="rId9"/>
            <a:stretch>
              <a:fillRect l="0" t="0" r="0" b="0"/>
            </a:stretch>
          </a:blipFill>
        </p:spPr>
      </p:sp>
      <p:sp>
        <p:nvSpPr>
          <p:cNvPr name="TextBox 7" id="7"/>
          <p:cNvSpPr txBox="true"/>
          <p:nvPr/>
        </p:nvSpPr>
        <p:spPr>
          <a:xfrm rot="0">
            <a:off x="2006527" y="283323"/>
            <a:ext cx="14274947" cy="1697736"/>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1:</a:t>
            </a:r>
          </a:p>
          <a:p>
            <a:pPr algn="ctr">
              <a:lnSpc>
                <a:spcPts val="5795"/>
              </a:lnSpc>
            </a:pPr>
            <a:r>
              <a:rPr lang="en-US" sz="4200" spc="222">
                <a:solidFill>
                  <a:srgbClr val="004AAD"/>
                </a:solidFill>
                <a:latin typeface="Oswald Bold"/>
              </a:rPr>
              <a:t>IS THERE ANY DIFFERENCE IN PROFIT BASED ON GENDER</a:t>
            </a:r>
          </a:p>
        </p:txBody>
      </p:sp>
      <p:sp>
        <p:nvSpPr>
          <p:cNvPr name="TextBox 8" id="8"/>
          <p:cNvSpPr txBox="true"/>
          <p:nvPr/>
        </p:nvSpPr>
        <p:spPr>
          <a:xfrm rot="0">
            <a:off x="441777" y="4239387"/>
            <a:ext cx="6763268" cy="175107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a difference in profit regarding gender.</a:t>
            </a:r>
          </a:p>
        </p:txBody>
      </p:sp>
      <p:sp>
        <p:nvSpPr>
          <p:cNvPr name="TextBox 9" id="9"/>
          <p:cNvSpPr txBox="true"/>
          <p:nvPr/>
        </p:nvSpPr>
        <p:spPr>
          <a:xfrm rot="0">
            <a:off x="3652182" y="2215464"/>
            <a:ext cx="10983635"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profit regarding gender.</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profit regarding gender.</a:t>
            </a:r>
          </a:p>
        </p:txBody>
      </p:sp>
      <p:sp>
        <p:nvSpPr>
          <p:cNvPr name="TextBox 10" id="10"/>
          <p:cNvSpPr txBox="true"/>
          <p:nvPr/>
        </p:nvSpPr>
        <p:spPr>
          <a:xfrm rot="0">
            <a:off x="40610" y="7443802"/>
            <a:ext cx="7205045" cy="175107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no difference in profit regarding gender.</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013214" y="3726887"/>
            <a:ext cx="10026961" cy="2833225"/>
          </a:xfrm>
          <a:custGeom>
            <a:avLst/>
            <a:gdLst/>
            <a:ahLst/>
            <a:cxnLst/>
            <a:rect r="r" b="b" t="t" l="l"/>
            <a:pathLst>
              <a:path h="2833225" w="10026961">
                <a:moveTo>
                  <a:pt x="0" y="0"/>
                </a:moveTo>
                <a:lnTo>
                  <a:pt x="10026961" y="0"/>
                </a:lnTo>
                <a:lnTo>
                  <a:pt x="10026961" y="2833226"/>
                </a:lnTo>
                <a:lnTo>
                  <a:pt x="0" y="2833226"/>
                </a:lnTo>
                <a:lnTo>
                  <a:pt x="0" y="0"/>
                </a:lnTo>
                <a:close/>
              </a:path>
            </a:pathLst>
          </a:custGeom>
          <a:blipFill>
            <a:blip r:embed="rId8"/>
            <a:stretch>
              <a:fillRect l="0" t="0" r="0" b="0"/>
            </a:stretch>
          </a:blipFill>
        </p:spPr>
      </p:sp>
      <p:sp>
        <p:nvSpPr>
          <p:cNvPr name="Freeform 6" id="6"/>
          <p:cNvSpPr/>
          <p:nvPr/>
        </p:nvSpPr>
        <p:spPr>
          <a:xfrm flipH="false" flipV="false" rot="0">
            <a:off x="8013214" y="7074463"/>
            <a:ext cx="9919044" cy="2873742"/>
          </a:xfrm>
          <a:custGeom>
            <a:avLst/>
            <a:gdLst/>
            <a:ahLst/>
            <a:cxnLst/>
            <a:rect r="r" b="b" t="t" l="l"/>
            <a:pathLst>
              <a:path h="2873742" w="9919044">
                <a:moveTo>
                  <a:pt x="0" y="0"/>
                </a:moveTo>
                <a:lnTo>
                  <a:pt x="9919044" y="0"/>
                </a:lnTo>
                <a:lnTo>
                  <a:pt x="9919044" y="2873741"/>
                </a:lnTo>
                <a:lnTo>
                  <a:pt x="0" y="2873741"/>
                </a:lnTo>
                <a:lnTo>
                  <a:pt x="0" y="0"/>
                </a:lnTo>
                <a:close/>
              </a:path>
            </a:pathLst>
          </a:custGeom>
          <a:blipFill>
            <a:blip r:embed="rId9"/>
            <a:stretch>
              <a:fillRect l="0" t="0" r="0" b="0"/>
            </a:stretch>
          </a:blipFill>
        </p:spPr>
      </p:sp>
      <p:sp>
        <p:nvSpPr>
          <p:cNvPr name="TextBox 7" id="7"/>
          <p:cNvSpPr txBox="true"/>
          <p:nvPr/>
        </p:nvSpPr>
        <p:spPr>
          <a:xfrm rot="0">
            <a:off x="1312305" y="283323"/>
            <a:ext cx="15946995" cy="1697736"/>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2:</a:t>
            </a:r>
          </a:p>
          <a:p>
            <a:pPr algn="ctr">
              <a:lnSpc>
                <a:spcPts val="5795"/>
              </a:lnSpc>
            </a:pPr>
            <a:r>
              <a:rPr lang="en-US" sz="4200" spc="222">
                <a:solidFill>
                  <a:srgbClr val="004AAD"/>
                </a:solidFill>
                <a:latin typeface="Oswald Bold"/>
              </a:rPr>
              <a:t>IS THERE ANY DIFFERENCE IN PROFIT BASED ON PAYMENT MODE</a:t>
            </a:r>
          </a:p>
        </p:txBody>
      </p:sp>
      <p:sp>
        <p:nvSpPr>
          <p:cNvPr name="TextBox 8" id="8"/>
          <p:cNvSpPr txBox="true"/>
          <p:nvPr/>
        </p:nvSpPr>
        <p:spPr>
          <a:xfrm rot="0">
            <a:off x="227563" y="4239387"/>
            <a:ext cx="7391256" cy="175107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no difference in profit regarding payment mode.</a:t>
            </a:r>
          </a:p>
        </p:txBody>
      </p:sp>
      <p:sp>
        <p:nvSpPr>
          <p:cNvPr name="TextBox 9" id="9"/>
          <p:cNvSpPr txBox="true"/>
          <p:nvPr/>
        </p:nvSpPr>
        <p:spPr>
          <a:xfrm rot="0">
            <a:off x="2836069" y="2215464"/>
            <a:ext cx="12615862"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profit regarding payment mode.</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profit regarding payment mode.</a:t>
            </a:r>
          </a:p>
        </p:txBody>
      </p:sp>
      <p:sp>
        <p:nvSpPr>
          <p:cNvPr name="TextBox 10" id="10"/>
          <p:cNvSpPr txBox="true"/>
          <p:nvPr/>
        </p:nvSpPr>
        <p:spPr>
          <a:xfrm rot="0">
            <a:off x="0" y="7607220"/>
            <a:ext cx="7846382" cy="175107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no difference in profit regarding payment mode.</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142535" y="3720161"/>
            <a:ext cx="9996993" cy="2846678"/>
          </a:xfrm>
          <a:custGeom>
            <a:avLst/>
            <a:gdLst/>
            <a:ahLst/>
            <a:cxnLst/>
            <a:rect r="r" b="b" t="t" l="l"/>
            <a:pathLst>
              <a:path h="2846678" w="9996993">
                <a:moveTo>
                  <a:pt x="0" y="0"/>
                </a:moveTo>
                <a:lnTo>
                  <a:pt x="9996994" y="0"/>
                </a:lnTo>
                <a:lnTo>
                  <a:pt x="9996994" y="2846678"/>
                </a:lnTo>
                <a:lnTo>
                  <a:pt x="0" y="2846678"/>
                </a:lnTo>
                <a:lnTo>
                  <a:pt x="0" y="0"/>
                </a:lnTo>
                <a:close/>
              </a:path>
            </a:pathLst>
          </a:custGeom>
          <a:blipFill>
            <a:blip r:embed="rId8"/>
            <a:stretch>
              <a:fillRect l="0" t="0" r="0" b="0"/>
            </a:stretch>
          </a:blipFill>
        </p:spPr>
      </p:sp>
      <p:sp>
        <p:nvSpPr>
          <p:cNvPr name="Freeform 6" id="6"/>
          <p:cNvSpPr/>
          <p:nvPr/>
        </p:nvSpPr>
        <p:spPr>
          <a:xfrm flipH="false" flipV="false" rot="0">
            <a:off x="8142535" y="6862114"/>
            <a:ext cx="9940827" cy="2984544"/>
          </a:xfrm>
          <a:custGeom>
            <a:avLst/>
            <a:gdLst/>
            <a:ahLst/>
            <a:cxnLst/>
            <a:rect r="r" b="b" t="t" l="l"/>
            <a:pathLst>
              <a:path h="2984544" w="9940827">
                <a:moveTo>
                  <a:pt x="0" y="0"/>
                </a:moveTo>
                <a:lnTo>
                  <a:pt x="9940827" y="0"/>
                </a:lnTo>
                <a:lnTo>
                  <a:pt x="9940827" y="2984544"/>
                </a:lnTo>
                <a:lnTo>
                  <a:pt x="0" y="2984544"/>
                </a:lnTo>
                <a:lnTo>
                  <a:pt x="0" y="0"/>
                </a:lnTo>
                <a:close/>
              </a:path>
            </a:pathLst>
          </a:custGeom>
          <a:blipFill>
            <a:blip r:embed="rId9"/>
            <a:stretch>
              <a:fillRect l="0" t="0" r="0" b="0"/>
            </a:stretch>
          </a:blipFill>
        </p:spPr>
      </p:sp>
      <p:sp>
        <p:nvSpPr>
          <p:cNvPr name="TextBox 7" id="7"/>
          <p:cNvSpPr txBox="true"/>
          <p:nvPr/>
        </p:nvSpPr>
        <p:spPr>
          <a:xfrm rot="0">
            <a:off x="1272779" y="283323"/>
            <a:ext cx="15742442" cy="1697736"/>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3:</a:t>
            </a:r>
          </a:p>
          <a:p>
            <a:pPr algn="ctr">
              <a:lnSpc>
                <a:spcPts val="5795"/>
              </a:lnSpc>
            </a:pPr>
            <a:r>
              <a:rPr lang="en-US" sz="4200" spc="222">
                <a:solidFill>
                  <a:srgbClr val="004AAD"/>
                </a:solidFill>
                <a:latin typeface="Oswald Bold"/>
              </a:rPr>
              <a:t>IS THERE ANY DIFFERENCE IN REVENUE BASED ON AGE GROUP</a:t>
            </a:r>
          </a:p>
        </p:txBody>
      </p:sp>
      <p:sp>
        <p:nvSpPr>
          <p:cNvPr name="TextBox 8" id="8"/>
          <p:cNvSpPr txBox="true"/>
          <p:nvPr/>
        </p:nvSpPr>
        <p:spPr>
          <a:xfrm rot="0">
            <a:off x="441777" y="4239387"/>
            <a:ext cx="7078823" cy="175107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no difference in revenue regarding age group.</a:t>
            </a:r>
          </a:p>
        </p:txBody>
      </p:sp>
      <p:sp>
        <p:nvSpPr>
          <p:cNvPr name="TextBox 9" id="9"/>
          <p:cNvSpPr txBox="true"/>
          <p:nvPr/>
        </p:nvSpPr>
        <p:spPr>
          <a:xfrm rot="0">
            <a:off x="3105983" y="2215464"/>
            <a:ext cx="12076034"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revenue regarding age group.</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revenue regarding age group.</a:t>
            </a:r>
          </a:p>
        </p:txBody>
      </p:sp>
      <p:sp>
        <p:nvSpPr>
          <p:cNvPr name="TextBox 10" id="10"/>
          <p:cNvSpPr txBox="true"/>
          <p:nvPr/>
        </p:nvSpPr>
        <p:spPr>
          <a:xfrm rot="0">
            <a:off x="315555" y="7450273"/>
            <a:ext cx="7205045" cy="175107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no difference in revenue regarding age group.</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288465" y="4348417"/>
            <a:ext cx="10296319" cy="1590165"/>
          </a:xfrm>
          <a:custGeom>
            <a:avLst/>
            <a:gdLst/>
            <a:ahLst/>
            <a:cxnLst/>
            <a:rect r="r" b="b" t="t" l="l"/>
            <a:pathLst>
              <a:path h="1590165" w="10296319">
                <a:moveTo>
                  <a:pt x="0" y="0"/>
                </a:moveTo>
                <a:lnTo>
                  <a:pt x="10296318" y="0"/>
                </a:lnTo>
                <a:lnTo>
                  <a:pt x="10296318" y="1590166"/>
                </a:lnTo>
                <a:lnTo>
                  <a:pt x="0" y="1590166"/>
                </a:lnTo>
                <a:lnTo>
                  <a:pt x="0" y="0"/>
                </a:lnTo>
                <a:close/>
              </a:path>
            </a:pathLst>
          </a:custGeom>
          <a:blipFill>
            <a:blip r:embed="rId8"/>
            <a:stretch>
              <a:fillRect l="0" t="0" r="0" b="0"/>
            </a:stretch>
          </a:blipFill>
        </p:spPr>
      </p:sp>
      <p:sp>
        <p:nvSpPr>
          <p:cNvPr name="Freeform 6" id="6"/>
          <p:cNvSpPr/>
          <p:nvPr/>
        </p:nvSpPr>
        <p:spPr>
          <a:xfrm flipH="false" flipV="false" rot="0">
            <a:off x="7288465" y="7601313"/>
            <a:ext cx="10190470" cy="1656987"/>
          </a:xfrm>
          <a:custGeom>
            <a:avLst/>
            <a:gdLst/>
            <a:ahLst/>
            <a:cxnLst/>
            <a:rect r="r" b="b" t="t" l="l"/>
            <a:pathLst>
              <a:path h="1656987" w="10190470">
                <a:moveTo>
                  <a:pt x="0" y="0"/>
                </a:moveTo>
                <a:lnTo>
                  <a:pt x="10190470" y="0"/>
                </a:lnTo>
                <a:lnTo>
                  <a:pt x="10190470" y="1656987"/>
                </a:lnTo>
                <a:lnTo>
                  <a:pt x="0" y="1656987"/>
                </a:lnTo>
                <a:lnTo>
                  <a:pt x="0" y="0"/>
                </a:lnTo>
                <a:close/>
              </a:path>
            </a:pathLst>
          </a:custGeom>
          <a:blipFill>
            <a:blip r:embed="rId9"/>
            <a:stretch>
              <a:fillRect l="0" t="0" r="0" b="0"/>
            </a:stretch>
          </a:blipFill>
        </p:spPr>
      </p:sp>
      <p:sp>
        <p:nvSpPr>
          <p:cNvPr name="TextBox 7" id="7"/>
          <p:cNvSpPr txBox="true"/>
          <p:nvPr/>
        </p:nvSpPr>
        <p:spPr>
          <a:xfrm rot="0">
            <a:off x="1333342" y="283323"/>
            <a:ext cx="15621316" cy="1697736"/>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4:</a:t>
            </a:r>
          </a:p>
          <a:p>
            <a:pPr algn="ctr">
              <a:lnSpc>
                <a:spcPts val="5795"/>
              </a:lnSpc>
            </a:pPr>
            <a:r>
              <a:rPr lang="en-US" sz="4200" spc="222">
                <a:solidFill>
                  <a:srgbClr val="004AAD"/>
                </a:solidFill>
                <a:latin typeface="Oswald Bold"/>
              </a:rPr>
              <a:t>IS THERE ANY DIFFERENCE IN NUMBER OF TRIPS BASED ON CITY</a:t>
            </a:r>
          </a:p>
        </p:txBody>
      </p:sp>
      <p:sp>
        <p:nvSpPr>
          <p:cNvPr name="TextBox 8" id="8"/>
          <p:cNvSpPr txBox="true"/>
          <p:nvPr/>
        </p:nvSpPr>
        <p:spPr>
          <a:xfrm rot="0">
            <a:off x="441777" y="3944112"/>
            <a:ext cx="6090084"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a difference in the number of trips regarding city.</a:t>
            </a:r>
          </a:p>
        </p:txBody>
      </p:sp>
      <p:sp>
        <p:nvSpPr>
          <p:cNvPr name="TextBox 9" id="9"/>
          <p:cNvSpPr txBox="true"/>
          <p:nvPr/>
        </p:nvSpPr>
        <p:spPr>
          <a:xfrm rot="0">
            <a:off x="2547521" y="2215464"/>
            <a:ext cx="13192959"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the number of trips regarding city.</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the number of trips regarding city.</a:t>
            </a:r>
          </a:p>
        </p:txBody>
      </p:sp>
      <p:sp>
        <p:nvSpPr>
          <p:cNvPr name="TextBox 10" id="10"/>
          <p:cNvSpPr txBox="true"/>
          <p:nvPr/>
        </p:nvSpPr>
        <p:spPr>
          <a:xfrm rot="0">
            <a:off x="273481" y="7230418"/>
            <a:ext cx="6258380"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a difference in the number of trips regarding city.</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918343" y="4025668"/>
            <a:ext cx="10014141" cy="2826213"/>
          </a:xfrm>
          <a:custGeom>
            <a:avLst/>
            <a:gdLst/>
            <a:ahLst/>
            <a:cxnLst/>
            <a:rect r="r" b="b" t="t" l="l"/>
            <a:pathLst>
              <a:path h="2826213" w="10014141">
                <a:moveTo>
                  <a:pt x="0" y="0"/>
                </a:moveTo>
                <a:lnTo>
                  <a:pt x="10014141" y="0"/>
                </a:lnTo>
                <a:lnTo>
                  <a:pt x="10014141" y="2826214"/>
                </a:lnTo>
                <a:lnTo>
                  <a:pt x="0" y="2826214"/>
                </a:lnTo>
                <a:lnTo>
                  <a:pt x="0" y="0"/>
                </a:lnTo>
                <a:close/>
              </a:path>
            </a:pathLst>
          </a:custGeom>
          <a:blipFill>
            <a:blip r:embed="rId8"/>
            <a:stretch>
              <a:fillRect l="0" t="0" r="0" b="0"/>
            </a:stretch>
          </a:blipFill>
        </p:spPr>
      </p:sp>
      <p:sp>
        <p:nvSpPr>
          <p:cNvPr name="Freeform 6" id="6"/>
          <p:cNvSpPr/>
          <p:nvPr/>
        </p:nvSpPr>
        <p:spPr>
          <a:xfrm flipH="false" flipV="false" rot="0">
            <a:off x="7918343" y="7156682"/>
            <a:ext cx="9927769" cy="2932155"/>
          </a:xfrm>
          <a:custGeom>
            <a:avLst/>
            <a:gdLst/>
            <a:ahLst/>
            <a:cxnLst/>
            <a:rect r="r" b="b" t="t" l="l"/>
            <a:pathLst>
              <a:path h="2932155" w="9927769">
                <a:moveTo>
                  <a:pt x="0" y="0"/>
                </a:moveTo>
                <a:lnTo>
                  <a:pt x="9927769" y="0"/>
                </a:lnTo>
                <a:lnTo>
                  <a:pt x="9927769" y="2932155"/>
                </a:lnTo>
                <a:lnTo>
                  <a:pt x="0" y="2932155"/>
                </a:lnTo>
                <a:lnTo>
                  <a:pt x="0" y="0"/>
                </a:lnTo>
                <a:close/>
              </a:path>
            </a:pathLst>
          </a:custGeom>
          <a:blipFill>
            <a:blip r:embed="rId9"/>
            <a:stretch>
              <a:fillRect l="0" t="0" r="0" b="0"/>
            </a:stretch>
          </a:blipFill>
        </p:spPr>
      </p:sp>
      <p:sp>
        <p:nvSpPr>
          <p:cNvPr name="TextBox 7" id="7"/>
          <p:cNvSpPr txBox="true"/>
          <p:nvPr/>
        </p:nvSpPr>
        <p:spPr>
          <a:xfrm rot="0">
            <a:off x="441777" y="283323"/>
            <a:ext cx="17490707" cy="167982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5:</a:t>
            </a:r>
          </a:p>
          <a:p>
            <a:pPr algn="ctr">
              <a:lnSpc>
                <a:spcPts val="5658"/>
              </a:lnSpc>
            </a:pPr>
            <a:r>
              <a:rPr lang="en-US" sz="4100" spc="217">
                <a:solidFill>
                  <a:srgbClr val="004AAD"/>
                </a:solidFill>
                <a:latin typeface="Oswald Bold"/>
              </a:rPr>
              <a:t>IS THERE ANY DIFFERENCE IN DISTANCE TRAVELLED BASED ON AGE GROUP</a:t>
            </a:r>
          </a:p>
        </p:txBody>
      </p:sp>
      <p:sp>
        <p:nvSpPr>
          <p:cNvPr name="TextBox 8" id="8"/>
          <p:cNvSpPr txBox="true"/>
          <p:nvPr/>
        </p:nvSpPr>
        <p:spPr>
          <a:xfrm rot="0">
            <a:off x="294518" y="4050286"/>
            <a:ext cx="6951137"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no difference in the distance travelled regarding age group.</a:t>
            </a:r>
          </a:p>
        </p:txBody>
      </p:sp>
      <p:sp>
        <p:nvSpPr>
          <p:cNvPr name="TextBox 9" id="9"/>
          <p:cNvSpPr txBox="true"/>
          <p:nvPr/>
        </p:nvSpPr>
        <p:spPr>
          <a:xfrm rot="0">
            <a:off x="1665863" y="2215464"/>
            <a:ext cx="15187681"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the distance travelled regarding age group.</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the distance travelled regarding age group.</a:t>
            </a:r>
          </a:p>
        </p:txBody>
      </p:sp>
      <p:sp>
        <p:nvSpPr>
          <p:cNvPr name="TextBox 10" id="10"/>
          <p:cNvSpPr txBox="true"/>
          <p:nvPr/>
        </p:nvSpPr>
        <p:spPr>
          <a:xfrm rot="0">
            <a:off x="40610" y="7254701"/>
            <a:ext cx="7205045"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no difference in the distance travelled regarding age group.</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43443" y="5143500"/>
            <a:ext cx="17277251" cy="1798682"/>
          </a:xfrm>
          <a:custGeom>
            <a:avLst/>
            <a:gdLst/>
            <a:ahLst/>
            <a:cxnLst/>
            <a:rect r="r" b="b" t="t" l="l"/>
            <a:pathLst>
              <a:path h="1798682" w="17277251">
                <a:moveTo>
                  <a:pt x="0" y="0"/>
                </a:moveTo>
                <a:lnTo>
                  <a:pt x="17277251" y="0"/>
                </a:lnTo>
                <a:lnTo>
                  <a:pt x="17277251" y="1798682"/>
                </a:lnTo>
                <a:lnTo>
                  <a:pt x="0" y="1798682"/>
                </a:lnTo>
                <a:lnTo>
                  <a:pt x="0" y="0"/>
                </a:lnTo>
                <a:close/>
              </a:path>
            </a:pathLst>
          </a:custGeom>
          <a:blipFill>
            <a:blip r:embed="rId8"/>
            <a:stretch>
              <a:fillRect l="0" t="0" r="0" b="0"/>
            </a:stretch>
          </a:blipFill>
        </p:spPr>
      </p:sp>
      <p:sp>
        <p:nvSpPr>
          <p:cNvPr name="TextBox 6" id="6"/>
          <p:cNvSpPr txBox="true"/>
          <p:nvPr/>
        </p:nvSpPr>
        <p:spPr>
          <a:xfrm rot="0">
            <a:off x="441777" y="283323"/>
            <a:ext cx="17480583" cy="1661922"/>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6:</a:t>
            </a:r>
          </a:p>
          <a:p>
            <a:pPr algn="ctr">
              <a:lnSpc>
                <a:spcPts val="5520"/>
              </a:lnSpc>
            </a:pPr>
            <a:r>
              <a:rPr lang="en-US" sz="4000" spc="212">
                <a:solidFill>
                  <a:srgbClr val="004AAD"/>
                </a:solidFill>
                <a:latin typeface="Oswald Bold"/>
              </a:rPr>
              <a:t>IS THERE ANY DIFFERENCE IN INCOME OF CUSTOMERS BASED ON COMPANY</a:t>
            </a:r>
          </a:p>
        </p:txBody>
      </p:sp>
      <p:sp>
        <p:nvSpPr>
          <p:cNvPr name="TextBox 7" id="7"/>
          <p:cNvSpPr txBox="true"/>
          <p:nvPr/>
        </p:nvSpPr>
        <p:spPr>
          <a:xfrm rot="0">
            <a:off x="3479850" y="7358347"/>
            <a:ext cx="11328300" cy="1160526"/>
          </a:xfrm>
          <a:prstGeom prst="rect">
            <a:avLst/>
          </a:prstGeom>
        </p:spPr>
        <p:txBody>
          <a:bodyPr anchor="t" rtlCol="false" tIns="0" lIns="0" bIns="0" rIns="0">
            <a:spAutoFit/>
          </a:bodyPr>
          <a:lstStyle/>
          <a:p>
            <a:pPr algn="ctr">
              <a:lnSpc>
                <a:spcPts val="4691"/>
              </a:lnSpc>
            </a:pPr>
            <a:r>
              <a:rPr lang="en-US" sz="3399" spc="333">
                <a:solidFill>
                  <a:srgbClr val="000000"/>
                </a:solidFill>
                <a:latin typeface="DM Sans"/>
              </a:rPr>
              <a:t>There is no difference in the income of customers regarding the cab company.</a:t>
            </a:r>
          </a:p>
        </p:txBody>
      </p:sp>
      <p:sp>
        <p:nvSpPr>
          <p:cNvPr name="TextBox 8" id="8"/>
          <p:cNvSpPr txBox="true"/>
          <p:nvPr/>
        </p:nvSpPr>
        <p:spPr>
          <a:xfrm rot="0">
            <a:off x="645109" y="2215464"/>
            <a:ext cx="17073919"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the income of customers regarding the cab company.</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the income of customers regarding the cab company.</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041649" y="4010254"/>
            <a:ext cx="9988396" cy="2857041"/>
          </a:xfrm>
          <a:custGeom>
            <a:avLst/>
            <a:gdLst/>
            <a:ahLst/>
            <a:cxnLst/>
            <a:rect r="r" b="b" t="t" l="l"/>
            <a:pathLst>
              <a:path h="2857041" w="9988396">
                <a:moveTo>
                  <a:pt x="0" y="0"/>
                </a:moveTo>
                <a:lnTo>
                  <a:pt x="9988396" y="0"/>
                </a:lnTo>
                <a:lnTo>
                  <a:pt x="9988396" y="2857042"/>
                </a:lnTo>
                <a:lnTo>
                  <a:pt x="0" y="2857042"/>
                </a:lnTo>
                <a:lnTo>
                  <a:pt x="0" y="0"/>
                </a:lnTo>
                <a:close/>
              </a:path>
            </a:pathLst>
          </a:custGeom>
          <a:blipFill>
            <a:blip r:embed="rId8"/>
            <a:stretch>
              <a:fillRect l="0" t="0" r="0" b="0"/>
            </a:stretch>
          </a:blipFill>
        </p:spPr>
      </p:sp>
      <p:sp>
        <p:nvSpPr>
          <p:cNvPr name="Freeform 6" id="6"/>
          <p:cNvSpPr/>
          <p:nvPr/>
        </p:nvSpPr>
        <p:spPr>
          <a:xfrm flipH="false" flipV="false" rot="0">
            <a:off x="8041649" y="7162571"/>
            <a:ext cx="9914676" cy="2925642"/>
          </a:xfrm>
          <a:custGeom>
            <a:avLst/>
            <a:gdLst/>
            <a:ahLst/>
            <a:cxnLst/>
            <a:rect r="r" b="b" t="t" l="l"/>
            <a:pathLst>
              <a:path h="2925642" w="9914676">
                <a:moveTo>
                  <a:pt x="0" y="0"/>
                </a:moveTo>
                <a:lnTo>
                  <a:pt x="9914676" y="0"/>
                </a:lnTo>
                <a:lnTo>
                  <a:pt x="9914676" y="2925642"/>
                </a:lnTo>
                <a:lnTo>
                  <a:pt x="0" y="2925642"/>
                </a:lnTo>
                <a:lnTo>
                  <a:pt x="0" y="0"/>
                </a:lnTo>
                <a:close/>
              </a:path>
            </a:pathLst>
          </a:custGeom>
          <a:blipFill>
            <a:blip r:embed="rId9"/>
            <a:stretch>
              <a:fillRect l="0" t="0" r="0" b="0"/>
            </a:stretch>
          </a:blipFill>
        </p:spPr>
      </p:sp>
      <p:sp>
        <p:nvSpPr>
          <p:cNvPr name="TextBox 7" id="7"/>
          <p:cNvSpPr txBox="true"/>
          <p:nvPr/>
        </p:nvSpPr>
        <p:spPr>
          <a:xfrm rot="0">
            <a:off x="508894" y="283323"/>
            <a:ext cx="17270213" cy="1697736"/>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7:</a:t>
            </a:r>
          </a:p>
          <a:p>
            <a:pPr algn="ctr">
              <a:lnSpc>
                <a:spcPts val="5795"/>
              </a:lnSpc>
            </a:pPr>
            <a:r>
              <a:rPr lang="en-US" sz="4200" spc="222">
                <a:solidFill>
                  <a:srgbClr val="004AAD"/>
                </a:solidFill>
                <a:latin typeface="Oswald Bold"/>
              </a:rPr>
              <a:t>IS THERE ANY DIFFERENCE IN DISTANCE TRAVELLED BASED ON GENDER</a:t>
            </a:r>
          </a:p>
        </p:txBody>
      </p:sp>
      <p:sp>
        <p:nvSpPr>
          <p:cNvPr name="TextBox 8" id="8"/>
          <p:cNvSpPr txBox="true"/>
          <p:nvPr/>
        </p:nvSpPr>
        <p:spPr>
          <a:xfrm rot="0">
            <a:off x="462082" y="4239387"/>
            <a:ext cx="6763268"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no difference in the distance travelled regarding gender.</a:t>
            </a:r>
          </a:p>
        </p:txBody>
      </p:sp>
      <p:sp>
        <p:nvSpPr>
          <p:cNvPr name="TextBox 9" id="9"/>
          <p:cNvSpPr txBox="true"/>
          <p:nvPr/>
        </p:nvSpPr>
        <p:spPr>
          <a:xfrm rot="0">
            <a:off x="1974294" y="2215464"/>
            <a:ext cx="14339412"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the distance travelled regarding gender.</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the distance travelled regarding gender.</a:t>
            </a:r>
          </a:p>
        </p:txBody>
      </p:sp>
      <p:sp>
        <p:nvSpPr>
          <p:cNvPr name="TextBox 10" id="10"/>
          <p:cNvSpPr txBox="true"/>
          <p:nvPr/>
        </p:nvSpPr>
        <p:spPr>
          <a:xfrm rot="0">
            <a:off x="441777" y="7426004"/>
            <a:ext cx="6803878"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no difference in the distance travelled regarding gender.</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608137" y="4101862"/>
            <a:ext cx="10276155" cy="2083275"/>
          </a:xfrm>
          <a:custGeom>
            <a:avLst/>
            <a:gdLst/>
            <a:ahLst/>
            <a:cxnLst/>
            <a:rect r="r" b="b" t="t" l="l"/>
            <a:pathLst>
              <a:path h="2083275" w="10276155">
                <a:moveTo>
                  <a:pt x="0" y="0"/>
                </a:moveTo>
                <a:lnTo>
                  <a:pt x="10276155" y="0"/>
                </a:lnTo>
                <a:lnTo>
                  <a:pt x="10276155" y="2083276"/>
                </a:lnTo>
                <a:lnTo>
                  <a:pt x="0" y="2083276"/>
                </a:lnTo>
                <a:lnTo>
                  <a:pt x="0" y="0"/>
                </a:lnTo>
                <a:close/>
              </a:path>
            </a:pathLst>
          </a:custGeom>
          <a:blipFill>
            <a:blip r:embed="rId8"/>
            <a:stretch>
              <a:fillRect l="0" t="0" r="0" b="0"/>
            </a:stretch>
          </a:blipFill>
        </p:spPr>
      </p:sp>
      <p:sp>
        <p:nvSpPr>
          <p:cNvPr name="Freeform 6" id="6"/>
          <p:cNvSpPr/>
          <p:nvPr/>
        </p:nvSpPr>
        <p:spPr>
          <a:xfrm flipH="false" flipV="false" rot="0">
            <a:off x="7608137" y="7375763"/>
            <a:ext cx="10211018" cy="2157257"/>
          </a:xfrm>
          <a:custGeom>
            <a:avLst/>
            <a:gdLst/>
            <a:ahLst/>
            <a:cxnLst/>
            <a:rect r="r" b="b" t="t" l="l"/>
            <a:pathLst>
              <a:path h="2157257" w="10211018">
                <a:moveTo>
                  <a:pt x="0" y="0"/>
                </a:moveTo>
                <a:lnTo>
                  <a:pt x="10211018" y="0"/>
                </a:lnTo>
                <a:lnTo>
                  <a:pt x="10211018" y="2157257"/>
                </a:lnTo>
                <a:lnTo>
                  <a:pt x="0" y="2157257"/>
                </a:lnTo>
                <a:lnTo>
                  <a:pt x="0" y="0"/>
                </a:lnTo>
                <a:close/>
              </a:path>
            </a:pathLst>
          </a:custGeom>
          <a:blipFill>
            <a:blip r:embed="rId9"/>
            <a:stretch>
              <a:fillRect l="0" t="0" r="0" b="0"/>
            </a:stretch>
          </a:blipFill>
        </p:spPr>
      </p:sp>
      <p:sp>
        <p:nvSpPr>
          <p:cNvPr name="TextBox 7" id="7"/>
          <p:cNvSpPr txBox="true"/>
          <p:nvPr/>
        </p:nvSpPr>
        <p:spPr>
          <a:xfrm rot="0">
            <a:off x="403708" y="301230"/>
            <a:ext cx="17480583" cy="167982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HYPOTHESIS 8:</a:t>
            </a:r>
          </a:p>
          <a:p>
            <a:pPr algn="ctr">
              <a:lnSpc>
                <a:spcPts val="5658"/>
              </a:lnSpc>
            </a:pPr>
            <a:r>
              <a:rPr lang="en-US" sz="4100" spc="217">
                <a:solidFill>
                  <a:srgbClr val="004AAD"/>
                </a:solidFill>
                <a:latin typeface="Oswald Bold"/>
              </a:rPr>
              <a:t>IS THERE ANY DIFFERENCE IN AVERAGE PRICE CHARGED PER TRIP BY CITY</a:t>
            </a:r>
          </a:p>
        </p:txBody>
      </p:sp>
      <p:sp>
        <p:nvSpPr>
          <p:cNvPr name="TextBox 8" id="8"/>
          <p:cNvSpPr txBox="true"/>
          <p:nvPr/>
        </p:nvSpPr>
        <p:spPr>
          <a:xfrm rot="0">
            <a:off x="403708" y="3944112"/>
            <a:ext cx="6763268"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Yellow Cab:</a:t>
            </a:r>
          </a:p>
          <a:p>
            <a:pPr algn="ctr">
              <a:lnSpc>
                <a:spcPts val="4691"/>
              </a:lnSpc>
            </a:pPr>
            <a:r>
              <a:rPr lang="en-US" sz="3399" spc="333">
                <a:solidFill>
                  <a:srgbClr val="000000"/>
                </a:solidFill>
                <a:latin typeface="DM Sans"/>
              </a:rPr>
              <a:t>There is a difference in Average Price Charged per Trip regarding City.</a:t>
            </a:r>
          </a:p>
        </p:txBody>
      </p:sp>
      <p:sp>
        <p:nvSpPr>
          <p:cNvPr name="TextBox 9" id="9"/>
          <p:cNvSpPr txBox="true"/>
          <p:nvPr/>
        </p:nvSpPr>
        <p:spPr>
          <a:xfrm rot="0">
            <a:off x="1310461" y="2215464"/>
            <a:ext cx="15667077" cy="1000506"/>
          </a:xfrm>
          <a:prstGeom prst="rect">
            <a:avLst/>
          </a:prstGeom>
        </p:spPr>
        <p:txBody>
          <a:bodyPr anchor="t" rtlCol="false" tIns="0" lIns="0" bIns="0" rIns="0">
            <a:spAutoFit/>
          </a:bodyPr>
          <a:lstStyle/>
          <a:p>
            <a:pPr algn="ctr" marL="0" indent="0" lvl="0">
              <a:lnSpc>
                <a:spcPts val="4001"/>
              </a:lnSpc>
              <a:spcBef>
                <a:spcPct val="0"/>
              </a:spcBef>
            </a:pPr>
            <a:r>
              <a:rPr lang="en-US" sz="2899" spc="284" strike="noStrike" u="none">
                <a:solidFill>
                  <a:srgbClr val="000000"/>
                </a:solidFill>
                <a:latin typeface="DM Sans Bold"/>
              </a:rPr>
              <a:t>H0 </a:t>
            </a:r>
            <a:r>
              <a:rPr lang="en-US" sz="2899" spc="284" strike="noStrike" u="none">
                <a:solidFill>
                  <a:srgbClr val="000000"/>
                </a:solidFill>
                <a:latin typeface="DM Sans"/>
              </a:rPr>
              <a:t>: There is no difference in Average Price Charged per Trip regarding City.</a:t>
            </a:r>
          </a:p>
          <a:p>
            <a:pPr algn="ctr" marL="0" indent="0" lvl="0">
              <a:lnSpc>
                <a:spcPts val="4001"/>
              </a:lnSpc>
              <a:spcBef>
                <a:spcPct val="0"/>
              </a:spcBef>
            </a:pPr>
            <a:r>
              <a:rPr lang="en-US" sz="2899" spc="284" strike="noStrike" u="none">
                <a:solidFill>
                  <a:srgbClr val="000000"/>
                </a:solidFill>
                <a:latin typeface="DM Sans Bold"/>
              </a:rPr>
              <a:t>H1</a:t>
            </a:r>
            <a:r>
              <a:rPr lang="en-US" sz="2899" spc="284" strike="noStrike" u="none">
                <a:solidFill>
                  <a:srgbClr val="000000"/>
                </a:solidFill>
                <a:latin typeface="DM Sans"/>
              </a:rPr>
              <a:t>: There is a difference in Average Price Charged per Trip regarding City.</a:t>
            </a:r>
          </a:p>
        </p:txBody>
      </p:sp>
      <p:sp>
        <p:nvSpPr>
          <p:cNvPr name="TextBox 10" id="10"/>
          <p:cNvSpPr txBox="true"/>
          <p:nvPr/>
        </p:nvSpPr>
        <p:spPr>
          <a:xfrm rot="0">
            <a:off x="40610" y="7255003"/>
            <a:ext cx="7205045" cy="2341626"/>
          </a:xfrm>
          <a:prstGeom prst="rect">
            <a:avLst/>
          </a:prstGeom>
        </p:spPr>
        <p:txBody>
          <a:bodyPr anchor="t" rtlCol="false" tIns="0" lIns="0" bIns="0" rIns="0">
            <a:spAutoFit/>
          </a:bodyPr>
          <a:lstStyle/>
          <a:p>
            <a:pPr algn="ctr">
              <a:lnSpc>
                <a:spcPts val="4691"/>
              </a:lnSpc>
            </a:pPr>
            <a:r>
              <a:rPr lang="en-US" sz="3399" spc="333" u="sng">
                <a:solidFill>
                  <a:srgbClr val="000000"/>
                </a:solidFill>
                <a:latin typeface="DM Sans Bold"/>
              </a:rPr>
              <a:t>Pink Cab:</a:t>
            </a:r>
          </a:p>
          <a:p>
            <a:pPr algn="ctr">
              <a:lnSpc>
                <a:spcPts val="4691"/>
              </a:lnSpc>
            </a:pPr>
            <a:r>
              <a:rPr lang="en-US" sz="3399" spc="333">
                <a:solidFill>
                  <a:srgbClr val="000000"/>
                </a:solidFill>
                <a:latin typeface="DM Sans"/>
              </a:rPr>
              <a:t>There is a difference in Average Price Charged per Trip regarding City.</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506719" y="2791396"/>
            <a:ext cx="11989820" cy="3018283"/>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07</a:t>
            </a:r>
          </a:p>
          <a:p>
            <a:pPr algn="ctr">
              <a:lnSpc>
                <a:spcPts val="12143"/>
              </a:lnSpc>
            </a:pPr>
            <a:r>
              <a:rPr lang="en-US" sz="8799" spc="862">
                <a:solidFill>
                  <a:srgbClr val="FFFFFF"/>
                </a:solidFill>
                <a:latin typeface="Oswald Bold"/>
              </a:rPr>
              <a:t>RECOMMENDATIONS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49090" y="3095990"/>
            <a:ext cx="11989820" cy="3018283"/>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02</a:t>
            </a:r>
          </a:p>
          <a:p>
            <a:pPr algn="ctr">
              <a:lnSpc>
                <a:spcPts val="12143"/>
              </a:lnSpc>
            </a:pPr>
            <a:r>
              <a:rPr lang="en-US" sz="8799" spc="862">
                <a:solidFill>
                  <a:srgbClr val="FFFFFF"/>
                </a:solidFill>
                <a:latin typeface="Oswald Bold"/>
              </a:rPr>
              <a:t>APPROACH</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3708" y="301230"/>
            <a:ext cx="17480583" cy="1929384"/>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BASED ON THE ANALYSIS, THE FOLLOWING CONCLUSIONS CAN BE DRAWN:</a:t>
            </a:r>
          </a:p>
        </p:txBody>
      </p:sp>
      <p:sp>
        <p:nvSpPr>
          <p:cNvPr name="TextBox 5" id="5"/>
          <p:cNvSpPr txBox="true"/>
          <p:nvPr/>
        </p:nvSpPr>
        <p:spPr>
          <a:xfrm rot="0">
            <a:off x="403708" y="5614035"/>
            <a:ext cx="16192966" cy="3644265"/>
          </a:xfrm>
          <a:prstGeom prst="rect">
            <a:avLst/>
          </a:prstGeom>
        </p:spPr>
        <p:txBody>
          <a:bodyPr anchor="t" rtlCol="false" tIns="0" lIns="0" bIns="0" rIns="0">
            <a:spAutoFit/>
          </a:bodyPr>
          <a:lstStyle/>
          <a:p>
            <a:pPr algn="just" marL="755646" indent="-377823" lvl="1">
              <a:lnSpc>
                <a:spcPts val="4829"/>
              </a:lnSpc>
              <a:buFont typeface="Arial"/>
              <a:buChar char="•"/>
            </a:pPr>
            <a:r>
              <a:rPr lang="en-US" sz="3499" spc="342">
                <a:solidFill>
                  <a:srgbClr val="000000"/>
                </a:solidFill>
                <a:latin typeface="DM Sans"/>
              </a:rPr>
              <a:t>number of trips (+224.1% more than Pink Cab),</a:t>
            </a:r>
          </a:p>
          <a:p>
            <a:pPr algn="just" marL="755646" indent="-377823" lvl="1">
              <a:lnSpc>
                <a:spcPts val="4829"/>
              </a:lnSpc>
              <a:buFont typeface="Arial"/>
              <a:buChar char="•"/>
            </a:pPr>
            <a:r>
              <a:rPr lang="en-US" sz="3499" spc="342">
                <a:solidFill>
                  <a:srgbClr val="000000"/>
                </a:solidFill>
                <a:latin typeface="DM Sans"/>
              </a:rPr>
              <a:t>total revenue (+378.1% more than Pink Cab),</a:t>
            </a:r>
          </a:p>
          <a:p>
            <a:pPr algn="just" marL="755646" indent="-377823" lvl="1">
              <a:lnSpc>
                <a:spcPts val="4829"/>
              </a:lnSpc>
              <a:buFont typeface="Arial"/>
              <a:buChar char="•"/>
            </a:pPr>
            <a:r>
              <a:rPr lang="en-US" sz="3499" spc="342">
                <a:solidFill>
                  <a:srgbClr val="000000"/>
                </a:solidFill>
                <a:latin typeface="DM Sans"/>
              </a:rPr>
              <a:t>total costs (+289.4% more than Pink Cab),</a:t>
            </a:r>
          </a:p>
          <a:p>
            <a:pPr algn="just" marL="755646" indent="-377823" lvl="1">
              <a:lnSpc>
                <a:spcPts val="4829"/>
              </a:lnSpc>
              <a:buFont typeface="Arial"/>
              <a:buChar char="•"/>
            </a:pPr>
            <a:r>
              <a:rPr lang="en-US" sz="3499" spc="342">
                <a:solidFill>
                  <a:srgbClr val="000000"/>
                </a:solidFill>
                <a:latin typeface="DM Sans"/>
              </a:rPr>
              <a:t>and most importantly, profit (+729.4% more than Pink Cab, or 8.29 times more).</a:t>
            </a:r>
          </a:p>
          <a:p>
            <a:pPr algn="just" marL="0" indent="0" lvl="0">
              <a:lnSpc>
                <a:spcPts val="4829"/>
              </a:lnSpc>
              <a:spcBef>
                <a:spcPct val="0"/>
              </a:spcBef>
            </a:pPr>
          </a:p>
        </p:txBody>
      </p:sp>
      <p:sp>
        <p:nvSpPr>
          <p:cNvPr name="TextBox 6" id="6"/>
          <p:cNvSpPr txBox="true"/>
          <p:nvPr/>
        </p:nvSpPr>
        <p:spPr>
          <a:xfrm rot="0">
            <a:off x="4316373" y="2838510"/>
            <a:ext cx="9655254" cy="680086"/>
          </a:xfrm>
          <a:prstGeom prst="rect">
            <a:avLst/>
          </a:prstGeom>
        </p:spPr>
        <p:txBody>
          <a:bodyPr anchor="t" rtlCol="false" tIns="0" lIns="0" bIns="0" rIns="0">
            <a:spAutoFit/>
          </a:bodyPr>
          <a:lstStyle/>
          <a:p>
            <a:pPr algn="l" marL="0" indent="0" lvl="0">
              <a:lnSpc>
                <a:spcPts val="5519"/>
              </a:lnSpc>
              <a:spcBef>
                <a:spcPct val="0"/>
              </a:spcBef>
            </a:pPr>
            <a:r>
              <a:rPr lang="en-US" sz="3999" spc="391">
                <a:solidFill>
                  <a:srgbClr val="000000"/>
                </a:solidFill>
                <a:latin typeface="DM Sans Bold"/>
              </a:rPr>
              <a:t>1. Overall Company Performance:</a:t>
            </a:r>
          </a:p>
        </p:txBody>
      </p:sp>
      <p:sp>
        <p:nvSpPr>
          <p:cNvPr name="TextBox 7" id="7"/>
          <p:cNvSpPr txBox="true"/>
          <p:nvPr/>
        </p:nvSpPr>
        <p:spPr>
          <a:xfrm rot="0">
            <a:off x="943436" y="4394896"/>
            <a:ext cx="16315864" cy="603505"/>
          </a:xfrm>
          <a:prstGeom prst="rect">
            <a:avLst/>
          </a:prstGeom>
        </p:spPr>
        <p:txBody>
          <a:bodyPr anchor="t" rtlCol="false" tIns="0" lIns="0" bIns="0" rIns="0">
            <a:spAutoFit/>
          </a:bodyPr>
          <a:lstStyle/>
          <a:p>
            <a:pPr algn="l" marL="0" indent="0" lvl="0">
              <a:lnSpc>
                <a:spcPts val="4967"/>
              </a:lnSpc>
              <a:spcBef>
                <a:spcPct val="0"/>
              </a:spcBef>
            </a:pPr>
            <a:r>
              <a:rPr lang="en-US" sz="3599" spc="352">
                <a:solidFill>
                  <a:srgbClr val="000000"/>
                </a:solidFill>
                <a:latin typeface="DM Sans Italics"/>
              </a:rPr>
              <a:t>Yellow Cab has higher performance in all key parameters:</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3708" y="301230"/>
            <a:ext cx="17480583" cy="1929384"/>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BASED ON THE ANALYSIS, THE FOLLOWING CONCLUSIONS CAN BE DRAWN:</a:t>
            </a:r>
          </a:p>
        </p:txBody>
      </p:sp>
      <p:sp>
        <p:nvSpPr>
          <p:cNvPr name="TextBox 5" id="5"/>
          <p:cNvSpPr txBox="true"/>
          <p:nvPr/>
        </p:nvSpPr>
        <p:spPr>
          <a:xfrm rot="0">
            <a:off x="403708" y="7232938"/>
            <a:ext cx="14783486" cy="2425065"/>
          </a:xfrm>
          <a:prstGeom prst="rect">
            <a:avLst/>
          </a:prstGeom>
        </p:spPr>
        <p:txBody>
          <a:bodyPr anchor="t" rtlCol="false" tIns="0" lIns="0" bIns="0" rIns="0">
            <a:spAutoFit/>
          </a:bodyPr>
          <a:lstStyle/>
          <a:p>
            <a:pPr algn="just" marL="755646" indent="-377823" lvl="1">
              <a:lnSpc>
                <a:spcPts val="4829"/>
              </a:lnSpc>
              <a:buFont typeface="Arial"/>
              <a:buChar char="•"/>
            </a:pPr>
            <a:r>
              <a:rPr lang="en-US" sz="3499" spc="342">
                <a:solidFill>
                  <a:srgbClr val="000000"/>
                </a:solidFill>
                <a:latin typeface="DM Sans"/>
              </a:rPr>
              <a:t>average revenue per trip (+47.4% more than Pink Cab),</a:t>
            </a:r>
          </a:p>
          <a:p>
            <a:pPr algn="just" marL="755646" indent="-377823" lvl="1">
              <a:lnSpc>
                <a:spcPts val="4829"/>
              </a:lnSpc>
              <a:buFont typeface="Arial"/>
              <a:buChar char="•"/>
            </a:pPr>
            <a:r>
              <a:rPr lang="en-US" sz="3499" spc="342">
                <a:solidFill>
                  <a:srgbClr val="000000"/>
                </a:solidFill>
                <a:latin typeface="DM Sans"/>
              </a:rPr>
              <a:t>average costs per trip (+20.0% more than Pink Cab),</a:t>
            </a:r>
          </a:p>
          <a:p>
            <a:pPr algn="just" marL="755646" indent="-377823" lvl="1">
              <a:lnSpc>
                <a:spcPts val="4829"/>
              </a:lnSpc>
              <a:spcBef>
                <a:spcPct val="0"/>
              </a:spcBef>
              <a:buFont typeface="Arial"/>
              <a:buChar char="•"/>
            </a:pPr>
            <a:r>
              <a:rPr lang="en-US" sz="3499" spc="342">
                <a:solidFill>
                  <a:srgbClr val="000000"/>
                </a:solidFill>
                <a:latin typeface="DM Sans"/>
              </a:rPr>
              <a:t>average profit per trip (+155.8% more than Pink Cab, or 2.5 times more).</a:t>
            </a:r>
          </a:p>
        </p:txBody>
      </p:sp>
      <p:sp>
        <p:nvSpPr>
          <p:cNvPr name="TextBox 6" id="6"/>
          <p:cNvSpPr txBox="true"/>
          <p:nvPr/>
        </p:nvSpPr>
        <p:spPr>
          <a:xfrm rot="0">
            <a:off x="4316373" y="2838510"/>
            <a:ext cx="10163349" cy="680086"/>
          </a:xfrm>
          <a:prstGeom prst="rect">
            <a:avLst/>
          </a:prstGeom>
        </p:spPr>
        <p:txBody>
          <a:bodyPr anchor="t" rtlCol="false" tIns="0" lIns="0" bIns="0" rIns="0">
            <a:spAutoFit/>
          </a:bodyPr>
          <a:lstStyle/>
          <a:p>
            <a:pPr algn="l" marL="0" indent="0" lvl="0">
              <a:lnSpc>
                <a:spcPts val="5519"/>
              </a:lnSpc>
              <a:spcBef>
                <a:spcPct val="0"/>
              </a:spcBef>
            </a:pPr>
            <a:r>
              <a:rPr lang="en-US" sz="3999" spc="391">
                <a:solidFill>
                  <a:srgbClr val="000000"/>
                </a:solidFill>
                <a:latin typeface="DM Sans Bold"/>
              </a:rPr>
              <a:t>2. Average Performance Per Trip:</a:t>
            </a:r>
          </a:p>
        </p:txBody>
      </p:sp>
      <p:sp>
        <p:nvSpPr>
          <p:cNvPr name="TextBox 7" id="7"/>
          <p:cNvSpPr txBox="true"/>
          <p:nvPr/>
        </p:nvSpPr>
        <p:spPr>
          <a:xfrm rot="0">
            <a:off x="881441" y="4394896"/>
            <a:ext cx="17115270" cy="1860805"/>
          </a:xfrm>
          <a:prstGeom prst="rect">
            <a:avLst/>
          </a:prstGeom>
        </p:spPr>
        <p:txBody>
          <a:bodyPr anchor="t" rtlCol="false" tIns="0" lIns="0" bIns="0" rIns="0">
            <a:spAutoFit/>
          </a:bodyPr>
          <a:lstStyle/>
          <a:p>
            <a:pPr algn="l" marL="0" indent="0" lvl="0">
              <a:lnSpc>
                <a:spcPts val="4967"/>
              </a:lnSpc>
              <a:spcBef>
                <a:spcPct val="0"/>
              </a:spcBef>
            </a:pPr>
            <a:r>
              <a:rPr lang="en-US" sz="3599" spc="352">
                <a:solidFill>
                  <a:srgbClr val="000000"/>
                </a:solidFill>
                <a:latin typeface="DM Sans Italics"/>
              </a:rPr>
              <a:t>Yellow Cab generates more profit per trip</a:t>
            </a:r>
            <a:r>
              <a:rPr lang="en-US" sz="3599" spc="352">
                <a:solidFill>
                  <a:srgbClr val="000000"/>
                </a:solidFill>
                <a:latin typeface="DM Sans"/>
              </a:rPr>
              <a:t>, despite higher costs, which makes investments in Yellow Cab more attractive in terms of profitability:</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479722"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3708" y="301230"/>
            <a:ext cx="17480583" cy="1929384"/>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Bold"/>
              </a:rPr>
              <a:t>BASED ON THE ANALYSIS, THE FOLLOWING CONCLUSIONS CAN BE DRAWN:</a:t>
            </a:r>
          </a:p>
        </p:txBody>
      </p:sp>
      <p:sp>
        <p:nvSpPr>
          <p:cNvPr name="TextBox 5" id="5"/>
          <p:cNvSpPr txBox="true"/>
          <p:nvPr/>
        </p:nvSpPr>
        <p:spPr>
          <a:xfrm rot="0">
            <a:off x="1484447" y="2764496"/>
            <a:ext cx="5303799" cy="629794"/>
          </a:xfrm>
          <a:prstGeom prst="rect">
            <a:avLst/>
          </a:prstGeom>
        </p:spPr>
        <p:txBody>
          <a:bodyPr anchor="t" rtlCol="false" tIns="0" lIns="0" bIns="0" rIns="0">
            <a:spAutoFit/>
          </a:bodyPr>
          <a:lstStyle/>
          <a:p>
            <a:pPr algn="l" marL="0" indent="0" lvl="0">
              <a:lnSpc>
                <a:spcPts val="5105"/>
              </a:lnSpc>
              <a:spcBef>
                <a:spcPct val="0"/>
              </a:spcBef>
            </a:pPr>
            <a:r>
              <a:rPr lang="en-US" sz="3699" spc="362">
                <a:solidFill>
                  <a:srgbClr val="000000"/>
                </a:solidFill>
                <a:latin typeface="DM Sans Bold"/>
              </a:rPr>
              <a:t>3. Customer Base:</a:t>
            </a:r>
          </a:p>
        </p:txBody>
      </p:sp>
      <p:sp>
        <p:nvSpPr>
          <p:cNvPr name="TextBox 6" id="6"/>
          <p:cNvSpPr txBox="true"/>
          <p:nvPr/>
        </p:nvSpPr>
        <p:spPr>
          <a:xfrm rot="0">
            <a:off x="677748" y="3937215"/>
            <a:ext cx="8340030" cy="2839212"/>
          </a:xfrm>
          <a:prstGeom prst="rect">
            <a:avLst/>
          </a:prstGeom>
        </p:spPr>
        <p:txBody>
          <a:bodyPr anchor="t" rtlCol="false" tIns="0" lIns="0" bIns="0" rIns="0">
            <a:spAutoFit/>
          </a:bodyPr>
          <a:lstStyle/>
          <a:p>
            <a:pPr algn="l" marL="0" indent="0" lvl="0">
              <a:lnSpc>
                <a:spcPts val="4553"/>
              </a:lnSpc>
              <a:spcBef>
                <a:spcPct val="0"/>
              </a:spcBef>
            </a:pPr>
            <a:r>
              <a:rPr lang="en-US" sz="3299" spc="323">
                <a:solidFill>
                  <a:srgbClr val="000000"/>
                </a:solidFill>
                <a:latin typeface="DM Sans"/>
              </a:rPr>
              <a:t>Both companies have a similar distribution by age and gender of customers, however, </a:t>
            </a:r>
            <a:r>
              <a:rPr lang="en-US" sz="3299" spc="323">
                <a:solidFill>
                  <a:srgbClr val="000000"/>
                </a:solidFill>
                <a:latin typeface="DM Sans Italics"/>
              </a:rPr>
              <a:t>Yellow Cab customers have a slightly lower median income </a:t>
            </a:r>
            <a:r>
              <a:rPr lang="en-US" sz="3299" spc="323">
                <a:solidFill>
                  <a:srgbClr val="000000"/>
                </a:solidFill>
                <a:latin typeface="DM Sans"/>
              </a:rPr>
              <a:t>(-0.09% or 14$).</a:t>
            </a:r>
          </a:p>
        </p:txBody>
      </p:sp>
      <p:sp>
        <p:nvSpPr>
          <p:cNvPr name="TextBox 7" id="7"/>
          <p:cNvSpPr txBox="true"/>
          <p:nvPr/>
        </p:nvSpPr>
        <p:spPr>
          <a:xfrm rot="0">
            <a:off x="9803607" y="2764496"/>
            <a:ext cx="8297174" cy="629794"/>
          </a:xfrm>
          <a:prstGeom prst="rect">
            <a:avLst/>
          </a:prstGeom>
        </p:spPr>
        <p:txBody>
          <a:bodyPr anchor="t" rtlCol="false" tIns="0" lIns="0" bIns="0" rIns="0">
            <a:spAutoFit/>
          </a:bodyPr>
          <a:lstStyle/>
          <a:p>
            <a:pPr algn="l" marL="0" indent="0" lvl="0">
              <a:lnSpc>
                <a:spcPts val="5105"/>
              </a:lnSpc>
              <a:spcBef>
                <a:spcPct val="0"/>
              </a:spcBef>
            </a:pPr>
            <a:r>
              <a:rPr lang="en-US" sz="3699" spc="362">
                <a:solidFill>
                  <a:srgbClr val="000000"/>
                </a:solidFill>
                <a:latin typeface="DM Sans Bold"/>
              </a:rPr>
              <a:t>4. Geographical Distribution:</a:t>
            </a:r>
          </a:p>
        </p:txBody>
      </p:sp>
      <p:sp>
        <p:nvSpPr>
          <p:cNvPr name="TextBox 8" id="8"/>
          <p:cNvSpPr txBox="true"/>
          <p:nvPr/>
        </p:nvSpPr>
        <p:spPr>
          <a:xfrm rot="0">
            <a:off x="9803607" y="3937696"/>
            <a:ext cx="7571791" cy="2839212"/>
          </a:xfrm>
          <a:prstGeom prst="rect">
            <a:avLst/>
          </a:prstGeom>
        </p:spPr>
        <p:txBody>
          <a:bodyPr anchor="t" rtlCol="false" tIns="0" lIns="0" bIns="0" rIns="0">
            <a:spAutoFit/>
          </a:bodyPr>
          <a:lstStyle/>
          <a:p>
            <a:pPr algn="l" marL="0" indent="0" lvl="0">
              <a:lnSpc>
                <a:spcPts val="4553"/>
              </a:lnSpc>
              <a:spcBef>
                <a:spcPct val="0"/>
              </a:spcBef>
            </a:pPr>
            <a:r>
              <a:rPr lang="en-US" sz="3299" spc="323">
                <a:solidFill>
                  <a:srgbClr val="000000"/>
                </a:solidFill>
                <a:latin typeface="DM Sans Italics"/>
              </a:rPr>
              <a:t>Yellow Cab leads in most cities in terms of number of trips and revenue</a:t>
            </a:r>
            <a:r>
              <a:rPr lang="en-US" sz="3299" spc="323">
                <a:solidFill>
                  <a:srgbClr val="000000"/>
                </a:solidFill>
                <a:latin typeface="DM Sans"/>
              </a:rPr>
              <a:t>, which shows wider market coverage and potential for further growth.</a:t>
            </a:r>
          </a:p>
        </p:txBody>
      </p:sp>
      <p:sp>
        <p:nvSpPr>
          <p:cNvPr name="TextBox 9" id="9"/>
          <p:cNvSpPr txBox="true"/>
          <p:nvPr/>
        </p:nvSpPr>
        <p:spPr>
          <a:xfrm rot="0">
            <a:off x="6218619" y="7501219"/>
            <a:ext cx="5850762" cy="629794"/>
          </a:xfrm>
          <a:prstGeom prst="rect">
            <a:avLst/>
          </a:prstGeom>
        </p:spPr>
        <p:txBody>
          <a:bodyPr anchor="t" rtlCol="false" tIns="0" lIns="0" bIns="0" rIns="0">
            <a:spAutoFit/>
          </a:bodyPr>
          <a:lstStyle/>
          <a:p>
            <a:pPr algn="l" marL="0" indent="0" lvl="0">
              <a:lnSpc>
                <a:spcPts val="5105"/>
              </a:lnSpc>
              <a:spcBef>
                <a:spcPct val="0"/>
              </a:spcBef>
            </a:pPr>
            <a:r>
              <a:rPr lang="en-US" sz="3699" spc="362">
                <a:solidFill>
                  <a:srgbClr val="000000"/>
                </a:solidFill>
                <a:latin typeface="DM Sans Bold"/>
              </a:rPr>
              <a:t>5. Seasonal Trends:</a:t>
            </a:r>
          </a:p>
        </p:txBody>
      </p:sp>
      <p:sp>
        <p:nvSpPr>
          <p:cNvPr name="TextBox 10" id="10"/>
          <p:cNvSpPr txBox="true"/>
          <p:nvPr/>
        </p:nvSpPr>
        <p:spPr>
          <a:xfrm rot="0">
            <a:off x="3857620" y="8559227"/>
            <a:ext cx="10572760" cy="1124712"/>
          </a:xfrm>
          <a:prstGeom prst="rect">
            <a:avLst/>
          </a:prstGeom>
        </p:spPr>
        <p:txBody>
          <a:bodyPr anchor="t" rtlCol="false" tIns="0" lIns="0" bIns="0" rIns="0">
            <a:spAutoFit/>
          </a:bodyPr>
          <a:lstStyle/>
          <a:p>
            <a:pPr algn="l" marL="0" indent="0" lvl="0">
              <a:lnSpc>
                <a:spcPts val="4553"/>
              </a:lnSpc>
              <a:spcBef>
                <a:spcPct val="0"/>
              </a:spcBef>
            </a:pPr>
            <a:r>
              <a:rPr lang="en-US" sz="3299" spc="323">
                <a:solidFill>
                  <a:srgbClr val="000000"/>
                </a:solidFill>
                <a:latin typeface="DM Sans"/>
              </a:rPr>
              <a:t>Both companies show seasonal fluctuations, but </a:t>
            </a:r>
            <a:r>
              <a:rPr lang="en-US" sz="3299" spc="323">
                <a:solidFill>
                  <a:srgbClr val="000000"/>
                </a:solidFill>
                <a:latin typeface="DM Sans Italics"/>
              </a:rPr>
              <a:t>Yellow Cab shows more stable growth.</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77190" y="3640646"/>
            <a:ext cx="17480583" cy="2910459"/>
          </a:xfrm>
          <a:prstGeom prst="rect">
            <a:avLst/>
          </a:prstGeom>
        </p:spPr>
        <p:txBody>
          <a:bodyPr anchor="t" rtlCol="false" tIns="0" lIns="0" bIns="0" rIns="0">
            <a:spAutoFit/>
          </a:bodyPr>
          <a:lstStyle/>
          <a:p>
            <a:pPr algn="ctr">
              <a:lnSpc>
                <a:spcPts val="7728"/>
              </a:lnSpc>
            </a:pPr>
            <a:r>
              <a:rPr lang="en-US" sz="5600" spc="296">
                <a:solidFill>
                  <a:srgbClr val="231F20"/>
                </a:solidFill>
                <a:latin typeface="Oswald"/>
              </a:rPr>
              <a:t>BASED ON THE ABOVE CONCLUSIONS, </a:t>
            </a:r>
            <a:r>
              <a:rPr lang="en-US" sz="5600" spc="296">
                <a:solidFill>
                  <a:srgbClr val="231F20"/>
                </a:solidFill>
                <a:latin typeface="Oswald Bold"/>
              </a:rPr>
              <a:t>INVESTING IN YELLOW CAB </a:t>
            </a:r>
            <a:r>
              <a:rPr lang="en-US" sz="5600" spc="296">
                <a:solidFill>
                  <a:srgbClr val="231F20"/>
                </a:solidFill>
                <a:latin typeface="Oswald"/>
              </a:rPr>
              <a:t>SEEMS TO BE A MORE REASONABLE AND PROMISING DECISION</a:t>
            </a:r>
            <a:r>
              <a:rPr lang="en-US" sz="5600" spc="296">
                <a:solidFill>
                  <a:srgbClr val="231F20"/>
                </a:solidFill>
                <a:latin typeface="Oswald Bold"/>
              </a:rPr>
              <a:t> </a:t>
            </a:r>
            <a:r>
              <a:rPr lang="en-US" sz="5600" spc="296">
                <a:solidFill>
                  <a:srgbClr val="231F20"/>
                </a:solidFill>
                <a:latin typeface="Oswald"/>
              </a:rPr>
              <a:t>COMPARED TO PINK CAB.</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580377">
            <a:off x="-774773" y="-9415149"/>
            <a:ext cx="24036383" cy="24664199"/>
          </a:xfrm>
          <a:custGeom>
            <a:avLst/>
            <a:gdLst/>
            <a:ahLst/>
            <a:cxnLst/>
            <a:rect r="r" b="b" t="t" l="l"/>
            <a:pathLst>
              <a:path h="24664199" w="24036383">
                <a:moveTo>
                  <a:pt x="0" y="0"/>
                </a:moveTo>
                <a:lnTo>
                  <a:pt x="24036382" y="0"/>
                </a:lnTo>
                <a:lnTo>
                  <a:pt x="24036382" y="24664199"/>
                </a:lnTo>
                <a:lnTo>
                  <a:pt x="0" y="24664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95156" y="4265469"/>
            <a:ext cx="8097687"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rPr>
              <a:t>THANK YOU!</a:t>
            </a:r>
          </a:p>
        </p:txBody>
      </p:sp>
      <p:sp>
        <p:nvSpPr>
          <p:cNvPr name="Freeform 4" id="4"/>
          <p:cNvSpPr/>
          <p:nvPr/>
        </p:nvSpPr>
        <p:spPr>
          <a:xfrm flipH="false" flipV="false" rot="0">
            <a:off x="13347485" y="0"/>
            <a:ext cx="4940515" cy="1854040"/>
          </a:xfrm>
          <a:custGeom>
            <a:avLst/>
            <a:gdLst/>
            <a:ahLst/>
            <a:cxnLst/>
            <a:rect r="r" b="b" t="t" l="l"/>
            <a:pathLst>
              <a:path h="1854040" w="4940515">
                <a:moveTo>
                  <a:pt x="0" y="0"/>
                </a:moveTo>
                <a:lnTo>
                  <a:pt x="4940515" y="0"/>
                </a:lnTo>
                <a:lnTo>
                  <a:pt x="4940515" y="1854040"/>
                </a:lnTo>
                <a:lnTo>
                  <a:pt x="0" y="1854040"/>
                </a:lnTo>
                <a:lnTo>
                  <a:pt x="0" y="0"/>
                </a:lnTo>
                <a:close/>
              </a:path>
            </a:pathLst>
          </a:custGeom>
          <a:blipFill>
            <a:blip r:embed="rId4"/>
            <a:stretch>
              <a:fillRect l="0" t="-90325" r="0" b="-76147"/>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36761" y="1982528"/>
            <a:ext cx="17814478" cy="6321943"/>
            <a:chOff x="0" y="0"/>
            <a:chExt cx="6825497" cy="2422210"/>
          </a:xfrm>
        </p:grpSpPr>
        <p:sp>
          <p:nvSpPr>
            <p:cNvPr name="Freeform 3" id="3"/>
            <p:cNvSpPr/>
            <p:nvPr/>
          </p:nvSpPr>
          <p:spPr>
            <a:xfrm flipH="false" flipV="false" rot="0">
              <a:off x="0" y="0"/>
              <a:ext cx="6825497" cy="2422210"/>
            </a:xfrm>
            <a:custGeom>
              <a:avLst/>
              <a:gdLst/>
              <a:ahLst/>
              <a:cxnLst/>
              <a:rect r="r" b="b" t="t" l="l"/>
              <a:pathLst>
                <a:path h="2422210" w="6825497">
                  <a:moveTo>
                    <a:pt x="0" y="0"/>
                  </a:moveTo>
                  <a:lnTo>
                    <a:pt x="6825497" y="0"/>
                  </a:lnTo>
                  <a:lnTo>
                    <a:pt x="6825497" y="2422210"/>
                  </a:lnTo>
                  <a:lnTo>
                    <a:pt x="0" y="2422210"/>
                  </a:lnTo>
                  <a:close/>
                </a:path>
              </a:pathLst>
            </a:custGeom>
            <a:solidFill>
              <a:srgbClr val="EFEFEF"/>
            </a:solidFill>
          </p:spPr>
        </p:sp>
        <p:sp>
          <p:nvSpPr>
            <p:cNvPr name="TextBox 4" id="4"/>
            <p:cNvSpPr txBox="true"/>
            <p:nvPr/>
          </p:nvSpPr>
          <p:spPr>
            <a:xfrm>
              <a:off x="0" y="-19050"/>
              <a:ext cx="6825497" cy="244126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173917" y="1982528"/>
            <a:ext cx="17940166" cy="6321943"/>
            <a:chOff x="0" y="0"/>
            <a:chExt cx="3464538" cy="1220870"/>
          </a:xfrm>
        </p:grpSpPr>
        <p:sp>
          <p:nvSpPr>
            <p:cNvPr name="Freeform 6" id="6"/>
            <p:cNvSpPr/>
            <p:nvPr/>
          </p:nvSpPr>
          <p:spPr>
            <a:xfrm flipH="false" flipV="false" rot="0">
              <a:off x="0" y="0"/>
              <a:ext cx="3464538" cy="1220870"/>
            </a:xfrm>
            <a:custGeom>
              <a:avLst/>
              <a:gdLst/>
              <a:ahLst/>
              <a:cxnLst/>
              <a:rect r="r" b="b" t="t" l="l"/>
              <a:pathLst>
                <a:path h="1220870" w="3464538">
                  <a:moveTo>
                    <a:pt x="0" y="0"/>
                  </a:moveTo>
                  <a:lnTo>
                    <a:pt x="3464538" y="0"/>
                  </a:lnTo>
                  <a:lnTo>
                    <a:pt x="3464538" y="1220870"/>
                  </a:lnTo>
                  <a:lnTo>
                    <a:pt x="0" y="122087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3464538" cy="123992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67360" y="2351151"/>
            <a:ext cx="17553280" cy="5518023"/>
          </a:xfrm>
          <a:prstGeom prst="rect">
            <a:avLst/>
          </a:prstGeom>
        </p:spPr>
        <p:txBody>
          <a:bodyPr anchor="t" rtlCol="false" tIns="0" lIns="0" bIns="0" rIns="0">
            <a:spAutoFit/>
          </a:bodyPr>
          <a:lstStyle/>
          <a:p>
            <a:pPr algn="l" marL="690877" indent="-345439" lvl="1">
              <a:lnSpc>
                <a:spcPts val="4415"/>
              </a:lnSpc>
              <a:buFont typeface="Arial"/>
              <a:buChar char="•"/>
            </a:pPr>
            <a:r>
              <a:rPr lang="en-US" sz="3199" spc="313">
                <a:solidFill>
                  <a:srgbClr val="231F20"/>
                </a:solidFill>
                <a:latin typeface="DM Sans"/>
              </a:rPr>
              <a:t>My strategic approach is to </a:t>
            </a:r>
            <a:r>
              <a:rPr lang="en-US" sz="3199" spc="313">
                <a:solidFill>
                  <a:srgbClr val="231F20"/>
                </a:solidFill>
                <a:latin typeface="DM Sans Bold"/>
              </a:rPr>
              <a:t>meticulously analyze</a:t>
            </a:r>
            <a:r>
              <a:rPr lang="en-US" sz="3199" spc="313">
                <a:solidFill>
                  <a:srgbClr val="231F20"/>
                </a:solidFill>
                <a:latin typeface="DM Sans"/>
              </a:rPr>
              <a:t> the provided datasets, encompassing </a:t>
            </a:r>
            <a:r>
              <a:rPr lang="en-US" sz="3199" spc="313">
                <a:solidFill>
                  <a:srgbClr val="231F20"/>
                </a:solidFill>
                <a:latin typeface="DM Sans Italics"/>
              </a:rPr>
              <a:t>transaction </a:t>
            </a:r>
            <a:r>
              <a:rPr lang="en-US" sz="3199" spc="313">
                <a:solidFill>
                  <a:srgbClr val="231F20"/>
                </a:solidFill>
                <a:latin typeface="DM Sans Italics"/>
              </a:rPr>
              <a:t>details, customer demographics, transaction-to-customer mappings, and city-specific cab usage statistics</a:t>
            </a:r>
            <a:r>
              <a:rPr lang="en-US" sz="3199" spc="313">
                <a:solidFill>
                  <a:srgbClr val="231F20"/>
                </a:solidFill>
                <a:latin typeface="DM Sans"/>
              </a:rPr>
              <a:t>.</a:t>
            </a:r>
          </a:p>
          <a:p>
            <a:pPr algn="l">
              <a:lnSpc>
                <a:spcPts val="4415"/>
              </a:lnSpc>
            </a:pPr>
          </a:p>
          <a:p>
            <a:pPr algn="l" marL="690877" indent="-345439" lvl="1">
              <a:lnSpc>
                <a:spcPts val="4415"/>
              </a:lnSpc>
              <a:buFont typeface="Arial"/>
              <a:buChar char="•"/>
            </a:pPr>
            <a:r>
              <a:rPr lang="en-US" sz="3199" spc="313">
                <a:solidFill>
                  <a:srgbClr val="231F20"/>
                </a:solidFill>
                <a:latin typeface="DM Sans"/>
              </a:rPr>
              <a:t>Through this </a:t>
            </a:r>
            <a:r>
              <a:rPr lang="en-US" sz="3199" spc="313">
                <a:solidFill>
                  <a:srgbClr val="231F20"/>
                </a:solidFill>
                <a:latin typeface="DM Sans Bold"/>
              </a:rPr>
              <a:t>comprehensive analysis and hypothesis testing</a:t>
            </a:r>
            <a:r>
              <a:rPr lang="en-US" sz="3199" spc="313">
                <a:solidFill>
                  <a:srgbClr val="231F20"/>
                </a:solidFill>
                <a:latin typeface="DM Sans"/>
              </a:rPr>
              <a:t>, I aim to </a:t>
            </a:r>
            <a:r>
              <a:rPr lang="en-US" sz="3199" spc="313">
                <a:solidFill>
                  <a:srgbClr val="231F20"/>
                </a:solidFill>
                <a:latin typeface="DM Sans Bold"/>
              </a:rPr>
              <a:t>uncover actionable insights and trends</a:t>
            </a:r>
            <a:r>
              <a:rPr lang="en-US" sz="3199" spc="313">
                <a:solidFill>
                  <a:srgbClr val="231F20"/>
                </a:solidFill>
                <a:latin typeface="DM Sans"/>
              </a:rPr>
              <a:t> within the cab industry.</a:t>
            </a:r>
          </a:p>
          <a:p>
            <a:pPr algn="l">
              <a:lnSpc>
                <a:spcPts val="4415"/>
              </a:lnSpc>
            </a:pPr>
          </a:p>
          <a:p>
            <a:pPr algn="l" marL="690877" indent="-345439" lvl="1">
              <a:lnSpc>
                <a:spcPts val="4415"/>
              </a:lnSpc>
              <a:buFont typeface="Arial"/>
              <a:buChar char="•"/>
            </a:pPr>
            <a:r>
              <a:rPr lang="en-US" sz="3199" spc="313">
                <a:solidFill>
                  <a:srgbClr val="231F20"/>
                </a:solidFill>
                <a:latin typeface="DM Sans Bold"/>
              </a:rPr>
              <a:t>Hypothesis testing</a:t>
            </a:r>
            <a:r>
              <a:rPr lang="en-US" sz="3199" spc="313">
                <a:solidFill>
                  <a:srgbClr val="231F20"/>
                </a:solidFill>
                <a:latin typeface="DM Sans"/>
              </a:rPr>
              <a:t> will allow to validate assumptions about the factors influencing profitability and market dynamics, providing a robust statistical foundation for my analysis.</a:t>
            </a:r>
          </a:p>
        </p:txBody>
      </p:sp>
      <p:sp>
        <p:nvSpPr>
          <p:cNvPr name="Freeform 9" id="9"/>
          <p:cNvSpPr/>
          <p:nvPr/>
        </p:nvSpPr>
        <p:spPr>
          <a:xfrm flipH="false" flipV="false" rot="0">
            <a:off x="-2405319" y="8112260"/>
            <a:ext cx="6583057" cy="6755002"/>
          </a:xfrm>
          <a:custGeom>
            <a:avLst/>
            <a:gdLst/>
            <a:ahLst/>
            <a:cxnLst/>
            <a:rect r="r" b="b" t="t" l="l"/>
            <a:pathLst>
              <a:path h="6755002" w="6583057">
                <a:moveTo>
                  <a:pt x="0" y="0"/>
                </a:moveTo>
                <a:lnTo>
                  <a:pt x="6583057" y="0"/>
                </a:lnTo>
                <a:lnTo>
                  <a:pt x="6583057" y="6755003"/>
                </a:lnTo>
                <a:lnTo>
                  <a:pt x="0" y="67550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3909" y="-3824587"/>
            <a:ext cx="5913966" cy="6068435"/>
          </a:xfrm>
          <a:custGeom>
            <a:avLst/>
            <a:gdLst/>
            <a:ahLst/>
            <a:cxnLst/>
            <a:rect r="r" b="b" t="t" l="l"/>
            <a:pathLst>
              <a:path h="6068435" w="5913966">
                <a:moveTo>
                  <a:pt x="0" y="0"/>
                </a:moveTo>
                <a:lnTo>
                  <a:pt x="5913966" y="0"/>
                </a:lnTo>
                <a:lnTo>
                  <a:pt x="5913966" y="6068436"/>
                </a:lnTo>
                <a:lnTo>
                  <a:pt x="0" y="60684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405319" y="-3496933"/>
            <a:ext cx="5594652" cy="5740781"/>
          </a:xfrm>
          <a:custGeom>
            <a:avLst/>
            <a:gdLst/>
            <a:ahLst/>
            <a:cxnLst/>
            <a:rect r="r" b="b" t="t" l="l"/>
            <a:pathLst>
              <a:path h="5740781" w="5594652">
                <a:moveTo>
                  <a:pt x="0" y="0"/>
                </a:moveTo>
                <a:lnTo>
                  <a:pt x="5594653" y="0"/>
                </a:lnTo>
                <a:lnTo>
                  <a:pt x="5594653" y="5740782"/>
                </a:lnTo>
                <a:lnTo>
                  <a:pt x="0" y="57407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4306893">
            <a:off x="13301159" y="8525027"/>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737373">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281476" y="-5979128"/>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86589">
            <a:off x="11311732" y="5544273"/>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149090" y="3095990"/>
            <a:ext cx="11989820" cy="3018283"/>
          </a:xfrm>
          <a:prstGeom prst="rect">
            <a:avLst/>
          </a:prstGeom>
        </p:spPr>
        <p:txBody>
          <a:bodyPr anchor="t" rtlCol="false" tIns="0" lIns="0" bIns="0" rIns="0">
            <a:spAutoFit/>
          </a:bodyPr>
          <a:lstStyle/>
          <a:p>
            <a:pPr algn="ctr">
              <a:lnSpc>
                <a:spcPts val="12143"/>
              </a:lnSpc>
            </a:pPr>
            <a:r>
              <a:rPr lang="en-US" sz="8799" spc="862">
                <a:solidFill>
                  <a:srgbClr val="FFFFFF"/>
                </a:solidFill>
                <a:latin typeface="Oswald Bold"/>
              </a:rPr>
              <a:t>03</a:t>
            </a:r>
          </a:p>
          <a:p>
            <a:pPr algn="ctr">
              <a:lnSpc>
                <a:spcPts val="12143"/>
              </a:lnSpc>
            </a:pPr>
            <a:r>
              <a:rPr lang="en-US" sz="8799" spc="862">
                <a:solidFill>
                  <a:srgbClr val="FFFFFF"/>
                </a:solidFill>
                <a:latin typeface="Oswald Bold"/>
              </a:rPr>
              <a:t>GENERAL OVERVIEW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5957" y="2402147"/>
            <a:ext cx="6985121" cy="5659299"/>
          </a:xfrm>
          <a:custGeom>
            <a:avLst/>
            <a:gdLst/>
            <a:ahLst/>
            <a:cxnLst/>
            <a:rect r="r" b="b" t="t" l="l"/>
            <a:pathLst>
              <a:path h="5659299" w="6985121">
                <a:moveTo>
                  <a:pt x="0" y="0"/>
                </a:moveTo>
                <a:lnTo>
                  <a:pt x="6985122" y="0"/>
                </a:lnTo>
                <a:lnTo>
                  <a:pt x="6985122" y="5659299"/>
                </a:lnTo>
                <a:lnTo>
                  <a:pt x="0" y="5659299"/>
                </a:lnTo>
                <a:lnTo>
                  <a:pt x="0" y="0"/>
                </a:lnTo>
                <a:close/>
              </a:path>
            </a:pathLst>
          </a:custGeom>
          <a:blipFill>
            <a:blip r:embed="rId4"/>
            <a:stretch>
              <a:fillRect l="0" t="0" r="0" b="0"/>
            </a:stretch>
          </a:blipFill>
        </p:spPr>
      </p:sp>
      <p:sp>
        <p:nvSpPr>
          <p:cNvPr name="Freeform 4" id="4"/>
          <p:cNvSpPr/>
          <p:nvPr/>
        </p:nvSpPr>
        <p:spPr>
          <a:xfrm flipH="false" flipV="false" rot="0">
            <a:off x="8051314" y="2402147"/>
            <a:ext cx="9855162" cy="5659299"/>
          </a:xfrm>
          <a:custGeom>
            <a:avLst/>
            <a:gdLst/>
            <a:ahLst/>
            <a:cxnLst/>
            <a:rect r="r" b="b" t="t" l="l"/>
            <a:pathLst>
              <a:path h="5659299" w="9855162">
                <a:moveTo>
                  <a:pt x="0" y="0"/>
                </a:moveTo>
                <a:lnTo>
                  <a:pt x="9855163" y="0"/>
                </a:lnTo>
                <a:lnTo>
                  <a:pt x="9855163" y="5659299"/>
                </a:lnTo>
                <a:lnTo>
                  <a:pt x="0" y="5659299"/>
                </a:lnTo>
                <a:lnTo>
                  <a:pt x="0" y="0"/>
                </a:lnTo>
                <a:close/>
              </a:path>
            </a:pathLst>
          </a:custGeom>
          <a:blipFill>
            <a:blip r:embed="rId5"/>
            <a:stretch>
              <a:fillRect l="0" t="0" r="0" b="0"/>
            </a:stretch>
          </a:blipFill>
        </p:spPr>
      </p:sp>
      <p:sp>
        <p:nvSpPr>
          <p:cNvPr name="TextBox 5" id="5"/>
          <p:cNvSpPr txBox="true"/>
          <p:nvPr/>
        </p:nvSpPr>
        <p:spPr>
          <a:xfrm rot="0">
            <a:off x="658735" y="8547221"/>
            <a:ext cx="6579567" cy="12058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Yellow Cab dominates the market share</a:t>
            </a:r>
          </a:p>
        </p:txBody>
      </p:sp>
      <p:sp>
        <p:nvSpPr>
          <p:cNvPr name="TextBox 6" id="6"/>
          <p:cNvSpPr txBox="true"/>
          <p:nvPr/>
        </p:nvSpPr>
        <p:spPr>
          <a:xfrm rot="0">
            <a:off x="8374903" y="8547221"/>
            <a:ext cx="9207986" cy="12058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New York has the highest number of transactions</a:t>
            </a:r>
          </a:p>
        </p:txBody>
      </p:sp>
      <p:sp>
        <p:nvSpPr>
          <p:cNvPr name="Freeform 7" id="7"/>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3142290" y="506921"/>
            <a:ext cx="12003420" cy="948309"/>
          </a:xfrm>
          <a:prstGeom prst="rect">
            <a:avLst/>
          </a:prstGeom>
        </p:spPr>
        <p:txBody>
          <a:bodyPr anchor="t" rtlCol="false" tIns="0" lIns="0" bIns="0" rIns="0">
            <a:spAutoFit/>
          </a:bodyPr>
          <a:lstStyle/>
          <a:p>
            <a:pPr algn="l">
              <a:lnSpc>
                <a:spcPts val="7728"/>
              </a:lnSpc>
            </a:pPr>
            <a:r>
              <a:rPr lang="en-US" sz="5600" spc="548">
                <a:solidFill>
                  <a:srgbClr val="000000"/>
                </a:solidFill>
                <a:latin typeface="Oswald Bold"/>
              </a:rPr>
              <a:t>GENERAL OVERVIEW OF CAB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CC0DF">
                <a:alpha val="100000"/>
              </a:srgbClr>
            </a:gs>
            <a:gs pos="100000">
              <a:srgbClr val="FFDE59">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82629" y="2125262"/>
            <a:ext cx="17100259" cy="5531587"/>
          </a:xfrm>
          <a:custGeom>
            <a:avLst/>
            <a:gdLst/>
            <a:ahLst/>
            <a:cxnLst/>
            <a:rect r="r" b="b" t="t" l="l"/>
            <a:pathLst>
              <a:path h="5531587" w="17100259">
                <a:moveTo>
                  <a:pt x="0" y="0"/>
                </a:moveTo>
                <a:lnTo>
                  <a:pt x="17100259" y="0"/>
                </a:lnTo>
                <a:lnTo>
                  <a:pt x="17100259" y="5531587"/>
                </a:lnTo>
                <a:lnTo>
                  <a:pt x="0" y="5531587"/>
                </a:lnTo>
                <a:lnTo>
                  <a:pt x="0" y="0"/>
                </a:lnTo>
                <a:close/>
              </a:path>
            </a:pathLst>
          </a:custGeom>
          <a:blipFill>
            <a:blip r:embed="rId2"/>
            <a:stretch>
              <a:fillRect l="0" t="0" r="0" b="0"/>
            </a:stretch>
          </a:blipFill>
        </p:spPr>
      </p:sp>
      <p:sp>
        <p:nvSpPr>
          <p:cNvPr name="TextBox 3" id="3"/>
          <p:cNvSpPr txBox="true"/>
          <p:nvPr/>
        </p:nvSpPr>
        <p:spPr>
          <a:xfrm rot="0">
            <a:off x="881441" y="8232457"/>
            <a:ext cx="5801197" cy="12058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Most of the rides varies from 2 to 48 KM</a:t>
            </a:r>
          </a:p>
        </p:txBody>
      </p:sp>
      <p:sp>
        <p:nvSpPr>
          <p:cNvPr name="TextBox 4" id="4"/>
          <p:cNvSpPr txBox="true"/>
          <p:nvPr/>
        </p:nvSpPr>
        <p:spPr>
          <a:xfrm rot="0">
            <a:off x="7608330" y="7927657"/>
            <a:ext cx="9650970" cy="1815465"/>
          </a:xfrm>
          <a:prstGeom prst="rect">
            <a:avLst/>
          </a:prstGeom>
        </p:spPr>
        <p:txBody>
          <a:bodyPr anchor="t" rtlCol="false" tIns="0" lIns="0" bIns="0" rIns="0">
            <a:spAutoFit/>
          </a:bodyPr>
          <a:lstStyle/>
          <a:p>
            <a:pPr algn="ctr" marL="0" indent="0" lvl="0">
              <a:lnSpc>
                <a:spcPts val="4829"/>
              </a:lnSpc>
              <a:spcBef>
                <a:spcPct val="0"/>
              </a:spcBef>
            </a:pPr>
            <a:r>
              <a:rPr lang="en-US" sz="3499" spc="342">
                <a:solidFill>
                  <a:srgbClr val="000000"/>
                </a:solidFill>
                <a:latin typeface="DM Sans"/>
              </a:rPr>
              <a:t>Price Charged and Cost of Trip i</a:t>
            </a:r>
            <a:r>
              <a:rPr lang="en-US" sz="3499" spc="342">
                <a:solidFill>
                  <a:srgbClr val="000000"/>
                </a:solidFill>
                <a:latin typeface="DM Sans"/>
              </a:rPr>
              <a:t>ndicate a consistent pricing model based on KM Travelled</a:t>
            </a:r>
          </a:p>
        </p:txBody>
      </p:sp>
      <p:sp>
        <p:nvSpPr>
          <p:cNvPr name="TextBox 5" id="5"/>
          <p:cNvSpPr txBox="true"/>
          <p:nvPr/>
        </p:nvSpPr>
        <p:spPr>
          <a:xfrm rot="0">
            <a:off x="3142290" y="506921"/>
            <a:ext cx="12003420" cy="948309"/>
          </a:xfrm>
          <a:prstGeom prst="rect">
            <a:avLst/>
          </a:prstGeom>
        </p:spPr>
        <p:txBody>
          <a:bodyPr anchor="t" rtlCol="false" tIns="0" lIns="0" bIns="0" rIns="0">
            <a:spAutoFit/>
          </a:bodyPr>
          <a:lstStyle/>
          <a:p>
            <a:pPr algn="l">
              <a:lnSpc>
                <a:spcPts val="7728"/>
              </a:lnSpc>
            </a:pPr>
            <a:r>
              <a:rPr lang="en-US" sz="5600" spc="548">
                <a:solidFill>
                  <a:srgbClr val="000000"/>
                </a:solidFill>
                <a:latin typeface="Oswald Bold"/>
              </a:rPr>
              <a:t>GENERAL OVERVIEW OF CAB DATA</a:t>
            </a:r>
          </a:p>
        </p:txBody>
      </p:sp>
      <p:sp>
        <p:nvSpPr>
          <p:cNvPr name="Freeform 6" id="6"/>
          <p:cNvSpPr/>
          <p:nvPr/>
        </p:nvSpPr>
        <p:spPr>
          <a:xfrm flipH="false" flipV="false" rot="0">
            <a:off x="16623883" y="-3236760"/>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646727" y="-4900786"/>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121947">
            <a:off x="-1784895" y="-3583740"/>
            <a:ext cx="5332671" cy="5471957"/>
          </a:xfrm>
          <a:custGeom>
            <a:avLst/>
            <a:gdLst/>
            <a:ahLst/>
            <a:cxnLst/>
            <a:rect r="r" b="b" t="t" l="l"/>
            <a:pathLst>
              <a:path h="5471957" w="5332671">
                <a:moveTo>
                  <a:pt x="0" y="0"/>
                </a:moveTo>
                <a:lnTo>
                  <a:pt x="5332672" y="0"/>
                </a:lnTo>
                <a:lnTo>
                  <a:pt x="5332672" y="5471957"/>
                </a:lnTo>
                <a:lnTo>
                  <a:pt x="0" y="54719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DAGIOO_LHYg</dc:identifier>
  <dcterms:modified xsi:type="dcterms:W3CDTF">2011-08-01T06:04:30Z</dcterms:modified>
  <cp:revision>1</cp:revision>
  <dc:title>G2M Insight project presentation </dc:title>
</cp:coreProperties>
</file>