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7"/>
  </p:notesMasterIdLst>
  <p:sldIdLst>
    <p:sldId id="256" r:id="rId2"/>
    <p:sldId id="291" r:id="rId3"/>
    <p:sldId id="267" r:id="rId4"/>
    <p:sldId id="269" r:id="rId5"/>
    <p:sldId id="292" r:id="rId6"/>
    <p:sldId id="293" r:id="rId7"/>
    <p:sldId id="272" r:id="rId8"/>
    <p:sldId id="274" r:id="rId9"/>
    <p:sldId id="294" r:id="rId10"/>
    <p:sldId id="295" r:id="rId11"/>
    <p:sldId id="284" r:id="rId12"/>
    <p:sldId id="297" r:id="rId13"/>
    <p:sldId id="298" r:id="rId14"/>
    <p:sldId id="28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3B3B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6"/>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46E78B-768D-4C22-94DE-47B1CB1C4FCE}" type="datetimeFigureOut">
              <a:rPr lang="en-US" smtClean="0"/>
              <a:t>8/11/2024</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045400-201E-4A96-A169-BC6961284A3D}" type="slidenum">
              <a:rPr lang="en-US" smtClean="0"/>
              <a:t>‹#›</a:t>
            </a:fld>
            <a:endParaRPr lang="en-US"/>
          </a:p>
        </p:txBody>
      </p:sp>
    </p:spTree>
    <p:extLst>
      <p:ext uri="{BB962C8B-B14F-4D97-AF65-F5344CB8AC3E}">
        <p14:creationId xmlns:p14="http://schemas.microsoft.com/office/powerpoint/2010/main" val="666458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D3045400-201E-4A96-A169-BC6961284A3D}" type="slidenum">
              <a:rPr lang="en-US" smtClean="0"/>
              <a:t>3</a:t>
            </a:fld>
            <a:endParaRPr lang="en-US"/>
          </a:p>
        </p:txBody>
      </p:sp>
    </p:spTree>
    <p:extLst>
      <p:ext uri="{BB962C8B-B14F-4D97-AF65-F5344CB8AC3E}">
        <p14:creationId xmlns:p14="http://schemas.microsoft.com/office/powerpoint/2010/main" val="2801837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en-US" dirty="0"/>
          </a:p>
        </p:txBody>
      </p:sp>
      <p:sp>
        <p:nvSpPr>
          <p:cNvPr id="4" name="Номер слайда 3"/>
          <p:cNvSpPr>
            <a:spLocks noGrp="1"/>
          </p:cNvSpPr>
          <p:nvPr>
            <p:ph type="sldNum" sz="quarter" idx="10"/>
          </p:nvPr>
        </p:nvSpPr>
        <p:spPr/>
        <p:txBody>
          <a:bodyPr/>
          <a:lstStyle/>
          <a:p>
            <a:fld id="{D3045400-201E-4A96-A169-BC6961284A3D}" type="slidenum">
              <a:rPr lang="en-US" smtClean="0"/>
              <a:t>10</a:t>
            </a:fld>
            <a:endParaRPr lang="en-US"/>
          </a:p>
        </p:txBody>
      </p:sp>
    </p:spTree>
    <p:extLst>
      <p:ext uri="{BB962C8B-B14F-4D97-AF65-F5344CB8AC3E}">
        <p14:creationId xmlns:p14="http://schemas.microsoft.com/office/powerpoint/2010/main" val="33320798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49232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54809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8620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4894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8717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1288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87126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40621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47478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35815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25847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22171821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kkudzelich/Data-Science-Intern"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5" name="TextBox 4">
            <a:extLst>
              <a:ext uri="{FF2B5EF4-FFF2-40B4-BE49-F238E27FC236}">
                <a16:creationId xmlns:a16="http://schemas.microsoft.com/office/drawing/2014/main" xmlns="" id="{00CC22B5-8500-2C45-91DE-A596A6DF1C3B}"/>
              </a:ext>
            </a:extLst>
          </p:cNvPr>
          <p:cNvSpPr txBox="1"/>
          <p:nvPr/>
        </p:nvSpPr>
        <p:spPr>
          <a:xfrm>
            <a:off x="816330" y="2130068"/>
            <a:ext cx="10860557" cy="3046988"/>
          </a:xfrm>
          <a:prstGeom prst="rect">
            <a:avLst/>
          </a:prstGeom>
          <a:solidFill>
            <a:srgbClr val="3B3B3B"/>
          </a:solidFill>
        </p:spPr>
        <p:txBody>
          <a:bodyPr wrap="square" rtlCol="0">
            <a:spAutoFit/>
          </a:bodyPr>
          <a:lstStyle/>
          <a:p>
            <a:pPr>
              <a:spcAft>
                <a:spcPts val="2400"/>
              </a:spcAft>
            </a:pPr>
            <a:r>
              <a:rPr lang="en-US" sz="6600" dirty="0">
                <a:solidFill>
                  <a:srgbClr val="FF6600"/>
                </a:solidFill>
              </a:rPr>
              <a:t>Exploratory Data Analysis and Proposed Modeling </a:t>
            </a:r>
            <a:r>
              <a:rPr lang="en-US" sz="6600" dirty="0" smtClean="0">
                <a:solidFill>
                  <a:srgbClr val="FF6600"/>
                </a:solidFill>
              </a:rPr>
              <a:t>Technique</a:t>
            </a:r>
            <a:endParaRPr lang="en-US" sz="7000" dirty="0">
              <a:solidFill>
                <a:srgbClr val="FF6600"/>
              </a:solidFill>
            </a:endParaRPr>
          </a:p>
          <a:p>
            <a:pPr>
              <a:spcAft>
                <a:spcPts val="1800"/>
              </a:spcAft>
            </a:pPr>
            <a:r>
              <a:rPr lang="en-US" sz="4000" dirty="0">
                <a:solidFill>
                  <a:srgbClr val="FF6600"/>
                </a:solidFill>
              </a:rPr>
              <a:t>Healthcare – Persistency of a </a:t>
            </a:r>
            <a:r>
              <a:rPr lang="en-US" sz="4000" dirty="0" smtClean="0">
                <a:solidFill>
                  <a:srgbClr val="FF6600"/>
                </a:solidFill>
              </a:rPr>
              <a:t>drug</a:t>
            </a:r>
            <a:endParaRPr lang="en-US" sz="4000" dirty="0">
              <a:solidFill>
                <a:srgbClr val="FF6600"/>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xmlns=""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2" name="TextBox 1">
            <a:extLst>
              <a:ext uri="{FF2B5EF4-FFF2-40B4-BE49-F238E27FC236}">
                <a16:creationId xmlns:a16="http://schemas.microsoft.com/office/drawing/2014/main" xmlns="" id="{FB625CF6-55E8-1395-409A-C5D0BE1F0773}"/>
              </a:ext>
            </a:extLst>
          </p:cNvPr>
          <p:cNvSpPr txBox="1"/>
          <p:nvPr/>
        </p:nvSpPr>
        <p:spPr>
          <a:xfrm>
            <a:off x="1269729" y="160754"/>
            <a:ext cx="9698182" cy="923330"/>
          </a:xfrm>
          <a:prstGeom prst="rect">
            <a:avLst/>
          </a:prstGeom>
          <a:noFill/>
        </p:spPr>
        <p:txBody>
          <a:bodyPr wrap="square" rtlCol="0">
            <a:spAutoFit/>
          </a:bodyPr>
          <a:lstStyle/>
          <a:p>
            <a:pPr algn="ctr"/>
            <a:r>
              <a:rPr lang="en-GB" sz="5400" dirty="0" smtClean="0"/>
              <a:t>Exploratory Data Analysis</a:t>
            </a:r>
            <a:endParaRPr lang="en-GB" sz="5400" dirty="0"/>
          </a:p>
        </p:txBody>
      </p:sp>
      <p:sp>
        <p:nvSpPr>
          <p:cNvPr id="18" name="Прямоугольник 17"/>
          <p:cNvSpPr/>
          <p:nvPr/>
        </p:nvSpPr>
        <p:spPr>
          <a:xfrm>
            <a:off x="6689805" y="1160500"/>
            <a:ext cx="5238721"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lnSpc>
                <a:spcPct val="90000"/>
              </a:lnSpc>
              <a:spcBef>
                <a:spcPts val="1000"/>
              </a:spcBef>
              <a:buFont typeface="Arial" panose="020B0604020202020204" pitchFamily="34" charset="0"/>
              <a:buChar char="•"/>
            </a:pPr>
            <a:r>
              <a:rPr lang="en-US" sz="2400" dirty="0">
                <a:latin typeface="Calibri" panose="020F0502020204030204" pitchFamily="34" charset="0"/>
                <a:cs typeface="Calibri" panose="020F0502020204030204" pitchFamily="34" charset="0"/>
              </a:rPr>
              <a:t>Patients seen by General Practitioners and Rheumatologists tend to have a </a:t>
            </a:r>
            <a:r>
              <a:rPr lang="en-US" sz="2400" dirty="0" smtClean="0">
                <a:latin typeface="Calibri" panose="020F0502020204030204" pitchFamily="34" charset="0"/>
                <a:cs typeface="Calibri" panose="020F0502020204030204" pitchFamily="34" charset="0"/>
              </a:rPr>
              <a:t>wider </a:t>
            </a:r>
            <a:r>
              <a:rPr lang="en-US" sz="2400" dirty="0">
                <a:latin typeface="Calibri" panose="020F0502020204030204" pitchFamily="34" charset="0"/>
                <a:cs typeface="Calibri" panose="020F0502020204030204" pitchFamily="34" charset="0"/>
              </a:rPr>
              <a:t>distribution of risks, including higher numbers, </a:t>
            </a:r>
            <a:r>
              <a:rPr lang="en-US" sz="2400" dirty="0" smtClean="0">
                <a:latin typeface="Calibri" panose="020F0502020204030204" pitchFamily="34" charset="0"/>
                <a:cs typeface="Calibri" panose="020F0502020204030204" pitchFamily="34" charset="0"/>
              </a:rPr>
              <a:t>compared to seen by specialists in other fields.</a:t>
            </a:r>
            <a:endParaRPr lang="en-GB" sz="2400" dirty="0">
              <a:latin typeface="Calibri" panose="020F0502020204030204" pitchFamily="34" charset="0"/>
              <a:cs typeface="Calibri" panose="020F0502020204030204" pitchFamily="34" charset="0"/>
            </a:endParaRPr>
          </a:p>
        </p:txBody>
      </p:sp>
      <p:pic>
        <p:nvPicPr>
          <p:cNvPr id="3" name="Рисунок 2"/>
          <p:cNvPicPr>
            <a:picLocks noChangeAspect="1"/>
          </p:cNvPicPr>
          <p:nvPr/>
        </p:nvPicPr>
        <p:blipFill>
          <a:blip r:embed="rId4"/>
          <a:stretch>
            <a:fillRect/>
          </a:stretch>
        </p:blipFill>
        <p:spPr>
          <a:xfrm>
            <a:off x="481029" y="1160500"/>
            <a:ext cx="5806440" cy="2861404"/>
          </a:xfrm>
          <a:prstGeom prst="rect">
            <a:avLst/>
          </a:prstGeom>
        </p:spPr>
      </p:pic>
      <p:pic>
        <p:nvPicPr>
          <p:cNvPr id="6" name="Рисунок 5"/>
          <p:cNvPicPr>
            <a:picLocks noChangeAspect="1"/>
          </p:cNvPicPr>
          <p:nvPr/>
        </p:nvPicPr>
        <p:blipFill>
          <a:blip r:embed="rId5"/>
          <a:stretch>
            <a:fillRect/>
          </a:stretch>
        </p:blipFill>
        <p:spPr>
          <a:xfrm>
            <a:off x="6909699" y="3168310"/>
            <a:ext cx="5018827" cy="3616160"/>
          </a:xfrm>
          <a:prstGeom prst="rect">
            <a:avLst/>
          </a:prstGeom>
        </p:spPr>
      </p:pic>
      <p:sp>
        <p:nvSpPr>
          <p:cNvPr id="9" name="Прямоугольник 8"/>
          <p:cNvSpPr/>
          <p:nvPr/>
        </p:nvSpPr>
        <p:spPr>
          <a:xfrm>
            <a:off x="1344464" y="4410416"/>
            <a:ext cx="3670347" cy="10895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lnSpc>
                <a:spcPct val="90000"/>
              </a:lnSpc>
              <a:spcBef>
                <a:spcPts val="1000"/>
              </a:spcBef>
              <a:buFont typeface="Arial" panose="020B0604020202020204" pitchFamily="34" charset="0"/>
              <a:buChar char="•"/>
            </a:pPr>
            <a:r>
              <a:rPr lang="en-US" sz="2400" dirty="0">
                <a:latin typeface="Calibri" panose="020F0502020204030204" pitchFamily="34" charset="0"/>
                <a:cs typeface="Calibri" panose="020F0502020204030204" pitchFamily="34" charset="0"/>
              </a:rPr>
              <a:t>General Practitioner </a:t>
            </a:r>
            <a:r>
              <a:rPr lang="en-US" sz="2400" dirty="0" err="1">
                <a:latin typeface="Calibri" panose="020F0502020204030204" pitchFamily="34" charset="0"/>
                <a:cs typeface="Calibri" panose="020F0502020204030204" pitchFamily="34" charset="0"/>
              </a:rPr>
              <a:t>speciality</a:t>
            </a:r>
            <a:r>
              <a:rPr lang="en-US" sz="2400" dirty="0">
                <a:latin typeface="Calibri" panose="020F0502020204030204" pitchFamily="34" charset="0"/>
                <a:cs typeface="Calibri" panose="020F0502020204030204" pitchFamily="34" charset="0"/>
              </a:rPr>
              <a:t> prevail in both groups.</a:t>
            </a:r>
            <a:endParaRPr lang="en-GB"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2092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33CD251C-A887-4D2F-925B-FC09719853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B19D093C-27FB-4032-B282-42C4563F2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xmlns="" id="{35EE815E-1BD3-4777-B652-6D98825BF6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xmlns="" id="{E6692982-4A7D-4392-87CD-F0CD4B027DD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xmlns="" id="{196485F7-F277-4123-AC53-98EA4C858774}"/>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a:off x="67817" y="2459401"/>
            <a:ext cx="4558913" cy="1750002"/>
          </a:xfrm>
        </p:spPr>
        <p:txBody>
          <a:bodyPr vert="horz" lIns="91440" tIns="45720" rIns="91440" bIns="45720" rtlCol="0" anchor="ctr" anchorCtr="0">
            <a:normAutofit/>
          </a:bodyPr>
          <a:lstStyle/>
          <a:p>
            <a:r>
              <a:rPr lang="en-US" sz="4800" b="1" kern="1200" dirty="0" smtClean="0">
                <a:solidFill>
                  <a:schemeClr val="bg1"/>
                </a:solidFill>
                <a:latin typeface="+mj-lt"/>
                <a:ea typeface="+mj-ea"/>
                <a:cs typeface="+mj-cs"/>
              </a:rPr>
              <a:t>EDA Summary</a:t>
            </a:r>
            <a:endParaRPr lang="en-US" sz="4800" b="1"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a:off x="4910365" y="137160"/>
            <a:ext cx="7065818" cy="6583680"/>
          </a:xfrm>
        </p:spPr>
        <p:txBody>
          <a:bodyPr vert="horz" lIns="91440" tIns="45720" rIns="91440" bIns="45720" rtlCol="0" anchor="ctr">
            <a:noAutofit/>
          </a:bodyPr>
          <a:lstStyle/>
          <a:p>
            <a:r>
              <a:rPr lang="en-US" b="1" dirty="0"/>
              <a:t>EDA SUMMARY</a:t>
            </a:r>
          </a:p>
          <a:p>
            <a:pPr marL="342900" indent="-342900" algn="just">
              <a:buFont typeface="Arial" panose="020B0604020202020204" pitchFamily="34" charset="0"/>
              <a:buChar char="•"/>
            </a:pPr>
            <a:r>
              <a:rPr lang="en-GB" sz="2000" dirty="0"/>
              <a:t>The dataset contains 3424 rows and 69 columns. </a:t>
            </a:r>
            <a:endParaRPr lang="en-US" sz="2000" b="1" dirty="0"/>
          </a:p>
          <a:p>
            <a:pPr marL="342900" indent="-342900" algn="just">
              <a:buFont typeface="Arial" panose="020B0604020202020204" pitchFamily="34" charset="0"/>
              <a:buChar char="•"/>
            </a:pPr>
            <a:r>
              <a:rPr lang="en-US" sz="2000" dirty="0"/>
              <a:t>Significantly more patients are into the Non-Persistent group compared to the Persistent group</a:t>
            </a:r>
            <a:r>
              <a:rPr lang="en-US" sz="2000" dirty="0" smtClean="0"/>
              <a:t>.</a:t>
            </a:r>
          </a:p>
          <a:p>
            <a:pPr marL="342900" indent="-342900" algn="just">
              <a:buFont typeface="Arial" panose="020B0604020202020204" pitchFamily="34" charset="0"/>
              <a:buChar char="•"/>
            </a:pPr>
            <a:r>
              <a:rPr lang="en-GB" sz="2000" dirty="0" smtClean="0"/>
              <a:t>The </a:t>
            </a:r>
            <a:r>
              <a:rPr lang="en-GB" sz="2000" dirty="0"/>
              <a:t>dataset reveal </a:t>
            </a:r>
            <a:r>
              <a:rPr lang="en-GB" sz="2000" dirty="0" smtClean="0"/>
              <a:t>that</a:t>
            </a:r>
            <a:r>
              <a:rPr lang="en-US" sz="2000" dirty="0" smtClean="0"/>
              <a:t> </a:t>
            </a:r>
            <a:r>
              <a:rPr lang="en-US" sz="2000" dirty="0"/>
              <a:t>females </a:t>
            </a:r>
            <a:r>
              <a:rPr lang="en-US" sz="2000" dirty="0" smtClean="0"/>
              <a:t>significantly </a:t>
            </a:r>
            <a:r>
              <a:rPr lang="en-US" sz="2000" dirty="0"/>
              <a:t>outnumber males in both groups.</a:t>
            </a:r>
            <a:endParaRPr lang="en-GB" sz="2000" dirty="0"/>
          </a:p>
          <a:p>
            <a:pPr marL="342900" indent="-342900" algn="just">
              <a:buFont typeface="Arial" panose="020B0604020202020204" pitchFamily="34" charset="0"/>
              <a:buChar char="•"/>
            </a:pPr>
            <a:r>
              <a:rPr lang="en-US" sz="2000" dirty="0"/>
              <a:t>The majority of </a:t>
            </a:r>
            <a:r>
              <a:rPr lang="en-US" sz="2000" dirty="0" smtClean="0"/>
              <a:t>patients in both groups are Caucasian.</a:t>
            </a:r>
          </a:p>
          <a:p>
            <a:pPr marL="342900" indent="-342900" algn="just">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The </a:t>
            </a:r>
            <a:r>
              <a:rPr lang="en-US" sz="2000" dirty="0">
                <a:latin typeface="Calibri" panose="020F0502020204030204" pitchFamily="34" charset="0"/>
                <a:cs typeface="Calibri" panose="020F0502020204030204" pitchFamily="34" charset="0"/>
              </a:rPr>
              <a:t>non-Hispanic ethnic group </a:t>
            </a:r>
            <a:r>
              <a:rPr lang="en-US" sz="2000" dirty="0" smtClean="0">
                <a:latin typeface="Calibri" panose="020F0502020204030204" pitchFamily="34" charset="0"/>
                <a:cs typeface="Calibri" panose="020F0502020204030204" pitchFamily="34" charset="0"/>
              </a:rPr>
              <a:t>is the </a:t>
            </a:r>
            <a:r>
              <a:rPr lang="en-US" sz="2000" dirty="0">
                <a:latin typeface="Calibri" panose="020F0502020204030204" pitchFamily="34" charset="0"/>
                <a:cs typeface="Calibri" panose="020F0502020204030204" pitchFamily="34" charset="0"/>
              </a:rPr>
              <a:t>most common in the study.</a:t>
            </a:r>
          </a:p>
          <a:p>
            <a:pPr marL="342900" indent="-342900" algn="just">
              <a:buFont typeface="Arial" panose="020B0604020202020204" pitchFamily="34" charset="0"/>
              <a:buChar char="•"/>
            </a:pPr>
            <a:r>
              <a:rPr lang="en-US" sz="2000" dirty="0"/>
              <a:t>Patients from the Midwest and South regions dominate both groups</a:t>
            </a:r>
            <a:r>
              <a:rPr lang="en-US" sz="2000" dirty="0" smtClean="0"/>
              <a:t>.</a:t>
            </a:r>
          </a:p>
          <a:p>
            <a:pPr marL="342900" indent="-342900" algn="just">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Patients </a:t>
            </a:r>
            <a:r>
              <a:rPr lang="en-US" sz="2000" dirty="0">
                <a:latin typeface="Calibri" panose="020F0502020204030204" pitchFamily="34" charset="0"/>
                <a:cs typeface="Calibri" panose="020F0502020204030204" pitchFamily="34" charset="0"/>
              </a:rPr>
              <a:t>older than 75 make up a significant portion of both </a:t>
            </a:r>
            <a:r>
              <a:rPr lang="en-US" sz="2000" dirty="0" smtClean="0">
                <a:latin typeface="Calibri" panose="020F0502020204030204" pitchFamily="34" charset="0"/>
                <a:cs typeface="Calibri" panose="020F0502020204030204" pitchFamily="34" charset="0"/>
              </a:rPr>
              <a:t>groups.</a:t>
            </a:r>
          </a:p>
          <a:p>
            <a:pPr marL="342900" indent="-342900" algn="just">
              <a:buFont typeface="Arial" panose="020B0604020202020204" pitchFamily="34" charset="0"/>
              <a:buChar char="•"/>
            </a:pPr>
            <a:r>
              <a:rPr lang="en-US" sz="2000" dirty="0">
                <a:latin typeface="Calibri" panose="020F0502020204030204" pitchFamily="34" charset="0"/>
                <a:cs typeface="Calibri" panose="020F0502020204030204" pitchFamily="34" charset="0"/>
              </a:rPr>
              <a:t>Both groups Persistent and Non-Persistent have significantly more patients who follow the prescriptions (Adherent</a:t>
            </a:r>
            <a:r>
              <a:rPr lang="en-US" sz="2000" dirty="0" smtClean="0">
                <a:latin typeface="Calibri" panose="020F0502020204030204" pitchFamily="34" charset="0"/>
                <a:cs typeface="Calibri" panose="020F0502020204030204" pitchFamily="34" charset="0"/>
              </a:rPr>
              <a:t>).</a:t>
            </a:r>
          </a:p>
          <a:p>
            <a:pPr marL="342900" indent="-342900" algn="just">
              <a:buFont typeface="Arial" panose="020B0604020202020204" pitchFamily="34" charset="0"/>
              <a:buChar char="•"/>
            </a:pPr>
            <a:r>
              <a:rPr lang="en-US" sz="2000" dirty="0" smtClean="0">
                <a:latin typeface="Calibri" panose="020F0502020204030204" pitchFamily="34" charset="0"/>
                <a:cs typeface="Calibri" panose="020F0502020204030204" pitchFamily="34" charset="0"/>
              </a:rPr>
              <a:t>Most </a:t>
            </a:r>
            <a:r>
              <a:rPr lang="en-US" sz="2000" dirty="0">
                <a:latin typeface="Calibri" panose="020F0502020204030204" pitchFamily="34" charset="0"/>
                <a:cs typeface="Calibri" panose="020F0502020204030204" pitchFamily="34" charset="0"/>
              </a:rPr>
              <a:t>patients who are labeled as Adherent (following prescriptions) still </a:t>
            </a:r>
            <a:r>
              <a:rPr lang="en-US" sz="2000" dirty="0" smtClean="0">
                <a:latin typeface="Calibri" panose="020F0502020204030204" pitchFamily="34" charset="0"/>
                <a:cs typeface="Calibri" panose="020F0502020204030204" pitchFamily="34" charset="0"/>
              </a:rPr>
              <a:t>fall </a:t>
            </a:r>
            <a:r>
              <a:rPr lang="en-US" sz="2000" dirty="0">
                <a:latin typeface="Calibri" panose="020F0502020204030204" pitchFamily="34" charset="0"/>
                <a:cs typeface="Calibri" panose="020F0502020204030204" pitchFamily="34" charset="0"/>
              </a:rPr>
              <a:t>into the Non-Persistent category, indicating other factors affect long-term </a:t>
            </a:r>
            <a:r>
              <a:rPr lang="en-US" sz="2000" dirty="0" smtClean="0">
                <a:latin typeface="Calibri" panose="020F0502020204030204" pitchFamily="34" charset="0"/>
                <a:cs typeface="Calibri" panose="020F0502020204030204" pitchFamily="34" charset="0"/>
              </a:rPr>
              <a:t>treatment </a:t>
            </a:r>
            <a:r>
              <a:rPr lang="en-US" sz="2000" dirty="0">
                <a:latin typeface="Calibri" panose="020F0502020204030204" pitchFamily="34" charset="0"/>
                <a:cs typeface="Calibri" panose="020F0502020204030204" pitchFamily="34" charset="0"/>
              </a:rPr>
              <a:t>persistence.</a:t>
            </a:r>
            <a:endParaRPr lang="en-US" sz="2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00040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33CD251C-A887-4D2F-925B-FC09719853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B19D093C-27FB-4032-B282-42C4563F2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xmlns="" id="{35EE815E-1BD3-4777-B652-6D98825BF6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xmlns="" id="{E6692982-4A7D-4392-87CD-F0CD4B027DD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xmlns="" id="{196485F7-F277-4123-AC53-98EA4C858774}"/>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a:off x="-38235" y="2459401"/>
            <a:ext cx="4732783" cy="1750002"/>
          </a:xfrm>
        </p:spPr>
        <p:txBody>
          <a:bodyPr vert="horz" lIns="91440" tIns="45720" rIns="91440" bIns="45720" rtlCol="0" anchor="ctr" anchorCtr="0">
            <a:normAutofit fontScale="90000"/>
          </a:bodyPr>
          <a:lstStyle/>
          <a:p>
            <a:r>
              <a:rPr lang="en-US" sz="4800" b="1" dirty="0">
                <a:solidFill>
                  <a:schemeClr val="bg1"/>
                </a:solidFill>
              </a:rPr>
              <a:t>Proposed </a:t>
            </a:r>
            <a:r>
              <a:rPr lang="en-US" sz="4800" b="1" dirty="0" smtClean="0">
                <a:solidFill>
                  <a:schemeClr val="bg1"/>
                </a:solidFill>
              </a:rPr>
              <a:t>Modeling Technique</a:t>
            </a:r>
            <a:endParaRPr lang="en-US" sz="4800" b="1"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a:off x="4822564" y="481474"/>
            <a:ext cx="7065818" cy="5705856"/>
          </a:xfrm>
        </p:spPr>
        <p:txBody>
          <a:bodyPr vert="horz" lIns="91440" tIns="45720" rIns="91440" bIns="45720" rtlCol="0" anchor="ctr">
            <a:noAutofit/>
          </a:bodyPr>
          <a:lstStyle/>
          <a:p>
            <a:pPr>
              <a:spcAft>
                <a:spcPts val="1800"/>
              </a:spcAft>
            </a:pPr>
            <a:r>
              <a:rPr lang="en-US" b="1" dirty="0" smtClean="0"/>
              <a:t>PROPOSED MODELING TECHNIQUE</a:t>
            </a:r>
            <a:endParaRPr lang="en-US" b="1" dirty="0"/>
          </a:p>
          <a:p>
            <a:pPr marL="342900" indent="-342900" algn="just">
              <a:buFont typeface="Arial" panose="020B0604020202020204" pitchFamily="34" charset="0"/>
              <a:buChar char="•"/>
            </a:pPr>
            <a:r>
              <a:rPr lang="en-US" sz="2000" b="1" dirty="0"/>
              <a:t>Data Preprocessing</a:t>
            </a:r>
            <a:r>
              <a:rPr lang="en-US" sz="2000" dirty="0"/>
              <a:t>: encode categorical variables and normalize numerical </a:t>
            </a:r>
            <a:r>
              <a:rPr lang="en-US" sz="2000" dirty="0" smtClean="0"/>
              <a:t>features </a:t>
            </a:r>
            <a:r>
              <a:rPr lang="en-US" sz="2000" dirty="0"/>
              <a:t>to ensure consistency and equal contribution to the model</a:t>
            </a:r>
            <a:r>
              <a:rPr lang="en-US" sz="2000" dirty="0" smtClean="0"/>
              <a:t>.</a:t>
            </a:r>
            <a:endParaRPr lang="en-US" sz="2000" dirty="0"/>
          </a:p>
          <a:p>
            <a:pPr marL="342900" indent="-342900" algn="just">
              <a:buFont typeface="Arial" panose="020B0604020202020204" pitchFamily="34" charset="0"/>
              <a:buChar char="•"/>
            </a:pPr>
            <a:r>
              <a:rPr lang="en-US" sz="2000" b="1" dirty="0"/>
              <a:t>Model selection</a:t>
            </a:r>
            <a:r>
              <a:rPr lang="en-US" sz="2000" dirty="0"/>
              <a:t>: since, from the point of view of machine learning, the task is to </a:t>
            </a:r>
            <a:r>
              <a:rPr lang="en-US" sz="2000" dirty="0" smtClean="0"/>
              <a:t>perform </a:t>
            </a:r>
            <a:r>
              <a:rPr lang="en-US" sz="2000" dirty="0"/>
              <a:t>a binary classifier (persistent or non-persistent), we recommend testing </a:t>
            </a:r>
            <a:r>
              <a:rPr lang="en-US" sz="2000" dirty="0" smtClean="0"/>
              <a:t>models </a:t>
            </a:r>
            <a:r>
              <a:rPr lang="en-US" sz="2000" dirty="0"/>
              <a:t>for the prediction, taking into account interpretable and simple models as </a:t>
            </a:r>
            <a:r>
              <a:rPr lang="en-US" sz="2000" dirty="0" smtClean="0"/>
              <a:t>well.</a:t>
            </a:r>
          </a:p>
          <a:p>
            <a:pPr algn="just"/>
            <a:r>
              <a:rPr lang="en-US" sz="2000" dirty="0" smtClean="0"/>
              <a:t>Therefore</a:t>
            </a:r>
            <a:r>
              <a:rPr lang="en-US" sz="2000" dirty="0"/>
              <a:t>, we will try the following models:</a:t>
            </a:r>
          </a:p>
          <a:p>
            <a:pPr algn="just"/>
            <a:r>
              <a:rPr lang="en-US" sz="2000" dirty="0"/>
              <a:t>1. Logistic Regression</a:t>
            </a:r>
          </a:p>
          <a:p>
            <a:pPr algn="just"/>
            <a:r>
              <a:rPr lang="en-US" sz="2000" dirty="0"/>
              <a:t>2. Support Vector Machine</a:t>
            </a:r>
          </a:p>
          <a:p>
            <a:pPr algn="just"/>
            <a:r>
              <a:rPr lang="en-US" sz="2000" dirty="0"/>
              <a:t>3. Decision Tree</a:t>
            </a:r>
          </a:p>
          <a:p>
            <a:pPr algn="just"/>
            <a:r>
              <a:rPr lang="en-US" sz="2000" dirty="0"/>
              <a:t>4. Random Forest</a:t>
            </a:r>
          </a:p>
          <a:p>
            <a:pPr algn="just"/>
            <a:r>
              <a:rPr lang="en-US" sz="2000" dirty="0"/>
              <a:t>5. Gradient boosting (</a:t>
            </a:r>
            <a:r>
              <a:rPr lang="en-US" sz="2000" dirty="0" err="1" smtClean="0"/>
              <a:t>LightGBM</a:t>
            </a:r>
            <a:r>
              <a:rPr lang="en-US" sz="2000" dirty="0" smtClean="0"/>
              <a:t> or </a:t>
            </a:r>
            <a:r>
              <a:rPr lang="en-US" sz="2000" dirty="0" err="1" smtClean="0"/>
              <a:t>XGBoost</a:t>
            </a:r>
            <a:r>
              <a:rPr lang="en-US" sz="2000" dirty="0" smtClean="0"/>
              <a:t>)</a:t>
            </a: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717102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33CD251C-A887-4D2F-925B-FC09719853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B19D093C-27FB-4032-B282-42C4563F2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xmlns="" id="{35EE815E-1BD3-4777-B652-6D98825BF6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xmlns="" id="{E6692982-4A7D-4392-87CD-F0CD4B027DD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xmlns="" id="{196485F7-F277-4123-AC53-98EA4C858774}"/>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a:off x="-38235" y="2459401"/>
            <a:ext cx="4732783" cy="1750002"/>
          </a:xfrm>
        </p:spPr>
        <p:txBody>
          <a:bodyPr vert="horz" lIns="91440" tIns="45720" rIns="91440" bIns="45720" rtlCol="0" anchor="ctr" anchorCtr="0">
            <a:normAutofit fontScale="90000"/>
          </a:bodyPr>
          <a:lstStyle/>
          <a:p>
            <a:r>
              <a:rPr lang="en-US" sz="4800" b="1" dirty="0">
                <a:solidFill>
                  <a:schemeClr val="bg1"/>
                </a:solidFill>
              </a:rPr>
              <a:t>Proposed </a:t>
            </a:r>
            <a:r>
              <a:rPr lang="en-US" sz="4800" b="1" dirty="0" smtClean="0">
                <a:solidFill>
                  <a:schemeClr val="bg1"/>
                </a:solidFill>
              </a:rPr>
              <a:t>Modeling </a:t>
            </a:r>
            <a:r>
              <a:rPr lang="en-US" sz="4800" b="1" dirty="0">
                <a:solidFill>
                  <a:schemeClr val="bg1"/>
                </a:solidFill>
              </a:rPr>
              <a:t>T</a:t>
            </a:r>
            <a:r>
              <a:rPr lang="en-US" sz="4800" b="1" dirty="0" smtClean="0">
                <a:solidFill>
                  <a:schemeClr val="bg1"/>
                </a:solidFill>
              </a:rPr>
              <a:t>echnique</a:t>
            </a:r>
            <a:endParaRPr lang="en-US" sz="4800" b="1"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a:off x="4822564" y="481474"/>
            <a:ext cx="7065818" cy="5705856"/>
          </a:xfrm>
        </p:spPr>
        <p:txBody>
          <a:bodyPr vert="horz" lIns="91440" tIns="45720" rIns="91440" bIns="45720" rtlCol="0" anchor="ctr">
            <a:noAutofit/>
          </a:bodyPr>
          <a:lstStyle/>
          <a:p>
            <a:pPr>
              <a:spcAft>
                <a:spcPts val="1800"/>
              </a:spcAft>
            </a:pPr>
            <a:r>
              <a:rPr lang="en-US" b="1" dirty="0" smtClean="0"/>
              <a:t>PROPOSED MODELING TECHNIQUE</a:t>
            </a:r>
            <a:endParaRPr lang="en-US" b="1" dirty="0"/>
          </a:p>
          <a:p>
            <a:pPr marL="342900" indent="-342900" algn="just">
              <a:buFont typeface="Arial" panose="020B0604020202020204" pitchFamily="34" charset="0"/>
              <a:buChar char="•"/>
            </a:pPr>
            <a:r>
              <a:rPr lang="en-US" sz="2000" b="1" dirty="0"/>
              <a:t>Model evaluation</a:t>
            </a:r>
            <a:r>
              <a:rPr lang="en-US" sz="2000" dirty="0"/>
              <a:t>: use cross-validation, performance metrics (accuracy, precision, recall, F1-score), and confusion matrix analysis to comprehensively evaluate model performance.</a:t>
            </a:r>
          </a:p>
          <a:p>
            <a:pPr marL="342900" indent="-342900" algn="just">
              <a:buFont typeface="Arial" panose="020B0604020202020204" pitchFamily="34" charset="0"/>
              <a:buChar char="•"/>
            </a:pPr>
            <a:r>
              <a:rPr lang="en-US" sz="2000" b="1" dirty="0" err="1"/>
              <a:t>Hyperparameter</a:t>
            </a:r>
            <a:r>
              <a:rPr lang="en-US" sz="2000" b="1" dirty="0"/>
              <a:t> tuning</a:t>
            </a:r>
            <a:r>
              <a:rPr lang="en-US" sz="2000" dirty="0"/>
              <a:t>: Employ grid search for tuning.</a:t>
            </a:r>
          </a:p>
          <a:p>
            <a:pPr marL="342900" indent="-342900" algn="just">
              <a:buFont typeface="Arial" panose="020B0604020202020204" pitchFamily="34" charset="0"/>
              <a:buChar char="•"/>
            </a:pPr>
            <a:r>
              <a:rPr lang="en-US" sz="2000" b="1" dirty="0"/>
              <a:t>Interpretation and Validation</a:t>
            </a:r>
            <a:r>
              <a:rPr lang="en-US" sz="2000" dirty="0"/>
              <a:t>: Use SHAP values or another method for model interpretation, and validate the model on test data to ensure generalizability.</a:t>
            </a:r>
            <a:endParaRPr lang="en-US" sz="20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3811224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33CD251C-A887-4D2F-925B-FC09719853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B19D093C-27FB-4032-B282-42C4563F257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xmlns="" id="{35EE815E-1BD3-4777-B652-6D98825BF66B}"/>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767290" y="681628"/>
            <a:ext cx="1128382" cy="847206"/>
            <a:chOff x="668003" y="1684057"/>
            <a:chExt cx="1128382" cy="847206"/>
          </a:xfrm>
        </p:grpSpPr>
        <p:sp>
          <p:nvSpPr>
            <p:cNvPr id="39" name="Freeform 5">
              <a:extLst>
                <a:ext uri="{FF2B5EF4-FFF2-40B4-BE49-F238E27FC236}">
                  <a16:creationId xmlns:a16="http://schemas.microsoft.com/office/drawing/2014/main" xmlns="" id="{E6692982-4A7D-4392-87CD-F0CD4B027DDE}"/>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40" name="Freeform 5">
              <a:extLst>
                <a:ext uri="{FF2B5EF4-FFF2-40B4-BE49-F238E27FC236}">
                  <a16:creationId xmlns:a16="http://schemas.microsoft.com/office/drawing/2014/main" xmlns="" id="{196485F7-F277-4123-AC53-98EA4C858774}"/>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a:off x="67817" y="2721883"/>
            <a:ext cx="4558913" cy="947795"/>
          </a:xfrm>
        </p:spPr>
        <p:txBody>
          <a:bodyPr vert="horz" lIns="91440" tIns="45720" rIns="91440" bIns="45720" rtlCol="0" anchor="ctr" anchorCtr="0">
            <a:normAutofit/>
          </a:bodyPr>
          <a:lstStyle/>
          <a:p>
            <a:r>
              <a:rPr lang="en-US" sz="4800" b="1" kern="1200" dirty="0" smtClean="0">
                <a:solidFill>
                  <a:schemeClr val="bg1"/>
                </a:solidFill>
                <a:latin typeface="+mj-lt"/>
                <a:ea typeface="+mj-ea"/>
                <a:cs typeface="+mj-cs"/>
              </a:rPr>
              <a:t>Repository details</a:t>
            </a:r>
            <a:endParaRPr lang="en-US" sz="4800" b="1"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a:off x="5580888" y="2642568"/>
            <a:ext cx="4898136" cy="1106424"/>
          </a:xfrm>
        </p:spPr>
        <p:txBody>
          <a:bodyPr vert="horz" lIns="91440" tIns="45720" rIns="91440" bIns="45720" rtlCol="0" anchor="ctr">
            <a:noAutofit/>
          </a:bodyPr>
          <a:lstStyle/>
          <a:p>
            <a:pPr marL="342900" indent="-342900" algn="l">
              <a:buFont typeface="Arial" panose="020B0604020202020204" pitchFamily="34" charset="0"/>
              <a:buChar char="•"/>
            </a:pPr>
            <a:r>
              <a:rPr lang="en-US" sz="3600" dirty="0">
                <a:latin typeface="Calibri" panose="020F0502020204030204" pitchFamily="34" charset="0"/>
                <a:cs typeface="Calibri" panose="020F0502020204030204" pitchFamily="34" charset="0"/>
              </a:rPr>
              <a:t>Repo link</a:t>
            </a:r>
            <a:r>
              <a:rPr lang="en-US" sz="3600" dirty="0">
                <a:latin typeface="Calibri" panose="020F0502020204030204" pitchFamily="34" charset="0"/>
                <a:cs typeface="Calibri" panose="020F0502020204030204" pitchFamily="34" charset="0"/>
              </a:rPr>
              <a:t>: </a:t>
            </a:r>
            <a:r>
              <a:rPr lang="en-US" sz="3600" dirty="0" smtClean="0">
                <a:latin typeface="Calibri" panose="020F0502020204030204" pitchFamily="34" charset="0"/>
                <a:cs typeface="Calibri" panose="020F0502020204030204" pitchFamily="34" charset="0"/>
                <a:hlinkClick r:id="rId2"/>
              </a:rPr>
              <a:t>GitHub repo</a:t>
            </a:r>
            <a:endParaRPr lang="en-US" sz="3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1382701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6" name="Subtitle 5">
            <a:extLst>
              <a:ext uri="{FF2B5EF4-FFF2-40B4-BE49-F238E27FC236}">
                <a16:creationId xmlns:a16="http://schemas.microsoft.com/office/drawing/2014/main" xmlns="" id="{2D4BA697-580E-5544-8F2F-194AD99B859F}"/>
              </a:ext>
            </a:extLst>
          </p:cNvPr>
          <p:cNvSpPr>
            <a:spLocks noGrp="1"/>
          </p:cNvSpPr>
          <p:nvPr>
            <p:ph type="subTitle" idx="1"/>
          </p:nvPr>
        </p:nvSpPr>
        <p:spPr>
          <a:xfrm>
            <a:off x="3316513" y="2601119"/>
            <a:ext cx="5558973" cy="1056481"/>
          </a:xfrm>
        </p:spPr>
        <p:txBody>
          <a:bodyPr>
            <a:noAutofit/>
          </a:bodyPr>
          <a:lstStyle/>
          <a:p>
            <a:r>
              <a:rPr lang="en-US" sz="8000" dirty="0">
                <a:solidFill>
                  <a:srgbClr val="FF6600"/>
                </a:solidFill>
              </a:rPr>
              <a:t>Thank </a:t>
            </a:r>
            <a:r>
              <a:rPr lang="en-US" sz="8000" dirty="0" smtClean="0">
                <a:solidFill>
                  <a:srgbClr val="FF6600"/>
                </a:solidFill>
              </a:rPr>
              <a:t>You!</a:t>
            </a:r>
            <a:endParaRPr lang="en-US" sz="8000" dirty="0">
              <a:solidFill>
                <a:srgbClr val="FF6600"/>
              </a:solidFill>
            </a:endParaRPr>
          </a:p>
          <a:p>
            <a:endParaRPr lang="en-US" sz="8000" dirty="0">
              <a:solidFill>
                <a:srgbClr val="FF6600"/>
              </a:solidFill>
            </a:endParaRPr>
          </a:p>
        </p:txBody>
      </p:sp>
      <p:pic>
        <p:nvPicPr>
          <p:cNvPr id="5" name="Рисунок 4"/>
          <p:cNvPicPr>
            <a:picLocks noChangeAspect="1"/>
          </p:cNvPicPr>
          <p:nvPr/>
        </p:nvPicPr>
        <p:blipFill>
          <a:blip r:embed="rId3"/>
          <a:stretch>
            <a:fillRect/>
          </a:stretch>
        </p:blipFill>
        <p:spPr>
          <a:xfrm>
            <a:off x="614254" y="320202"/>
            <a:ext cx="1326935" cy="1005677"/>
          </a:xfrm>
          <a:prstGeom prst="rect">
            <a:avLst/>
          </a:prstGeom>
        </p:spPr>
      </p:pic>
      <p:pic>
        <p:nvPicPr>
          <p:cNvPr id="7" name="Рисунок 6"/>
          <p:cNvPicPr>
            <a:picLocks noChangeAspect="1"/>
          </p:cNvPicPr>
          <p:nvPr/>
        </p:nvPicPr>
        <p:blipFill>
          <a:blip r:embed="rId3"/>
          <a:stretch>
            <a:fillRect/>
          </a:stretch>
        </p:blipFill>
        <p:spPr>
          <a:xfrm>
            <a:off x="10062518" y="5307451"/>
            <a:ext cx="1468065" cy="1112639"/>
          </a:xfrm>
          <a:prstGeom prst="rect">
            <a:avLst/>
          </a:prstGeom>
        </p:spPr>
      </p:pic>
    </p:spTree>
    <p:extLst>
      <p:ext uri="{BB962C8B-B14F-4D97-AF65-F5344CB8AC3E}">
        <p14:creationId xmlns:p14="http://schemas.microsoft.com/office/powerpoint/2010/main" val="11682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B3B3B"/>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841DC996-1A4B-4D4F-A733-3A00E5ABC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332" y="0"/>
            <a:ext cx="2325467" cy="2325467"/>
          </a:xfrm>
          <a:prstGeom prst="rect">
            <a:avLst/>
          </a:prstGeom>
        </p:spPr>
      </p:pic>
      <p:sp>
        <p:nvSpPr>
          <p:cNvPr id="11" name="TextBox 10">
            <a:extLst>
              <a:ext uri="{FF2B5EF4-FFF2-40B4-BE49-F238E27FC236}">
                <a16:creationId xmlns:a16="http://schemas.microsoft.com/office/drawing/2014/main" xmlns="" id="{00CC22B5-8500-2C45-91DE-A596A6DF1C3B}"/>
              </a:ext>
            </a:extLst>
          </p:cNvPr>
          <p:cNvSpPr txBox="1"/>
          <p:nvPr/>
        </p:nvSpPr>
        <p:spPr>
          <a:xfrm>
            <a:off x="893752" y="2810099"/>
            <a:ext cx="7696733" cy="3108543"/>
          </a:xfrm>
          <a:prstGeom prst="rect">
            <a:avLst/>
          </a:prstGeom>
          <a:solidFill>
            <a:srgbClr val="3B3B3B"/>
          </a:solidFill>
        </p:spPr>
        <p:txBody>
          <a:bodyPr wrap="square" rtlCol="0">
            <a:spAutoFit/>
          </a:bodyPr>
          <a:lstStyle/>
          <a:p>
            <a:r>
              <a:rPr lang="en-US" sz="2800" dirty="0" smtClean="0">
                <a:solidFill>
                  <a:srgbClr val="FF6600"/>
                </a:solidFill>
              </a:rPr>
              <a:t>Name</a:t>
            </a:r>
            <a:r>
              <a:rPr lang="en-US" sz="2800" dirty="0">
                <a:solidFill>
                  <a:srgbClr val="FF6600"/>
                </a:solidFill>
              </a:rPr>
              <a:t>: </a:t>
            </a:r>
            <a:r>
              <a:rPr lang="en-US" sz="2800" dirty="0" err="1">
                <a:solidFill>
                  <a:srgbClr val="FF6600"/>
                </a:solidFill>
              </a:rPr>
              <a:t>Kseniya</a:t>
            </a:r>
            <a:r>
              <a:rPr lang="en-US" sz="2800" dirty="0">
                <a:solidFill>
                  <a:srgbClr val="FF6600"/>
                </a:solidFill>
              </a:rPr>
              <a:t> </a:t>
            </a:r>
            <a:r>
              <a:rPr lang="en-US" sz="2800" dirty="0" err="1" smtClean="0">
                <a:solidFill>
                  <a:srgbClr val="FF6600"/>
                </a:solidFill>
              </a:rPr>
              <a:t>Kudzelich</a:t>
            </a:r>
            <a:endParaRPr lang="en-US" sz="2800" dirty="0">
              <a:solidFill>
                <a:srgbClr val="FF6600"/>
              </a:solidFill>
            </a:endParaRPr>
          </a:p>
          <a:p>
            <a:r>
              <a:rPr lang="en-US" sz="2800" dirty="0" smtClean="0">
                <a:solidFill>
                  <a:srgbClr val="FF6600"/>
                </a:solidFill>
              </a:rPr>
              <a:t>Email: ksusha.konstovich@gmail.com</a:t>
            </a:r>
          </a:p>
          <a:p>
            <a:r>
              <a:rPr lang="en-US" sz="2800" dirty="0" smtClean="0">
                <a:solidFill>
                  <a:srgbClr val="FF6600"/>
                </a:solidFill>
              </a:rPr>
              <a:t>Country</a:t>
            </a:r>
            <a:r>
              <a:rPr lang="en-US" sz="2800" dirty="0">
                <a:solidFill>
                  <a:srgbClr val="FF6600"/>
                </a:solidFill>
              </a:rPr>
              <a:t>: </a:t>
            </a:r>
            <a:r>
              <a:rPr lang="en-US" sz="2800" dirty="0" smtClean="0">
                <a:solidFill>
                  <a:srgbClr val="FF6600"/>
                </a:solidFill>
              </a:rPr>
              <a:t>Belarus</a:t>
            </a:r>
          </a:p>
          <a:p>
            <a:r>
              <a:rPr lang="en-US" sz="2800" dirty="0" smtClean="0">
                <a:solidFill>
                  <a:srgbClr val="FF6600"/>
                </a:solidFill>
              </a:rPr>
              <a:t>Specialization</a:t>
            </a:r>
            <a:r>
              <a:rPr lang="en-US" sz="2800" dirty="0">
                <a:solidFill>
                  <a:srgbClr val="FF6600"/>
                </a:solidFill>
              </a:rPr>
              <a:t>: Data </a:t>
            </a:r>
            <a:r>
              <a:rPr lang="en-US" sz="2800" dirty="0" smtClean="0">
                <a:solidFill>
                  <a:srgbClr val="FF6600"/>
                </a:solidFill>
              </a:rPr>
              <a:t>Science</a:t>
            </a:r>
          </a:p>
          <a:p>
            <a:r>
              <a:rPr lang="en-US" sz="2800" dirty="0" smtClean="0">
                <a:solidFill>
                  <a:srgbClr val="FF6600"/>
                </a:solidFill>
              </a:rPr>
              <a:t>Internship </a:t>
            </a:r>
            <a:r>
              <a:rPr lang="en-US" sz="2800" dirty="0">
                <a:solidFill>
                  <a:srgbClr val="FF6600"/>
                </a:solidFill>
              </a:rPr>
              <a:t>Batch: LISUM34</a:t>
            </a:r>
          </a:p>
          <a:p>
            <a:endParaRPr lang="en-US" sz="2800" dirty="0">
              <a:solidFill>
                <a:srgbClr val="FF6600"/>
              </a:solidFill>
            </a:endParaRPr>
          </a:p>
          <a:p>
            <a:r>
              <a:rPr lang="en-US" sz="2800" dirty="0" smtClean="0">
                <a:solidFill>
                  <a:srgbClr val="FF6600"/>
                </a:solidFill>
              </a:rPr>
              <a:t>August 15, 2024</a:t>
            </a:r>
            <a:endParaRPr lang="en-US" sz="2800" dirty="0">
              <a:solidFill>
                <a:srgbClr val="FF6600"/>
              </a:solidFill>
            </a:endParaRPr>
          </a:p>
        </p:txBody>
      </p:sp>
      <p:sp>
        <p:nvSpPr>
          <p:cNvPr id="4" name="TextBox 3">
            <a:extLst>
              <a:ext uri="{FF2B5EF4-FFF2-40B4-BE49-F238E27FC236}">
                <a16:creationId xmlns:a16="http://schemas.microsoft.com/office/drawing/2014/main" xmlns="" id="{00CC22B5-8500-2C45-91DE-A596A6DF1C3B}"/>
              </a:ext>
            </a:extLst>
          </p:cNvPr>
          <p:cNvSpPr txBox="1"/>
          <p:nvPr/>
        </p:nvSpPr>
        <p:spPr>
          <a:xfrm>
            <a:off x="893752" y="1808938"/>
            <a:ext cx="5770397" cy="923330"/>
          </a:xfrm>
          <a:prstGeom prst="rect">
            <a:avLst/>
          </a:prstGeom>
          <a:solidFill>
            <a:srgbClr val="3B3B3B"/>
          </a:solidFill>
        </p:spPr>
        <p:txBody>
          <a:bodyPr wrap="square" rtlCol="0">
            <a:spAutoFit/>
          </a:bodyPr>
          <a:lstStyle/>
          <a:p>
            <a:r>
              <a:rPr lang="en-US" sz="5400" dirty="0">
                <a:solidFill>
                  <a:srgbClr val="FF6600"/>
                </a:solidFill>
              </a:rPr>
              <a:t>Performer's </a:t>
            </a:r>
            <a:r>
              <a:rPr lang="en-US" sz="5400" dirty="0" smtClean="0">
                <a:solidFill>
                  <a:srgbClr val="FF6600"/>
                </a:solidFill>
              </a:rPr>
              <a:t>Details</a:t>
            </a:r>
          </a:p>
        </p:txBody>
      </p:sp>
    </p:spTree>
    <p:extLst>
      <p:ext uri="{BB962C8B-B14F-4D97-AF65-F5344CB8AC3E}">
        <p14:creationId xmlns:p14="http://schemas.microsoft.com/office/powerpoint/2010/main" val="1771051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33CD251C-A887-4D2F-925B-FC09719853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a:off x="1357550" y="2584160"/>
            <a:ext cx="2412545" cy="1093061"/>
          </a:xfrm>
        </p:spPr>
        <p:txBody>
          <a:bodyPr vert="horz" lIns="91440" tIns="45720" rIns="91440" bIns="45720" rtlCol="0" anchor="ctr" anchorCtr="0">
            <a:noAutofit/>
          </a:bodyPr>
          <a:lstStyle/>
          <a:p>
            <a:pPr algn="l"/>
            <a:r>
              <a:rPr lang="en-US" sz="5400" b="1" kern="1200" dirty="0" smtClean="0">
                <a:solidFill>
                  <a:schemeClr val="tx1"/>
                </a:solidFill>
                <a:latin typeface="+mj-lt"/>
                <a:ea typeface="+mj-ea"/>
                <a:cs typeface="+mj-cs"/>
              </a:rPr>
              <a:t>Agenda</a:t>
            </a:r>
            <a:endParaRPr lang="en-US" sz="5400" b="1" kern="1200" dirty="0">
              <a:solidFill>
                <a:schemeClr val="tx1"/>
              </a:solidFill>
              <a:latin typeface="+mj-lt"/>
              <a:ea typeface="+mj-ea"/>
              <a:cs typeface="+mj-cs"/>
            </a:endParaRPr>
          </a:p>
        </p:txBody>
      </p:sp>
      <p:grpSp>
        <p:nvGrpSpPr>
          <p:cNvPr id="11" name="Group 10">
            <a:extLst>
              <a:ext uri="{FF2B5EF4-FFF2-40B4-BE49-F238E27FC236}">
                <a16:creationId xmlns:a16="http://schemas.microsoft.com/office/drawing/2014/main" xmlns="" id="{2C3846A5-A498-4C9E-B4DC-13532657D717}"/>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35506" y="643467"/>
            <a:ext cx="1128382" cy="847206"/>
            <a:chOff x="8183879" y="1000124"/>
            <a:chExt cx="1562267" cy="1172973"/>
          </a:xfrm>
        </p:grpSpPr>
        <p:sp>
          <p:nvSpPr>
            <p:cNvPr id="12" name="Freeform 5">
              <a:extLst>
                <a:ext uri="{FF2B5EF4-FFF2-40B4-BE49-F238E27FC236}">
                  <a16:creationId xmlns:a16="http://schemas.microsoft.com/office/drawing/2014/main" xmlns="" id="{8A845FC1-FE68-40DE-B785-AA0F3DBD6FB5}"/>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xmlns="" id="{C26048ED-7A92-4694-A168-2C6C5C0D6351}"/>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15" name="Freeform: Shape 14">
            <a:extLst>
              <a:ext uri="{FF2B5EF4-FFF2-40B4-BE49-F238E27FC236}">
                <a16:creationId xmlns:a16="http://schemas.microsoft.com/office/drawing/2014/main" xmlns="" id="{662A3FAA-D056-4098-8115-EA61EAF068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127645" y="839534"/>
            <a:ext cx="6781601" cy="5652388"/>
          </a:xfrm>
          <a:custGeom>
            <a:avLst/>
            <a:gdLst>
              <a:gd name="connsiteX0" fmla="*/ 2768595 w 4574113"/>
              <a:gd name="connsiteY0" fmla="*/ 2476119 h 3812472"/>
              <a:gd name="connsiteX1" fmla="*/ 3374676 w 4574113"/>
              <a:gd name="connsiteY1" fmla="*/ 2476119 h 3812472"/>
              <a:gd name="connsiteX2" fmla="*/ 3403209 w 4574113"/>
              <a:gd name="connsiteY2" fmla="*/ 2479909 h 3812472"/>
              <a:gd name="connsiteX3" fmla="*/ 3422833 w 4574113"/>
              <a:gd name="connsiteY3" fmla="*/ 2488137 h 3812472"/>
              <a:gd name="connsiteX4" fmla="*/ 3410840 w 4574113"/>
              <a:gd name="connsiteY4" fmla="*/ 2508879 h 3812472"/>
              <a:gd name="connsiteX5" fmla="*/ 2985934 w 4574113"/>
              <a:gd name="connsiteY5" fmla="*/ 3243764 h 3812472"/>
              <a:gd name="connsiteX6" fmla="*/ 2732784 w 4574113"/>
              <a:gd name="connsiteY6" fmla="*/ 3390890 h 3812472"/>
              <a:gd name="connsiteX7" fmla="*/ 2529297 w 4574113"/>
              <a:gd name="connsiteY7" fmla="*/ 3390890 h 3812472"/>
              <a:gd name="connsiteX8" fmla="*/ 2505559 w 4574113"/>
              <a:gd name="connsiteY8" fmla="*/ 3390890 h 3812472"/>
              <a:gd name="connsiteX9" fmla="*/ 2482907 w 4574113"/>
              <a:gd name="connsiteY9" fmla="*/ 3351884 h 3812472"/>
              <a:gd name="connsiteX10" fmla="*/ 2371959 w 4574113"/>
              <a:gd name="connsiteY10" fmla="*/ 3160822 h 3812472"/>
              <a:gd name="connsiteX11" fmla="*/ 2371959 w 4574113"/>
              <a:gd name="connsiteY11" fmla="*/ 3053878 h 3812472"/>
              <a:gd name="connsiteX12" fmla="*/ 2675654 w 4574113"/>
              <a:gd name="connsiteY12" fmla="*/ 2530895 h 3812472"/>
              <a:gd name="connsiteX13" fmla="*/ 2768595 w 4574113"/>
              <a:gd name="connsiteY13" fmla="*/ 2476119 h 3812472"/>
              <a:gd name="connsiteX14" fmla="*/ 3909778 w 4574113"/>
              <a:gd name="connsiteY14" fmla="*/ 676847 h 3812472"/>
              <a:gd name="connsiteX15" fmla="*/ 4305516 w 4574113"/>
              <a:gd name="connsiteY15" fmla="*/ 676847 h 3812472"/>
              <a:gd name="connsiteX16" fmla="*/ 4367056 w 4574113"/>
              <a:gd name="connsiteY16" fmla="*/ 712612 h 3812472"/>
              <a:gd name="connsiteX17" fmla="*/ 4564498 w 4574113"/>
              <a:gd name="connsiteY17" fmla="*/ 1054092 h 3812472"/>
              <a:gd name="connsiteX18" fmla="*/ 4564498 w 4574113"/>
              <a:gd name="connsiteY18" fmla="*/ 1123921 h 3812472"/>
              <a:gd name="connsiteX19" fmla="*/ 4367056 w 4574113"/>
              <a:gd name="connsiteY19" fmla="*/ 1465401 h 3812472"/>
              <a:gd name="connsiteX20" fmla="*/ 4305516 w 4574113"/>
              <a:gd name="connsiteY20" fmla="*/ 1501167 h 3812472"/>
              <a:gd name="connsiteX21" fmla="*/ 3909778 w 4574113"/>
              <a:gd name="connsiteY21" fmla="*/ 1501167 h 3812472"/>
              <a:gd name="connsiteX22" fmla="*/ 3849091 w 4574113"/>
              <a:gd name="connsiteY22" fmla="*/ 1465401 h 3812472"/>
              <a:gd name="connsiteX23" fmla="*/ 3650795 w 4574113"/>
              <a:gd name="connsiteY23" fmla="*/ 1123921 h 3812472"/>
              <a:gd name="connsiteX24" fmla="*/ 3650795 w 4574113"/>
              <a:gd name="connsiteY24" fmla="*/ 1054092 h 3812472"/>
              <a:gd name="connsiteX25" fmla="*/ 3849091 w 4574113"/>
              <a:gd name="connsiteY25" fmla="*/ 712612 h 3812472"/>
              <a:gd name="connsiteX26" fmla="*/ 3909778 w 4574113"/>
              <a:gd name="connsiteY26" fmla="*/ 676847 h 3812472"/>
              <a:gd name="connsiteX27" fmla="*/ 1104892 w 4574113"/>
              <a:gd name="connsiteY27" fmla="*/ 0 h 3812472"/>
              <a:gd name="connsiteX28" fmla="*/ 2732784 w 4574113"/>
              <a:gd name="connsiteY28" fmla="*/ 0 h 3812472"/>
              <a:gd name="connsiteX29" fmla="*/ 2985934 w 4574113"/>
              <a:gd name="connsiteY29" fmla="*/ 147125 h 3812472"/>
              <a:gd name="connsiteX30" fmla="*/ 3798122 w 4574113"/>
              <a:gd name="connsiteY30" fmla="*/ 1551823 h 3812472"/>
              <a:gd name="connsiteX31" fmla="*/ 3798122 w 4574113"/>
              <a:gd name="connsiteY31" fmla="*/ 1839068 h 3812472"/>
              <a:gd name="connsiteX32" fmla="*/ 3496551 w 4574113"/>
              <a:gd name="connsiteY32" fmla="*/ 2360642 h 3812472"/>
              <a:gd name="connsiteX33" fmla="*/ 3471135 w 4574113"/>
              <a:gd name="connsiteY33" fmla="*/ 2404597 h 3812472"/>
              <a:gd name="connsiteX34" fmla="*/ 3472029 w 4574113"/>
              <a:gd name="connsiteY34" fmla="*/ 2404972 h 3812472"/>
              <a:gd name="connsiteX35" fmla="*/ 3516881 w 4574113"/>
              <a:gd name="connsiteY35" fmla="*/ 2450209 h 3812472"/>
              <a:gd name="connsiteX36" fmla="*/ 3857970 w 4574113"/>
              <a:gd name="connsiteY36" fmla="*/ 3040131 h 3812472"/>
              <a:gd name="connsiteX37" fmla="*/ 3857970 w 4574113"/>
              <a:gd name="connsiteY37" fmla="*/ 3160764 h 3812472"/>
              <a:gd name="connsiteX38" fmla="*/ 3516881 w 4574113"/>
              <a:gd name="connsiteY38" fmla="*/ 3750684 h 3812472"/>
              <a:gd name="connsiteX39" fmla="*/ 3410567 w 4574113"/>
              <a:gd name="connsiteY39" fmla="*/ 3812472 h 3812472"/>
              <a:gd name="connsiteX40" fmla="*/ 2726911 w 4574113"/>
              <a:gd name="connsiteY40" fmla="*/ 3812472 h 3812472"/>
              <a:gd name="connsiteX41" fmla="*/ 2622074 w 4574113"/>
              <a:gd name="connsiteY41" fmla="*/ 3750684 h 3812472"/>
              <a:gd name="connsiteX42" fmla="*/ 2438330 w 4574113"/>
              <a:gd name="connsiteY42" fmla="*/ 3434265 h 3812472"/>
              <a:gd name="connsiteX43" fmla="*/ 2417573 w 4574113"/>
              <a:gd name="connsiteY43" fmla="*/ 3398519 h 3812472"/>
              <a:gd name="connsiteX44" fmla="*/ 2433905 w 4574113"/>
              <a:gd name="connsiteY44" fmla="*/ 3398519 h 3812472"/>
              <a:gd name="connsiteX45" fmla="*/ 2511101 w 4574113"/>
              <a:gd name="connsiteY45" fmla="*/ 3398519 h 3812472"/>
              <a:gd name="connsiteX46" fmla="*/ 2544636 w 4574113"/>
              <a:gd name="connsiteY46" fmla="*/ 3456269 h 3812472"/>
              <a:gd name="connsiteX47" fmla="*/ 2672757 w 4574113"/>
              <a:gd name="connsiteY47" fmla="*/ 3676902 h 3812472"/>
              <a:gd name="connsiteX48" fmla="*/ 2765699 w 4574113"/>
              <a:gd name="connsiteY48" fmla="*/ 3731679 h 3812472"/>
              <a:gd name="connsiteX49" fmla="*/ 3371780 w 4574113"/>
              <a:gd name="connsiteY49" fmla="*/ 3731679 h 3812472"/>
              <a:gd name="connsiteX50" fmla="*/ 3466029 w 4574113"/>
              <a:gd name="connsiteY50" fmla="*/ 3676902 h 3812472"/>
              <a:gd name="connsiteX51" fmla="*/ 3768415 w 4574113"/>
              <a:gd name="connsiteY51" fmla="*/ 3153920 h 3812472"/>
              <a:gd name="connsiteX52" fmla="*/ 3768415 w 4574113"/>
              <a:gd name="connsiteY52" fmla="*/ 3046975 h 3812472"/>
              <a:gd name="connsiteX53" fmla="*/ 3466029 w 4574113"/>
              <a:gd name="connsiteY53" fmla="*/ 2523992 h 3812472"/>
              <a:gd name="connsiteX54" fmla="*/ 3426268 w 4574113"/>
              <a:gd name="connsiteY54" fmla="*/ 2483888 h 3812472"/>
              <a:gd name="connsiteX55" fmla="*/ 3421667 w 4574113"/>
              <a:gd name="connsiteY55" fmla="*/ 2481960 h 3812472"/>
              <a:gd name="connsiteX56" fmla="*/ 3446331 w 4574113"/>
              <a:gd name="connsiteY56" fmla="*/ 2439303 h 3812472"/>
              <a:gd name="connsiteX57" fmla="*/ 3464674 w 4574113"/>
              <a:gd name="connsiteY57" fmla="*/ 2407578 h 3812472"/>
              <a:gd name="connsiteX58" fmla="*/ 3445649 w 4574113"/>
              <a:gd name="connsiteY58" fmla="*/ 2399601 h 3812472"/>
              <a:gd name="connsiteX59" fmla="*/ 3413464 w 4574113"/>
              <a:gd name="connsiteY59" fmla="*/ 2395325 h 3812472"/>
              <a:gd name="connsiteX60" fmla="*/ 2729808 w 4574113"/>
              <a:gd name="connsiteY60" fmla="*/ 2395325 h 3812472"/>
              <a:gd name="connsiteX61" fmla="*/ 2624971 w 4574113"/>
              <a:gd name="connsiteY61" fmla="*/ 2457112 h 3812472"/>
              <a:gd name="connsiteX62" fmla="*/ 2282405 w 4574113"/>
              <a:gd name="connsiteY62" fmla="*/ 3047034 h 3812472"/>
              <a:gd name="connsiteX63" fmla="*/ 2282405 w 4574113"/>
              <a:gd name="connsiteY63" fmla="*/ 3167666 h 3812472"/>
              <a:gd name="connsiteX64" fmla="*/ 2395478 w 4574113"/>
              <a:gd name="connsiteY64" fmla="*/ 3362386 h 3812472"/>
              <a:gd name="connsiteX65" fmla="*/ 2412031 w 4574113"/>
              <a:gd name="connsiteY65" fmla="*/ 3390890 h 3812472"/>
              <a:gd name="connsiteX66" fmla="*/ 2335350 w 4574113"/>
              <a:gd name="connsiteY66" fmla="*/ 3390890 h 3812472"/>
              <a:gd name="connsiteX67" fmla="*/ 1104892 w 4574113"/>
              <a:gd name="connsiteY67" fmla="*/ 3390890 h 3812472"/>
              <a:gd name="connsiteX68" fmla="*/ 855258 w 4574113"/>
              <a:gd name="connsiteY68" fmla="*/ 3243764 h 3812472"/>
              <a:gd name="connsiteX69" fmla="*/ 39555 w 4574113"/>
              <a:gd name="connsiteY69" fmla="*/ 1839068 h 3812472"/>
              <a:gd name="connsiteX70" fmla="*/ 39555 w 4574113"/>
              <a:gd name="connsiteY70" fmla="*/ 1551823 h 3812472"/>
              <a:gd name="connsiteX71" fmla="*/ 855258 w 4574113"/>
              <a:gd name="connsiteY71" fmla="*/ 147125 h 3812472"/>
              <a:gd name="connsiteX72" fmla="*/ 1104892 w 4574113"/>
              <a:gd name="connsiteY72" fmla="*/ 0 h 3812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4574113" h="3812472">
                <a:moveTo>
                  <a:pt x="2768595" y="2476119"/>
                </a:moveTo>
                <a:cubicBezTo>
                  <a:pt x="2768595" y="2476119"/>
                  <a:pt x="2768595" y="2476119"/>
                  <a:pt x="3374676" y="2476119"/>
                </a:cubicBezTo>
                <a:cubicBezTo>
                  <a:pt x="3384493" y="2476119"/>
                  <a:pt x="3394066" y="2477423"/>
                  <a:pt x="3403209" y="2479909"/>
                </a:cubicBezTo>
                <a:lnTo>
                  <a:pt x="3422833" y="2488137"/>
                </a:lnTo>
                <a:lnTo>
                  <a:pt x="3410840" y="2508879"/>
                </a:lnTo>
                <a:cubicBezTo>
                  <a:pt x="3302401" y="2696426"/>
                  <a:pt x="3163600" y="2936487"/>
                  <a:pt x="2985934" y="3243764"/>
                </a:cubicBezTo>
                <a:cubicBezTo>
                  <a:pt x="2933195" y="3334842"/>
                  <a:pt x="2838263" y="3390890"/>
                  <a:pt x="2732784" y="3390890"/>
                </a:cubicBezTo>
                <a:cubicBezTo>
                  <a:pt x="2732784" y="3390890"/>
                  <a:pt x="2732784" y="3390890"/>
                  <a:pt x="2529297" y="3390890"/>
                </a:cubicBezTo>
                <a:lnTo>
                  <a:pt x="2505559" y="3390890"/>
                </a:lnTo>
                <a:lnTo>
                  <a:pt x="2482907" y="3351884"/>
                </a:lnTo>
                <a:cubicBezTo>
                  <a:pt x="2451367" y="3297569"/>
                  <a:pt x="2414666" y="3234367"/>
                  <a:pt x="2371959" y="3160822"/>
                </a:cubicBezTo>
                <a:cubicBezTo>
                  <a:pt x="2352324" y="3128217"/>
                  <a:pt x="2352324" y="3086483"/>
                  <a:pt x="2371959" y="3053878"/>
                </a:cubicBezTo>
                <a:cubicBezTo>
                  <a:pt x="2371959" y="3053878"/>
                  <a:pt x="2371959" y="3053878"/>
                  <a:pt x="2675654" y="2530895"/>
                </a:cubicBezTo>
                <a:cubicBezTo>
                  <a:pt x="2693981" y="2496986"/>
                  <a:pt x="2730633" y="2476119"/>
                  <a:pt x="2768595" y="2476119"/>
                </a:cubicBezTo>
                <a:close/>
                <a:moveTo>
                  <a:pt x="3909778" y="676847"/>
                </a:moveTo>
                <a:cubicBezTo>
                  <a:pt x="3909778" y="676847"/>
                  <a:pt x="3909778" y="676847"/>
                  <a:pt x="4305516" y="676847"/>
                </a:cubicBezTo>
                <a:cubicBezTo>
                  <a:pt x="4331158" y="676847"/>
                  <a:pt x="4354235" y="690472"/>
                  <a:pt x="4367056" y="712612"/>
                </a:cubicBezTo>
                <a:cubicBezTo>
                  <a:pt x="4367056" y="712612"/>
                  <a:pt x="4367056" y="712612"/>
                  <a:pt x="4564498" y="1054092"/>
                </a:cubicBezTo>
                <a:cubicBezTo>
                  <a:pt x="4577319" y="1075382"/>
                  <a:pt x="4577319" y="1102632"/>
                  <a:pt x="4564498" y="1123921"/>
                </a:cubicBezTo>
                <a:cubicBezTo>
                  <a:pt x="4564498" y="1123921"/>
                  <a:pt x="4564498" y="1123921"/>
                  <a:pt x="4367056" y="1465401"/>
                </a:cubicBezTo>
                <a:cubicBezTo>
                  <a:pt x="4354235" y="1487542"/>
                  <a:pt x="4331158" y="1501167"/>
                  <a:pt x="4305516" y="1501167"/>
                </a:cubicBezTo>
                <a:cubicBezTo>
                  <a:pt x="4305516" y="1501167"/>
                  <a:pt x="4305516" y="1501167"/>
                  <a:pt x="3909778" y="1501167"/>
                </a:cubicBezTo>
                <a:cubicBezTo>
                  <a:pt x="3884990" y="1501167"/>
                  <a:pt x="3861058" y="1487542"/>
                  <a:pt x="3849091" y="1465401"/>
                </a:cubicBezTo>
                <a:cubicBezTo>
                  <a:pt x="3849091" y="1465401"/>
                  <a:pt x="3849091" y="1465401"/>
                  <a:pt x="3650795" y="1123921"/>
                </a:cubicBezTo>
                <a:cubicBezTo>
                  <a:pt x="3637974" y="1102632"/>
                  <a:pt x="3637974" y="1075382"/>
                  <a:pt x="3650795" y="1054092"/>
                </a:cubicBezTo>
                <a:cubicBezTo>
                  <a:pt x="3650795" y="1054092"/>
                  <a:pt x="3650795" y="1054092"/>
                  <a:pt x="3849091" y="712612"/>
                </a:cubicBezTo>
                <a:cubicBezTo>
                  <a:pt x="3861058" y="690472"/>
                  <a:pt x="3884990" y="676847"/>
                  <a:pt x="3909778" y="676847"/>
                </a:cubicBezTo>
                <a:close/>
                <a:moveTo>
                  <a:pt x="1104892" y="0"/>
                </a:moveTo>
                <a:cubicBezTo>
                  <a:pt x="1104892" y="0"/>
                  <a:pt x="1104892" y="0"/>
                  <a:pt x="2732784" y="0"/>
                </a:cubicBezTo>
                <a:cubicBezTo>
                  <a:pt x="2838263" y="0"/>
                  <a:pt x="2933195" y="56047"/>
                  <a:pt x="2985934" y="147125"/>
                </a:cubicBezTo>
                <a:cubicBezTo>
                  <a:pt x="2985934" y="147125"/>
                  <a:pt x="2985934" y="147125"/>
                  <a:pt x="3798122" y="1551823"/>
                </a:cubicBezTo>
                <a:cubicBezTo>
                  <a:pt x="3850862" y="1639397"/>
                  <a:pt x="3850862" y="1751493"/>
                  <a:pt x="3798122" y="1839068"/>
                </a:cubicBezTo>
                <a:cubicBezTo>
                  <a:pt x="3798122" y="1839068"/>
                  <a:pt x="3798122" y="1839068"/>
                  <a:pt x="3496551" y="2360642"/>
                </a:cubicBezTo>
                <a:lnTo>
                  <a:pt x="3471135" y="2404597"/>
                </a:lnTo>
                <a:lnTo>
                  <a:pt x="3472029" y="2404972"/>
                </a:lnTo>
                <a:cubicBezTo>
                  <a:pt x="3490302" y="2415638"/>
                  <a:pt x="3505806" y="2431084"/>
                  <a:pt x="3516881" y="2450209"/>
                </a:cubicBezTo>
                <a:cubicBezTo>
                  <a:pt x="3516881" y="2450209"/>
                  <a:pt x="3516881" y="2450209"/>
                  <a:pt x="3857970" y="3040131"/>
                </a:cubicBezTo>
                <a:cubicBezTo>
                  <a:pt x="3880120" y="3076909"/>
                  <a:pt x="3880120" y="3123985"/>
                  <a:pt x="3857970" y="3160764"/>
                </a:cubicBezTo>
                <a:cubicBezTo>
                  <a:pt x="3857970" y="3160764"/>
                  <a:pt x="3857970" y="3160764"/>
                  <a:pt x="3516881" y="3750684"/>
                </a:cubicBezTo>
                <a:cubicBezTo>
                  <a:pt x="3494732" y="3788933"/>
                  <a:pt x="3454864" y="3812472"/>
                  <a:pt x="3410567" y="3812472"/>
                </a:cubicBezTo>
                <a:cubicBezTo>
                  <a:pt x="3410567" y="3812472"/>
                  <a:pt x="3410567" y="3812472"/>
                  <a:pt x="2726911" y="3812472"/>
                </a:cubicBezTo>
                <a:cubicBezTo>
                  <a:pt x="2684090" y="3812472"/>
                  <a:pt x="2642747" y="3788933"/>
                  <a:pt x="2622074" y="3750684"/>
                </a:cubicBezTo>
                <a:cubicBezTo>
                  <a:pt x="2622074" y="3750684"/>
                  <a:pt x="2622074" y="3750684"/>
                  <a:pt x="2438330" y="3434265"/>
                </a:cubicBezTo>
                <a:lnTo>
                  <a:pt x="2417573" y="3398519"/>
                </a:lnTo>
                <a:lnTo>
                  <a:pt x="2433905" y="3398519"/>
                </a:lnTo>
                <a:lnTo>
                  <a:pt x="2511101" y="3398519"/>
                </a:lnTo>
                <a:lnTo>
                  <a:pt x="2544636" y="3456269"/>
                </a:lnTo>
                <a:cubicBezTo>
                  <a:pt x="2672757" y="3676902"/>
                  <a:pt x="2672757" y="3676902"/>
                  <a:pt x="2672757" y="3676902"/>
                </a:cubicBezTo>
                <a:cubicBezTo>
                  <a:pt x="2691084" y="3710811"/>
                  <a:pt x="2727737" y="3731679"/>
                  <a:pt x="2765699" y="3731679"/>
                </a:cubicBezTo>
                <a:cubicBezTo>
                  <a:pt x="3371780" y="3731679"/>
                  <a:pt x="3371780" y="3731679"/>
                  <a:pt x="3371780" y="3731679"/>
                </a:cubicBezTo>
                <a:cubicBezTo>
                  <a:pt x="3411050" y="3731679"/>
                  <a:pt x="3446394" y="3710811"/>
                  <a:pt x="3466029" y="3676902"/>
                </a:cubicBezTo>
                <a:cubicBezTo>
                  <a:pt x="3768415" y="3153920"/>
                  <a:pt x="3768415" y="3153920"/>
                  <a:pt x="3768415" y="3153920"/>
                </a:cubicBezTo>
                <a:cubicBezTo>
                  <a:pt x="3788051" y="3121314"/>
                  <a:pt x="3788051" y="3079580"/>
                  <a:pt x="3768415" y="3046975"/>
                </a:cubicBezTo>
                <a:cubicBezTo>
                  <a:pt x="3466029" y="2523992"/>
                  <a:pt x="3466029" y="2523992"/>
                  <a:pt x="3466029" y="2523992"/>
                </a:cubicBezTo>
                <a:cubicBezTo>
                  <a:pt x="3456211" y="2507037"/>
                  <a:pt x="3442467" y="2493343"/>
                  <a:pt x="3426268" y="2483888"/>
                </a:cubicBezTo>
                <a:lnTo>
                  <a:pt x="3421667" y="2481960"/>
                </a:lnTo>
                <a:lnTo>
                  <a:pt x="3446331" y="2439303"/>
                </a:lnTo>
                <a:lnTo>
                  <a:pt x="3464674" y="2407578"/>
                </a:lnTo>
                <a:lnTo>
                  <a:pt x="3445649" y="2399601"/>
                </a:lnTo>
                <a:cubicBezTo>
                  <a:pt x="3435335" y="2396796"/>
                  <a:pt x="3424538" y="2395325"/>
                  <a:pt x="3413464" y="2395325"/>
                </a:cubicBezTo>
                <a:cubicBezTo>
                  <a:pt x="2729808" y="2395325"/>
                  <a:pt x="2729808" y="2395325"/>
                  <a:pt x="2729808" y="2395325"/>
                </a:cubicBezTo>
                <a:cubicBezTo>
                  <a:pt x="2686987" y="2395325"/>
                  <a:pt x="2645644" y="2418863"/>
                  <a:pt x="2624971" y="2457112"/>
                </a:cubicBezTo>
                <a:cubicBezTo>
                  <a:pt x="2282405" y="3047034"/>
                  <a:pt x="2282405" y="3047034"/>
                  <a:pt x="2282405" y="3047034"/>
                </a:cubicBezTo>
                <a:cubicBezTo>
                  <a:pt x="2260256" y="3083811"/>
                  <a:pt x="2260256" y="3130887"/>
                  <a:pt x="2282405" y="3167666"/>
                </a:cubicBezTo>
                <a:cubicBezTo>
                  <a:pt x="2325225" y="3241406"/>
                  <a:pt x="2362693" y="3305929"/>
                  <a:pt x="2395478" y="3362386"/>
                </a:cubicBezTo>
                <a:lnTo>
                  <a:pt x="2412031" y="3390890"/>
                </a:lnTo>
                <a:lnTo>
                  <a:pt x="2335350" y="3390890"/>
                </a:lnTo>
                <a:cubicBezTo>
                  <a:pt x="2096889" y="3390890"/>
                  <a:pt x="1715352" y="3390890"/>
                  <a:pt x="1104892" y="3390890"/>
                </a:cubicBezTo>
                <a:cubicBezTo>
                  <a:pt x="1002929" y="3390890"/>
                  <a:pt x="904482" y="3334842"/>
                  <a:pt x="855258" y="3243764"/>
                </a:cubicBezTo>
                <a:cubicBezTo>
                  <a:pt x="855258" y="3243764"/>
                  <a:pt x="855258" y="3243764"/>
                  <a:pt x="39555" y="1839068"/>
                </a:cubicBezTo>
                <a:cubicBezTo>
                  <a:pt x="-13185" y="1751493"/>
                  <a:pt x="-13185" y="1639397"/>
                  <a:pt x="39555" y="1551823"/>
                </a:cubicBezTo>
                <a:cubicBezTo>
                  <a:pt x="39555" y="1551823"/>
                  <a:pt x="39555" y="1551823"/>
                  <a:pt x="855258" y="147125"/>
                </a:cubicBezTo>
                <a:cubicBezTo>
                  <a:pt x="904482" y="56047"/>
                  <a:pt x="1002929" y="0"/>
                  <a:pt x="110489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800"/>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a:off x="6085072" y="2007108"/>
            <a:ext cx="3977034" cy="2510028"/>
          </a:xfrm>
        </p:spPr>
        <p:txBody>
          <a:bodyPr vert="horz" lIns="91440" tIns="45720" rIns="91440" bIns="45720" rtlCol="0" anchor="ctr">
            <a:noAutofit/>
          </a:bodyPr>
          <a:lstStyle/>
          <a:p>
            <a:pPr marL="285750" indent="-285750" algn="l">
              <a:buFont typeface="Arial" panose="020B0604020202020204" pitchFamily="34" charset="0"/>
              <a:buChar char="•"/>
            </a:pPr>
            <a:r>
              <a:rPr lang="en-US" dirty="0" smtClean="0">
                <a:solidFill>
                  <a:schemeClr val="bg1"/>
                </a:solidFill>
              </a:rPr>
              <a:t>Executive Summary</a:t>
            </a:r>
            <a:endParaRPr lang="ru-RU" dirty="0" smtClean="0">
              <a:solidFill>
                <a:schemeClr val="bg1"/>
              </a:solidFill>
            </a:endParaRPr>
          </a:p>
          <a:p>
            <a:pPr marL="285750" indent="-285750" algn="l">
              <a:buFont typeface="Arial" panose="020B0604020202020204" pitchFamily="34" charset="0"/>
              <a:buChar char="•"/>
            </a:pPr>
            <a:r>
              <a:rPr lang="en-US" dirty="0" smtClean="0">
                <a:solidFill>
                  <a:schemeClr val="bg1"/>
                </a:solidFill>
              </a:rPr>
              <a:t>Exploratory Data Analysis</a:t>
            </a:r>
            <a:endParaRPr lang="en-US" dirty="0">
              <a:solidFill>
                <a:schemeClr val="bg1"/>
              </a:solidFill>
            </a:endParaRPr>
          </a:p>
          <a:p>
            <a:pPr marL="285750" indent="-285750" algn="l">
              <a:buFont typeface="Arial" panose="020B0604020202020204" pitchFamily="34" charset="0"/>
              <a:buChar char="•"/>
            </a:pPr>
            <a:r>
              <a:rPr lang="en-US" dirty="0" smtClean="0">
                <a:solidFill>
                  <a:schemeClr val="bg1"/>
                </a:solidFill>
              </a:rPr>
              <a:t>EDA Summary</a:t>
            </a:r>
            <a:endParaRPr lang="ru-RU" dirty="0" smtClean="0">
              <a:solidFill>
                <a:schemeClr val="bg1"/>
              </a:solidFill>
            </a:endParaRPr>
          </a:p>
          <a:p>
            <a:pPr marL="285750" indent="-285750" algn="l">
              <a:buFont typeface="Arial" panose="020B0604020202020204" pitchFamily="34" charset="0"/>
              <a:buChar char="•"/>
            </a:pPr>
            <a:r>
              <a:rPr lang="en-US" dirty="0" smtClean="0">
                <a:solidFill>
                  <a:schemeClr val="bg1"/>
                </a:solidFill>
              </a:rPr>
              <a:t>Proposed </a:t>
            </a:r>
            <a:r>
              <a:rPr lang="en-US" dirty="0">
                <a:solidFill>
                  <a:schemeClr val="bg1"/>
                </a:solidFill>
              </a:rPr>
              <a:t>M</a:t>
            </a:r>
            <a:r>
              <a:rPr lang="en-US" dirty="0" smtClean="0">
                <a:solidFill>
                  <a:schemeClr val="bg1"/>
                </a:solidFill>
              </a:rPr>
              <a:t>odeling Technique</a:t>
            </a:r>
            <a:endParaRPr lang="en-US" dirty="0">
              <a:solidFill>
                <a:schemeClr val="bg1"/>
              </a:solidFill>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Tree>
    <p:extLst>
      <p:ext uri="{BB962C8B-B14F-4D97-AF65-F5344CB8AC3E}">
        <p14:creationId xmlns:p14="http://schemas.microsoft.com/office/powerpoint/2010/main" val="4047255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33CD251C-A887-4D2F-925B-FC09719853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xmlns="" id="{3B2069EE-A08E-44F0-B3F9-3CF8CC2DCA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6126740" cy="6857542"/>
          </a:xfrm>
          <a:custGeom>
            <a:avLst/>
            <a:gdLst>
              <a:gd name="connsiteX0" fmla="*/ 0 w 6126740"/>
              <a:gd name="connsiteY0" fmla="*/ 0 h 6857542"/>
              <a:gd name="connsiteX1" fmla="*/ 4980067 w 6126740"/>
              <a:gd name="connsiteY1" fmla="*/ 0 h 6857542"/>
              <a:gd name="connsiteX2" fmla="*/ 4992714 w 6126740"/>
              <a:gd name="connsiteY2" fmla="*/ 31774 h 6857542"/>
              <a:gd name="connsiteX3" fmla="*/ 6047722 w 6126740"/>
              <a:gd name="connsiteY3" fmla="*/ 2682457 h 6857542"/>
              <a:gd name="connsiteX4" fmla="*/ 6047722 w 6126740"/>
              <a:gd name="connsiteY4" fmla="*/ 3752208 h 6857542"/>
              <a:gd name="connsiteX5" fmla="*/ 4890218 w 6126740"/>
              <a:gd name="connsiteY5" fmla="*/ 6660411 h 6857542"/>
              <a:gd name="connsiteX6" fmla="*/ 4811756 w 6126740"/>
              <a:gd name="connsiteY6" fmla="*/ 6857542 h 6857542"/>
              <a:gd name="connsiteX7" fmla="*/ 0 w 6126740"/>
              <a:gd name="connsiteY7" fmla="*/ 6857542 h 6857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6740" h="6857542">
                <a:moveTo>
                  <a:pt x="0" y="0"/>
                </a:moveTo>
                <a:lnTo>
                  <a:pt x="4980067" y="0"/>
                </a:lnTo>
                <a:lnTo>
                  <a:pt x="4992714" y="31774"/>
                </a:lnTo>
                <a:cubicBezTo>
                  <a:pt x="6047722" y="2682457"/>
                  <a:pt x="6047722" y="2682457"/>
                  <a:pt x="6047722" y="2682457"/>
                </a:cubicBezTo>
                <a:cubicBezTo>
                  <a:pt x="6153080" y="2988100"/>
                  <a:pt x="6153080" y="3446565"/>
                  <a:pt x="6047722" y="3752208"/>
                </a:cubicBezTo>
                <a:cubicBezTo>
                  <a:pt x="5563735" y="4968215"/>
                  <a:pt x="5185620" y="5918220"/>
                  <a:pt x="4890218" y="6660411"/>
                </a:cubicBezTo>
                <a:lnTo>
                  <a:pt x="4811756" y="6857542"/>
                </a:lnTo>
                <a:lnTo>
                  <a:pt x="0" y="68575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E8B8F26E-9345-4747-9094-972E38700A17}"/>
              </a:ext>
            </a:extLst>
          </p:cNvPr>
          <p:cNvSpPr>
            <a:spLocks noGrp="1"/>
          </p:cNvSpPr>
          <p:nvPr>
            <p:ph type="ctrTitle"/>
          </p:nvPr>
        </p:nvSpPr>
        <p:spPr>
          <a:xfrm>
            <a:off x="986557" y="2390848"/>
            <a:ext cx="4153626" cy="2075846"/>
          </a:xfrm>
        </p:spPr>
        <p:txBody>
          <a:bodyPr vert="horz" lIns="91440" tIns="45720" rIns="91440" bIns="45720" rtlCol="0" anchor="ctr" anchorCtr="0">
            <a:normAutofit/>
          </a:bodyPr>
          <a:lstStyle/>
          <a:p>
            <a:r>
              <a:rPr lang="en-US" sz="5400" b="1" kern="1200" dirty="0" smtClean="0">
                <a:solidFill>
                  <a:schemeClr val="bg1"/>
                </a:solidFill>
                <a:latin typeface="+mj-lt"/>
                <a:ea typeface="+mj-ea"/>
                <a:cs typeface="+mj-cs"/>
              </a:rPr>
              <a:t>Executive </a:t>
            </a:r>
            <a:r>
              <a:rPr lang="en-US" sz="5400" b="1" kern="1200" dirty="0">
                <a:solidFill>
                  <a:schemeClr val="bg1"/>
                </a:solidFill>
                <a:latin typeface="+mj-lt"/>
                <a:ea typeface="+mj-ea"/>
                <a:cs typeface="+mj-cs"/>
              </a:rPr>
              <a:t>Summary</a:t>
            </a:r>
          </a:p>
        </p:txBody>
      </p:sp>
      <p:sp>
        <p:nvSpPr>
          <p:cNvPr id="3" name="Subtitle 2">
            <a:extLst>
              <a:ext uri="{FF2B5EF4-FFF2-40B4-BE49-F238E27FC236}">
                <a16:creationId xmlns:a16="http://schemas.microsoft.com/office/drawing/2014/main" xmlns="" id="{60B3D5A6-E766-7C41-BD00-B22DA4727FBA}"/>
              </a:ext>
            </a:extLst>
          </p:cNvPr>
          <p:cNvSpPr>
            <a:spLocks noGrp="1"/>
          </p:cNvSpPr>
          <p:nvPr>
            <p:ph type="subTitle" idx="1"/>
          </p:nvPr>
        </p:nvSpPr>
        <p:spPr>
          <a:xfrm>
            <a:off x="6353968" y="1308525"/>
            <a:ext cx="5610804" cy="5184417"/>
          </a:xfrm>
        </p:spPr>
        <p:txBody>
          <a:bodyPr vert="horz" lIns="91440" tIns="45720" rIns="91440" bIns="45720" rtlCol="0" anchor="ctr">
            <a:noAutofit/>
          </a:bodyPr>
          <a:lstStyle/>
          <a:p>
            <a:pPr indent="-228600" algn="l">
              <a:buFont typeface="Arial" panose="020B0604020202020204" pitchFamily="34" charset="0"/>
              <a:buChar char="•"/>
            </a:pPr>
            <a:endParaRPr lang="en-US" sz="1600" b="1" dirty="0"/>
          </a:p>
          <a:p>
            <a:pPr algn="l"/>
            <a:r>
              <a:rPr lang="en-US" sz="1600" b="1" i="0" dirty="0">
                <a:effectLst/>
              </a:rPr>
              <a:t>Problem statement</a:t>
            </a:r>
          </a:p>
          <a:p>
            <a:pPr indent="-228600" algn="l">
              <a:buFont typeface="Arial" panose="020B0604020202020204" pitchFamily="34" charset="0"/>
              <a:buChar char="•"/>
            </a:pPr>
            <a:r>
              <a:rPr lang="en-US" sz="1600" b="0" i="0" dirty="0">
                <a:effectLst/>
              </a:rPr>
              <a:t>One of the challenge for all Pharmaceutical companies is to understand the persistency of drugs as per the physician prescription. To solve this problem ABC pharma company would like the process </a:t>
            </a:r>
            <a:r>
              <a:rPr lang="en-US" sz="1600" dirty="0"/>
              <a:t>A</a:t>
            </a:r>
            <a:r>
              <a:rPr lang="en-US" sz="1600" b="0" i="0" dirty="0">
                <a:effectLst/>
              </a:rPr>
              <a:t>utomated.</a:t>
            </a:r>
          </a:p>
          <a:p>
            <a:pPr indent="-228600" algn="l">
              <a:buFont typeface="Arial" panose="020B0604020202020204" pitchFamily="34" charset="0"/>
              <a:buChar char="•"/>
            </a:pPr>
            <a:endParaRPr lang="en-US" sz="1600" dirty="0"/>
          </a:p>
          <a:p>
            <a:pPr algn="l"/>
            <a:r>
              <a:rPr lang="en-US" sz="1600" b="1" dirty="0"/>
              <a:t>Objectives</a:t>
            </a:r>
          </a:p>
          <a:p>
            <a:pPr indent="-228600" algn="l">
              <a:buFont typeface="Arial" panose="020B0604020202020204" pitchFamily="34" charset="0"/>
              <a:buChar char="•"/>
            </a:pPr>
            <a:r>
              <a:rPr lang="en-US" sz="1600" dirty="0"/>
              <a:t>The overall aim of the analysis part of the project is to provide insights into factors that impact the persistency of drugs, which afterwards will lay the foundation on building a suitable classification model</a:t>
            </a:r>
            <a:r>
              <a:rPr lang="en-GB" sz="1600" dirty="0"/>
              <a:t> and also propose some modelling technique to be used. </a:t>
            </a:r>
            <a:endParaRPr lang="ru-RU" sz="1600" dirty="0" smtClean="0"/>
          </a:p>
          <a:p>
            <a:pPr indent="-228600" algn="l">
              <a:buFont typeface="Arial" panose="020B0604020202020204" pitchFamily="34" charset="0"/>
              <a:buChar char="•"/>
            </a:pPr>
            <a:endParaRPr lang="en-US" sz="1600" dirty="0"/>
          </a:p>
          <a:p>
            <a:pPr algn="l"/>
            <a:r>
              <a:rPr lang="en-US" sz="1600" b="1" dirty="0"/>
              <a:t>Approach</a:t>
            </a:r>
          </a:p>
          <a:p>
            <a:pPr marL="342900" indent="-228600" algn="l">
              <a:buFont typeface="Arial" panose="020B0604020202020204" pitchFamily="34" charset="0"/>
              <a:buChar char="•"/>
            </a:pPr>
            <a:r>
              <a:rPr lang="en-US" sz="1600" dirty="0"/>
              <a:t>Understanding the dataset</a:t>
            </a:r>
          </a:p>
          <a:p>
            <a:pPr marL="342900" indent="-228600" algn="l">
              <a:buFont typeface="Arial" panose="020B0604020202020204" pitchFamily="34" charset="0"/>
              <a:buChar char="•"/>
            </a:pPr>
            <a:r>
              <a:rPr lang="en-US" sz="1600" dirty="0"/>
              <a:t>Identifying the most impactful factors</a:t>
            </a:r>
          </a:p>
          <a:p>
            <a:pPr marL="342900" indent="-228600" algn="l">
              <a:buFont typeface="Arial" panose="020B0604020202020204" pitchFamily="34" charset="0"/>
              <a:buChar char="•"/>
            </a:pPr>
            <a:r>
              <a:rPr lang="en-US" sz="1600" dirty="0"/>
              <a:t>Making </a:t>
            </a:r>
            <a:r>
              <a:rPr lang="en-US" sz="1600" dirty="0" smtClean="0"/>
              <a:t>recommendations</a:t>
            </a:r>
            <a:endParaRPr lang="en-US" sz="1600" dirty="0"/>
          </a:p>
          <a:p>
            <a:pPr marL="342900" indent="-228600" algn="l">
              <a:buFont typeface="Arial" panose="020B0604020202020204" pitchFamily="34" charset="0"/>
              <a:buChar char="•"/>
            </a:pPr>
            <a:r>
              <a:rPr lang="en-US" sz="1600" dirty="0"/>
              <a:t>Proposed modeling </a:t>
            </a:r>
            <a:r>
              <a:rPr lang="en-US" sz="1600" dirty="0" smtClean="0"/>
              <a:t>technique</a:t>
            </a:r>
            <a:endParaRPr lang="en-US" sz="1600" dirty="0"/>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pic>
        <p:nvPicPr>
          <p:cNvPr id="5" name="Рисунок 4"/>
          <p:cNvPicPr>
            <a:picLocks noChangeAspect="1"/>
          </p:cNvPicPr>
          <p:nvPr/>
        </p:nvPicPr>
        <p:blipFill>
          <a:blip r:embed="rId3"/>
          <a:stretch>
            <a:fillRect/>
          </a:stretch>
        </p:blipFill>
        <p:spPr>
          <a:xfrm>
            <a:off x="5629587" y="198491"/>
            <a:ext cx="1591194" cy="1201016"/>
          </a:xfrm>
          <a:prstGeom prst="rect">
            <a:avLst/>
          </a:prstGeom>
        </p:spPr>
      </p:pic>
    </p:spTree>
    <p:extLst>
      <p:ext uri="{BB962C8B-B14F-4D97-AF65-F5344CB8AC3E}">
        <p14:creationId xmlns:p14="http://schemas.microsoft.com/office/powerpoint/2010/main" val="1349569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xmlns="" id="{68AF5748-FED8-45BA-8631-26D1D10F324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Subtitle 2">
            <a:extLst>
              <a:ext uri="{FF2B5EF4-FFF2-40B4-BE49-F238E27FC236}">
                <a16:creationId xmlns:a16="http://schemas.microsoft.com/office/drawing/2014/main" xmlns="" id="{0657FE5D-93F1-97F1-3AE5-2CDD1F7699BF}"/>
              </a:ext>
            </a:extLst>
          </p:cNvPr>
          <p:cNvSpPr>
            <a:spLocks noGrp="1"/>
          </p:cNvSpPr>
          <p:nvPr>
            <p:ph type="subTitle" idx="1"/>
          </p:nvPr>
        </p:nvSpPr>
        <p:spPr>
          <a:xfrm>
            <a:off x="481029" y="4869539"/>
            <a:ext cx="4861438" cy="994232"/>
          </a:xfrm>
        </p:spPr>
        <p:txBody>
          <a:bodyPr vert="horz" lIns="91440" tIns="45720" rIns="91440" bIns="45720" rtlCol="0">
            <a:normAutofit/>
          </a:bodyPr>
          <a:lstStyle/>
          <a:p>
            <a:pPr marL="342900" indent="-342900" algn="l">
              <a:buFont typeface="Arial" panose="020B0604020202020204" pitchFamily="34" charset="0"/>
              <a:buChar char="•"/>
            </a:pPr>
            <a:r>
              <a:rPr lang="en-GB" dirty="0"/>
              <a:t>The dataset contains 3424 rows and 69 columns. </a:t>
            </a:r>
            <a:endParaRPr lang="en-US" sz="2000" b="1" dirty="0"/>
          </a:p>
        </p:txBody>
      </p:sp>
      <p:sp>
        <p:nvSpPr>
          <p:cNvPr id="54" name="Rectangle 53">
            <a:extLst>
              <a:ext uri="{FF2B5EF4-FFF2-40B4-BE49-F238E27FC236}">
                <a16:creationId xmlns:a16="http://schemas.microsoft.com/office/drawing/2014/main" xmlns=""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Rectangle 55">
            <a:extLst>
              <a:ext uri="{FF2B5EF4-FFF2-40B4-BE49-F238E27FC236}">
                <a16:creationId xmlns:a16="http://schemas.microsoft.com/office/drawing/2014/main" xmlns="" id="{08C9B587-E65E-4B52-B37C-ABEBB6E879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2" name="TextBox 1">
            <a:extLst>
              <a:ext uri="{FF2B5EF4-FFF2-40B4-BE49-F238E27FC236}">
                <a16:creationId xmlns:a16="http://schemas.microsoft.com/office/drawing/2014/main" xmlns="" id="{FB625CF6-55E8-1395-409A-C5D0BE1F0773}"/>
              </a:ext>
            </a:extLst>
          </p:cNvPr>
          <p:cNvSpPr txBox="1"/>
          <p:nvPr/>
        </p:nvSpPr>
        <p:spPr>
          <a:xfrm>
            <a:off x="3000017" y="159503"/>
            <a:ext cx="6191966" cy="923330"/>
          </a:xfrm>
          <a:prstGeom prst="rect">
            <a:avLst/>
          </a:prstGeom>
          <a:noFill/>
        </p:spPr>
        <p:txBody>
          <a:bodyPr wrap="square" rtlCol="0">
            <a:spAutoFit/>
          </a:bodyPr>
          <a:lstStyle/>
          <a:p>
            <a:pPr algn="ctr"/>
            <a:r>
              <a:rPr lang="en-GB" sz="5400" dirty="0"/>
              <a:t>Data Understanding</a:t>
            </a:r>
          </a:p>
        </p:txBody>
      </p:sp>
      <p:pic>
        <p:nvPicPr>
          <p:cNvPr id="3" name="Рисунок 2"/>
          <p:cNvPicPr>
            <a:picLocks noChangeAspect="1"/>
          </p:cNvPicPr>
          <p:nvPr/>
        </p:nvPicPr>
        <p:blipFill>
          <a:blip r:embed="rId3"/>
          <a:stretch>
            <a:fillRect/>
          </a:stretch>
        </p:blipFill>
        <p:spPr>
          <a:xfrm>
            <a:off x="158267" y="1889459"/>
            <a:ext cx="7093903" cy="2290158"/>
          </a:xfrm>
          <a:prstGeom prst="rect">
            <a:avLst/>
          </a:prstGeom>
        </p:spPr>
      </p:pic>
      <p:pic>
        <p:nvPicPr>
          <p:cNvPr id="6" name="Рисунок 5"/>
          <p:cNvPicPr>
            <a:picLocks noChangeAspect="1"/>
          </p:cNvPicPr>
          <p:nvPr/>
        </p:nvPicPr>
        <p:blipFill>
          <a:blip r:embed="rId4"/>
          <a:stretch>
            <a:fillRect/>
          </a:stretch>
        </p:blipFill>
        <p:spPr>
          <a:xfrm>
            <a:off x="7410437" y="1397670"/>
            <a:ext cx="4683337" cy="5277449"/>
          </a:xfrm>
          <a:prstGeom prst="rect">
            <a:avLst/>
          </a:prstGeom>
        </p:spPr>
      </p:pic>
    </p:spTree>
    <p:extLst>
      <p:ext uri="{BB962C8B-B14F-4D97-AF65-F5344CB8AC3E}">
        <p14:creationId xmlns:p14="http://schemas.microsoft.com/office/powerpoint/2010/main" val="3064849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xmlns=""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2" name="TextBox 1">
            <a:extLst>
              <a:ext uri="{FF2B5EF4-FFF2-40B4-BE49-F238E27FC236}">
                <a16:creationId xmlns:a16="http://schemas.microsoft.com/office/drawing/2014/main" xmlns="" id="{FB625CF6-55E8-1395-409A-C5D0BE1F0773}"/>
              </a:ext>
            </a:extLst>
          </p:cNvPr>
          <p:cNvSpPr txBox="1"/>
          <p:nvPr/>
        </p:nvSpPr>
        <p:spPr>
          <a:xfrm>
            <a:off x="1269729" y="237170"/>
            <a:ext cx="9698182" cy="923330"/>
          </a:xfrm>
          <a:prstGeom prst="rect">
            <a:avLst/>
          </a:prstGeom>
          <a:noFill/>
        </p:spPr>
        <p:txBody>
          <a:bodyPr wrap="square" rtlCol="0">
            <a:spAutoFit/>
          </a:bodyPr>
          <a:lstStyle/>
          <a:p>
            <a:pPr algn="ctr"/>
            <a:r>
              <a:rPr lang="en-GB" sz="5400" dirty="0" smtClean="0"/>
              <a:t>Exploratory Data Analysis</a:t>
            </a:r>
            <a:endParaRPr lang="en-GB" sz="5400" dirty="0"/>
          </a:p>
        </p:txBody>
      </p:sp>
      <p:pic>
        <p:nvPicPr>
          <p:cNvPr id="7" name="Рисунок 6"/>
          <p:cNvPicPr>
            <a:picLocks noChangeAspect="1"/>
          </p:cNvPicPr>
          <p:nvPr/>
        </p:nvPicPr>
        <p:blipFill>
          <a:blip r:embed="rId3"/>
          <a:stretch>
            <a:fillRect/>
          </a:stretch>
        </p:blipFill>
        <p:spPr>
          <a:xfrm>
            <a:off x="365443" y="1613387"/>
            <a:ext cx="3313731" cy="2323132"/>
          </a:xfrm>
          <a:prstGeom prst="rect">
            <a:avLst/>
          </a:prstGeom>
        </p:spPr>
      </p:pic>
      <p:pic>
        <p:nvPicPr>
          <p:cNvPr id="8" name="Рисунок 7"/>
          <p:cNvPicPr>
            <a:picLocks noChangeAspect="1"/>
          </p:cNvPicPr>
          <p:nvPr/>
        </p:nvPicPr>
        <p:blipFill>
          <a:blip r:embed="rId4"/>
          <a:stretch>
            <a:fillRect/>
          </a:stretch>
        </p:blipFill>
        <p:spPr>
          <a:xfrm>
            <a:off x="4461183" y="3935511"/>
            <a:ext cx="3315271" cy="2324212"/>
          </a:xfrm>
          <a:prstGeom prst="rect">
            <a:avLst/>
          </a:prstGeom>
        </p:spPr>
      </p:pic>
      <p:pic>
        <p:nvPicPr>
          <p:cNvPr id="10" name="Рисунок 9"/>
          <p:cNvPicPr>
            <a:picLocks noChangeAspect="1"/>
          </p:cNvPicPr>
          <p:nvPr/>
        </p:nvPicPr>
        <p:blipFill>
          <a:blip r:embed="rId5"/>
          <a:stretch>
            <a:fillRect/>
          </a:stretch>
        </p:blipFill>
        <p:spPr>
          <a:xfrm>
            <a:off x="8558465" y="1613387"/>
            <a:ext cx="3313732" cy="2323132"/>
          </a:xfrm>
          <a:prstGeom prst="rect">
            <a:avLst/>
          </a:prstGeom>
        </p:spPr>
      </p:pic>
      <p:sp>
        <p:nvSpPr>
          <p:cNvPr id="11" name="Прямоугольник 10"/>
          <p:cNvSpPr/>
          <p:nvPr/>
        </p:nvSpPr>
        <p:spPr>
          <a:xfrm>
            <a:off x="8222642" y="4443119"/>
            <a:ext cx="3985378" cy="1421928"/>
          </a:xfrm>
          <a:prstGeom prst="rect">
            <a:avLst/>
          </a:prstGeom>
        </p:spPr>
        <p:txBody>
          <a:bodyPr wrap="square">
            <a:spAutoFit/>
          </a:bodyPr>
          <a:lstStyle/>
          <a:p>
            <a:pPr marL="342900" indent="-342900">
              <a:lnSpc>
                <a:spcPct val="90000"/>
              </a:lnSpc>
              <a:spcBef>
                <a:spcPts val="1000"/>
              </a:spcBef>
              <a:buFont typeface="Arial" panose="020B0604020202020204" pitchFamily="34" charset="0"/>
              <a:buChar char="•"/>
            </a:pPr>
            <a:r>
              <a:rPr lang="en-US" sz="2400" dirty="0">
                <a:latin typeface="Calibri" panose="020F0502020204030204" pitchFamily="34" charset="0"/>
                <a:cs typeface="Calibri" panose="020F0502020204030204" pitchFamily="34" charset="0"/>
              </a:rPr>
              <a:t>Significantly more patients are into the Non-Persistent group compared to the Persistent group.</a:t>
            </a:r>
            <a:endParaRPr lang="en-GB" sz="2400" dirty="0">
              <a:latin typeface="Calibri" panose="020F0502020204030204" pitchFamily="34" charset="0"/>
              <a:cs typeface="Calibri" panose="020F0502020204030204" pitchFamily="34" charset="0"/>
            </a:endParaRPr>
          </a:p>
        </p:txBody>
      </p:sp>
      <p:sp>
        <p:nvSpPr>
          <p:cNvPr id="18" name="Прямоугольник 17"/>
          <p:cNvSpPr/>
          <p:nvPr/>
        </p:nvSpPr>
        <p:spPr>
          <a:xfrm>
            <a:off x="269430" y="4609319"/>
            <a:ext cx="3670347" cy="1421928"/>
          </a:xfrm>
          <a:prstGeom prst="rect">
            <a:avLst/>
          </a:prstGeom>
        </p:spPr>
        <p:txBody>
          <a:bodyPr wrap="square">
            <a:spAutoFit/>
          </a:bodyPr>
          <a:lstStyle/>
          <a:p>
            <a:pPr marL="342900" indent="-342900">
              <a:lnSpc>
                <a:spcPct val="90000"/>
              </a:lnSpc>
              <a:spcBef>
                <a:spcPts val="1000"/>
              </a:spcBef>
              <a:buFont typeface="Arial" panose="020B0604020202020204" pitchFamily="34" charset="0"/>
              <a:buChar char="•"/>
            </a:pPr>
            <a:r>
              <a:rPr lang="en-GB" sz="2400" dirty="0">
                <a:latin typeface="Calibri" panose="020F0502020204030204" pitchFamily="34" charset="0"/>
                <a:cs typeface="Calibri" panose="020F0502020204030204" pitchFamily="34" charset="0"/>
              </a:rPr>
              <a:t>The dataset reveal that </a:t>
            </a:r>
            <a:r>
              <a:rPr lang="en-GB" sz="2400" dirty="0" smtClean="0">
                <a:latin typeface="Calibri" panose="020F0502020204030204" pitchFamily="34" charset="0"/>
                <a:cs typeface="Calibri" panose="020F0502020204030204" pitchFamily="34" charset="0"/>
              </a:rPr>
              <a:t>females </a:t>
            </a:r>
            <a:r>
              <a:rPr lang="en-US" sz="2400" dirty="0" smtClean="0">
                <a:latin typeface="Calibri" panose="020F0502020204030204" pitchFamily="34" charset="0"/>
                <a:cs typeface="Calibri" panose="020F0502020204030204" pitchFamily="34" charset="0"/>
              </a:rPr>
              <a:t>significantly </a:t>
            </a:r>
            <a:r>
              <a:rPr lang="en-US" sz="2400" dirty="0">
                <a:latin typeface="Calibri" panose="020F0502020204030204" pitchFamily="34" charset="0"/>
                <a:cs typeface="Calibri" panose="020F0502020204030204" pitchFamily="34" charset="0"/>
              </a:rPr>
              <a:t>outnumber males in both groups.</a:t>
            </a:r>
            <a:endParaRPr lang="en-GB" sz="2400" dirty="0">
              <a:latin typeface="Calibri" panose="020F0502020204030204" pitchFamily="34" charset="0"/>
              <a:cs typeface="Calibri" panose="020F0502020204030204" pitchFamily="34" charset="0"/>
            </a:endParaRPr>
          </a:p>
        </p:txBody>
      </p:sp>
      <p:sp>
        <p:nvSpPr>
          <p:cNvPr id="19" name="Прямоугольник 18"/>
          <p:cNvSpPr/>
          <p:nvPr/>
        </p:nvSpPr>
        <p:spPr>
          <a:xfrm>
            <a:off x="4222072" y="2063989"/>
            <a:ext cx="3793495" cy="1421928"/>
          </a:xfrm>
          <a:prstGeom prst="rect">
            <a:avLst/>
          </a:prstGeom>
        </p:spPr>
        <p:txBody>
          <a:bodyPr wrap="square">
            <a:spAutoFit/>
          </a:bodyPr>
          <a:lstStyle/>
          <a:p>
            <a:pPr marL="342900" indent="-342900">
              <a:lnSpc>
                <a:spcPct val="90000"/>
              </a:lnSpc>
              <a:spcBef>
                <a:spcPts val="1000"/>
              </a:spcBef>
              <a:buFont typeface="Arial" panose="020B0604020202020204" pitchFamily="34" charset="0"/>
              <a:buChar char="•"/>
            </a:pPr>
            <a:r>
              <a:rPr lang="en-GB" sz="2400" dirty="0">
                <a:latin typeface="Calibri" panose="020F0502020204030204" pitchFamily="34" charset="0"/>
                <a:cs typeface="Calibri" panose="020F0502020204030204" pitchFamily="34" charset="0"/>
              </a:rPr>
              <a:t>People of Caucasian race when compered to other races </a:t>
            </a:r>
            <a:r>
              <a:rPr lang="en-GB" sz="2400" dirty="0" smtClean="0">
                <a:latin typeface="Calibri" panose="020F0502020204030204" pitchFamily="34" charset="0"/>
                <a:cs typeface="Calibri" panose="020F0502020204030204" pitchFamily="34" charset="0"/>
              </a:rPr>
              <a:t>are the </a:t>
            </a:r>
            <a:r>
              <a:rPr lang="en-GB" sz="2400" dirty="0">
                <a:latin typeface="Calibri" panose="020F0502020204030204" pitchFamily="34" charset="0"/>
                <a:cs typeface="Calibri" panose="020F0502020204030204" pitchFamily="34" charset="0"/>
              </a:rPr>
              <a:t>most common in the study.</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872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39">
            <a:extLst>
              <a:ext uri="{FF2B5EF4-FFF2-40B4-BE49-F238E27FC236}">
                <a16:creationId xmlns:a16="http://schemas.microsoft.com/office/drawing/2014/main" xmlns="" id="{16F9E488-0718-4E1E-9D12-26779F60625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Рисунок 1"/>
          <p:cNvPicPr>
            <a:picLocks noChangeAspect="1"/>
          </p:cNvPicPr>
          <p:nvPr/>
        </p:nvPicPr>
        <p:blipFill>
          <a:blip r:embed="rId2"/>
          <a:stretch>
            <a:fillRect/>
          </a:stretch>
        </p:blipFill>
        <p:spPr>
          <a:xfrm>
            <a:off x="7333488" y="470932"/>
            <a:ext cx="3938964" cy="2761458"/>
          </a:xfrm>
          <a:prstGeom prst="rect">
            <a:avLst/>
          </a:prstGeom>
        </p:spPr>
      </p:pic>
      <p:pic>
        <p:nvPicPr>
          <p:cNvPr id="3" name="Рисунок 2"/>
          <p:cNvPicPr>
            <a:picLocks noChangeAspect="1"/>
          </p:cNvPicPr>
          <p:nvPr/>
        </p:nvPicPr>
        <p:blipFill>
          <a:blip r:embed="rId3"/>
          <a:stretch>
            <a:fillRect/>
          </a:stretch>
        </p:blipFill>
        <p:spPr>
          <a:xfrm>
            <a:off x="7333488" y="3601722"/>
            <a:ext cx="3938964" cy="2812676"/>
          </a:xfrm>
          <a:prstGeom prst="rect">
            <a:avLst/>
          </a:prstGeom>
        </p:spPr>
      </p:pic>
      <p:pic>
        <p:nvPicPr>
          <p:cNvPr id="5" name="Рисунок 4"/>
          <p:cNvPicPr>
            <a:picLocks noChangeAspect="1"/>
          </p:cNvPicPr>
          <p:nvPr/>
        </p:nvPicPr>
        <p:blipFill>
          <a:blip r:embed="rId4"/>
          <a:stretch>
            <a:fillRect/>
          </a:stretch>
        </p:blipFill>
        <p:spPr>
          <a:xfrm>
            <a:off x="-625" y="0"/>
            <a:ext cx="6414565" cy="6858000"/>
          </a:xfrm>
          <a:prstGeom prst="rect">
            <a:avLst/>
          </a:prstGeom>
        </p:spPr>
      </p:pic>
      <p:sp>
        <p:nvSpPr>
          <p:cNvPr id="36" name="Subtitle 2">
            <a:extLst>
              <a:ext uri="{FF2B5EF4-FFF2-40B4-BE49-F238E27FC236}">
                <a16:creationId xmlns:a16="http://schemas.microsoft.com/office/drawing/2014/main" xmlns="" id="{8CBCD957-DEBF-97CA-229C-5513E322FBB0}"/>
              </a:ext>
            </a:extLst>
          </p:cNvPr>
          <p:cNvSpPr>
            <a:spLocks noGrp="1"/>
          </p:cNvSpPr>
          <p:nvPr>
            <p:ph type="subTitle" idx="1"/>
          </p:nvPr>
        </p:nvSpPr>
        <p:spPr>
          <a:xfrm>
            <a:off x="349896" y="2058030"/>
            <a:ext cx="5408676" cy="820774"/>
          </a:xfrm>
        </p:spPr>
        <p:txBody>
          <a:bodyPr vert="horz" lIns="91440" tIns="45720" rIns="91440" bIns="45720" rtlCol="0">
            <a:noAutofit/>
          </a:bodyPr>
          <a:lstStyle/>
          <a:p>
            <a:pPr marL="342900" indent="-342900" algn="l">
              <a:buFont typeface="Arial" panose="020B0604020202020204" pitchFamily="34" charset="0"/>
              <a:buChar char="•"/>
            </a:pPr>
            <a:r>
              <a:rPr lang="en-US" b="1" dirty="0">
                <a:solidFill>
                  <a:schemeClr val="bg1"/>
                </a:solidFill>
                <a:latin typeface="Calibri" panose="020F0502020204030204" pitchFamily="34" charset="0"/>
                <a:cs typeface="Calibri" panose="020F0502020204030204" pitchFamily="34" charset="0"/>
              </a:rPr>
              <a:t>The non-Hispanic ethnic group </a:t>
            </a:r>
            <a:r>
              <a:rPr lang="en-US" b="1" dirty="0" smtClean="0">
                <a:solidFill>
                  <a:schemeClr val="bg1"/>
                </a:solidFill>
                <a:latin typeface="Calibri" panose="020F0502020204030204" pitchFamily="34" charset="0"/>
                <a:cs typeface="Calibri" panose="020F0502020204030204" pitchFamily="34" charset="0"/>
              </a:rPr>
              <a:t>is </a:t>
            </a:r>
            <a:r>
              <a:rPr lang="en-US" b="1" dirty="0">
                <a:solidFill>
                  <a:schemeClr val="bg1"/>
                </a:solidFill>
                <a:latin typeface="Calibri" panose="020F0502020204030204" pitchFamily="34" charset="0"/>
                <a:cs typeface="Calibri" panose="020F0502020204030204" pitchFamily="34" charset="0"/>
              </a:rPr>
              <a:t>the most common in the study</a:t>
            </a:r>
            <a:r>
              <a:rPr lang="en-US" b="1" dirty="0" smtClean="0">
                <a:solidFill>
                  <a:schemeClr val="bg1"/>
                </a:solidFill>
                <a:latin typeface="Calibri" panose="020F0502020204030204" pitchFamily="34" charset="0"/>
                <a:cs typeface="Calibri" panose="020F0502020204030204" pitchFamily="34" charset="0"/>
              </a:rPr>
              <a:t>.</a:t>
            </a:r>
            <a:endParaRPr lang="en-US" b="1" dirty="0">
              <a:solidFill>
                <a:schemeClr val="bg1"/>
              </a:solidFill>
              <a:latin typeface="Calibri" panose="020F0502020204030204" pitchFamily="34" charset="0"/>
              <a:cs typeface="Calibri" panose="020F0502020204030204" pitchFamily="34" charset="0"/>
            </a:endParaRPr>
          </a:p>
        </p:txBody>
      </p:sp>
      <p:sp>
        <p:nvSpPr>
          <p:cNvPr id="13" name="Subtitle 2">
            <a:extLst>
              <a:ext uri="{FF2B5EF4-FFF2-40B4-BE49-F238E27FC236}">
                <a16:creationId xmlns:a16="http://schemas.microsoft.com/office/drawing/2014/main" xmlns="" id="{8CBCD957-DEBF-97CA-229C-5513E322FBB0}"/>
              </a:ext>
            </a:extLst>
          </p:cNvPr>
          <p:cNvSpPr txBox="1">
            <a:spLocks/>
          </p:cNvSpPr>
          <p:nvPr/>
        </p:nvSpPr>
        <p:spPr>
          <a:xfrm>
            <a:off x="349896" y="4201331"/>
            <a:ext cx="5355960" cy="113356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n-US" b="1" dirty="0">
                <a:solidFill>
                  <a:schemeClr val="bg1"/>
                </a:solidFill>
                <a:latin typeface="Calibri" panose="020F0502020204030204" pitchFamily="34" charset="0"/>
                <a:cs typeface="Calibri" panose="020F0502020204030204" pitchFamily="34" charset="0"/>
              </a:rPr>
              <a:t>Patients from the Midwest and South regions dominate both groups.</a:t>
            </a:r>
            <a:endParaRPr lang="en-US" b="1" dirty="0" smtClean="0">
              <a:solidFill>
                <a:schemeClr val="bg1"/>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14" name="TextBox 13">
            <a:extLst>
              <a:ext uri="{FF2B5EF4-FFF2-40B4-BE49-F238E27FC236}">
                <a16:creationId xmlns:a16="http://schemas.microsoft.com/office/drawing/2014/main" xmlns="" id="{FB625CF6-55E8-1395-409A-C5D0BE1F0773}"/>
              </a:ext>
            </a:extLst>
          </p:cNvPr>
          <p:cNvSpPr txBox="1"/>
          <p:nvPr/>
        </p:nvSpPr>
        <p:spPr>
          <a:xfrm>
            <a:off x="916806" y="109728"/>
            <a:ext cx="3874650" cy="1446550"/>
          </a:xfrm>
          <a:prstGeom prst="rect">
            <a:avLst/>
          </a:prstGeom>
          <a:noFill/>
        </p:spPr>
        <p:txBody>
          <a:bodyPr wrap="square" rtlCol="0">
            <a:spAutoFit/>
          </a:bodyPr>
          <a:lstStyle/>
          <a:p>
            <a:pPr algn="ctr"/>
            <a:r>
              <a:rPr lang="en-GB" sz="4400" dirty="0" smtClean="0">
                <a:solidFill>
                  <a:schemeClr val="bg1"/>
                </a:solidFill>
              </a:rPr>
              <a:t>Exploratory Data Analysis</a:t>
            </a:r>
            <a:endParaRPr lang="en-GB" sz="4400" dirty="0">
              <a:solidFill>
                <a:schemeClr val="bg1"/>
              </a:solidFill>
            </a:endParaRPr>
          </a:p>
        </p:txBody>
      </p:sp>
    </p:spTree>
    <p:extLst>
      <p:ext uri="{BB962C8B-B14F-4D97-AF65-F5344CB8AC3E}">
        <p14:creationId xmlns:p14="http://schemas.microsoft.com/office/powerpoint/2010/main" val="89049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77">
            <a:extLst>
              <a:ext uri="{FF2B5EF4-FFF2-40B4-BE49-F238E27FC236}">
                <a16:creationId xmlns:a16="http://schemas.microsoft.com/office/drawing/2014/main" xmlns="" id="{E30408B7-02B2-4EC4-8EE8-B53E74642A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79">
            <a:extLst>
              <a:ext uri="{FF2B5EF4-FFF2-40B4-BE49-F238E27FC236}">
                <a16:creationId xmlns:a16="http://schemas.microsoft.com/office/drawing/2014/main" xmlns="" id="{FC117A00-E1E3-4C50-9444-14FB2BC778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4233674"/>
            <a:ext cx="12192000" cy="262432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7" name="Group 81">
            <a:extLst>
              <a:ext uri="{FF2B5EF4-FFF2-40B4-BE49-F238E27FC236}">
                <a16:creationId xmlns:a16="http://schemas.microsoft.com/office/drawing/2014/main" xmlns="" id="{3CA30F3A-949D-4014-A5BD-809F81E84132}"/>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10208171" y="4641753"/>
            <a:ext cx="1128382" cy="847206"/>
            <a:chOff x="8183879" y="1000124"/>
            <a:chExt cx="1562267" cy="1172973"/>
          </a:xfrm>
        </p:grpSpPr>
        <p:sp>
          <p:nvSpPr>
            <p:cNvPr id="83" name="Freeform 5">
              <a:extLst>
                <a:ext uri="{FF2B5EF4-FFF2-40B4-BE49-F238E27FC236}">
                  <a16:creationId xmlns:a16="http://schemas.microsoft.com/office/drawing/2014/main" xmlns="" id="{A486C148-F247-4847-8096-6992A8A977A0}"/>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84" name="Freeform 5">
              <a:extLst>
                <a:ext uri="{FF2B5EF4-FFF2-40B4-BE49-F238E27FC236}">
                  <a16:creationId xmlns:a16="http://schemas.microsoft.com/office/drawing/2014/main" xmlns="" id="{F05C5920-B89E-417C-9583-B3DC913ADD78}"/>
                </a:ext>
                <a:ext uri="{C183D7F6-B498-43B3-948B-1728B52AA6E4}">
                  <adec:decorative xmlns="" xmlns:adec="http://schemas.microsoft.com/office/drawing/2017/decorative" val="1"/>
                </a:ext>
              </a:extLst>
            </p:cNvPr>
            <p:cNvSpPr>
              <a:spLocks/>
            </p:cNvSpPr>
            <p:nvPr>
              <p:extLst>
                <p:ext uri="{386F3935-93C4-4BCD-93E2-E3B085C9AB24}">
                  <p16:designElem xmlns:p16="http://schemas.microsoft.com/office/powerpoint/2015/main" xmlns=""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75" name="Subtitle 2">
            <a:extLst>
              <a:ext uri="{FF2B5EF4-FFF2-40B4-BE49-F238E27FC236}">
                <a16:creationId xmlns:a16="http://schemas.microsoft.com/office/drawing/2014/main" xmlns="" id="{35F0A5AC-06CE-9A5F-48DB-C76B4CAD7013}"/>
              </a:ext>
            </a:extLst>
          </p:cNvPr>
          <p:cNvSpPr>
            <a:spLocks noGrp="1"/>
          </p:cNvSpPr>
          <p:nvPr>
            <p:ph type="subTitle" idx="1"/>
          </p:nvPr>
        </p:nvSpPr>
        <p:spPr>
          <a:xfrm>
            <a:off x="453320" y="4375477"/>
            <a:ext cx="9754851" cy="1862280"/>
          </a:xfrm>
        </p:spPr>
        <p:txBody>
          <a:bodyPr vert="horz" lIns="91440" tIns="45720" rIns="91440" bIns="45720" rtlCol="0">
            <a:noAutofit/>
          </a:bodyPr>
          <a:lstStyle/>
          <a:p>
            <a:pPr marL="285750" indent="-285750" algn="l">
              <a:buFont typeface="Arial" panose="020B0604020202020204" pitchFamily="34" charset="0"/>
              <a:buChar char="•"/>
            </a:pPr>
            <a:r>
              <a:rPr lang="en-US" sz="1800" dirty="0" smtClean="0">
                <a:solidFill>
                  <a:schemeClr val="bg1"/>
                </a:solidFill>
                <a:latin typeface="Calibri" panose="020F0502020204030204" pitchFamily="34" charset="0"/>
                <a:cs typeface="Calibri" panose="020F0502020204030204" pitchFamily="34" charset="0"/>
              </a:rPr>
              <a:t>For this study, patients </a:t>
            </a:r>
            <a:r>
              <a:rPr lang="en-US" sz="1800" dirty="0">
                <a:solidFill>
                  <a:schemeClr val="bg1"/>
                </a:solidFill>
                <a:latin typeface="Calibri" panose="020F0502020204030204" pitchFamily="34" charset="0"/>
                <a:cs typeface="Calibri" panose="020F0502020204030204" pitchFamily="34" charset="0"/>
              </a:rPr>
              <a:t>older than 75 make up a significant portion of both groups.</a:t>
            </a:r>
          </a:p>
          <a:p>
            <a:pPr marL="285750" indent="-285750" algn="l">
              <a:buFont typeface="Arial" panose="020B0604020202020204" pitchFamily="34" charset="0"/>
              <a:buChar char="•"/>
            </a:pPr>
            <a:r>
              <a:rPr lang="en-US" sz="1800" dirty="0">
                <a:solidFill>
                  <a:schemeClr val="bg1"/>
                </a:solidFill>
              </a:rPr>
              <a:t>Patients with a T-score greater than -2.5 are more common in both </a:t>
            </a:r>
            <a:r>
              <a:rPr lang="en-US" sz="1800" dirty="0" smtClean="0">
                <a:solidFill>
                  <a:schemeClr val="bg1"/>
                </a:solidFill>
              </a:rPr>
              <a:t>groups.</a:t>
            </a:r>
          </a:p>
          <a:p>
            <a:pPr marL="285750" indent="-285750" algn="l">
              <a:buFont typeface="Arial" panose="020B0604020202020204" pitchFamily="34" charset="0"/>
              <a:buChar char="•"/>
            </a:pPr>
            <a:r>
              <a:rPr lang="en-US" sz="1800" dirty="0" smtClean="0">
                <a:solidFill>
                  <a:schemeClr val="bg1"/>
                </a:solidFill>
              </a:rPr>
              <a:t>Both </a:t>
            </a:r>
            <a:r>
              <a:rPr lang="en-US" sz="1800" dirty="0">
                <a:solidFill>
                  <a:schemeClr val="bg1"/>
                </a:solidFill>
              </a:rPr>
              <a:t>groups Persistent and Non-Persistent have significantly more patients who follow the prescriptions (</a:t>
            </a:r>
            <a:r>
              <a:rPr lang="en-US" sz="1800" dirty="0" smtClean="0">
                <a:solidFill>
                  <a:schemeClr val="bg1"/>
                </a:solidFill>
              </a:rPr>
              <a:t>Adherent</a:t>
            </a:r>
            <a:r>
              <a:rPr lang="en-US" sz="1800" dirty="0">
                <a:solidFill>
                  <a:schemeClr val="bg1"/>
                </a:solidFill>
              </a:rPr>
              <a:t>). Most patients who are labeled as Adherent (following prescriptions) still fall into the Non-Persistent category, indicating other factors affect long-term treatment persistence.</a:t>
            </a:r>
          </a:p>
          <a:p>
            <a:pPr marL="285750" indent="-285750" algn="l">
              <a:buFont typeface="Arial" panose="020B0604020202020204" pitchFamily="34" charset="0"/>
              <a:buChar char="•"/>
            </a:pPr>
            <a:endParaRPr lang="en-US" sz="1800" dirty="0">
              <a:solidFill>
                <a:schemeClr val="bg1"/>
              </a:solidFill>
            </a:endParaRPr>
          </a:p>
        </p:txBody>
      </p:sp>
      <p:sp>
        <p:nvSpPr>
          <p:cNvPr id="13" name="TextBox 12">
            <a:extLst>
              <a:ext uri="{FF2B5EF4-FFF2-40B4-BE49-F238E27FC236}">
                <a16:creationId xmlns:a16="http://schemas.microsoft.com/office/drawing/2014/main" xmlns="" id="{FB625CF6-55E8-1395-409A-C5D0BE1F0773}"/>
              </a:ext>
            </a:extLst>
          </p:cNvPr>
          <p:cNvSpPr txBox="1"/>
          <p:nvPr/>
        </p:nvSpPr>
        <p:spPr>
          <a:xfrm>
            <a:off x="1236846" y="39397"/>
            <a:ext cx="9698182" cy="923330"/>
          </a:xfrm>
          <a:prstGeom prst="rect">
            <a:avLst/>
          </a:prstGeom>
          <a:noFill/>
        </p:spPr>
        <p:txBody>
          <a:bodyPr wrap="square" rtlCol="0">
            <a:spAutoFit/>
          </a:bodyPr>
          <a:lstStyle/>
          <a:p>
            <a:pPr algn="ctr"/>
            <a:r>
              <a:rPr lang="en-GB" sz="5400" dirty="0" smtClean="0"/>
              <a:t>Exploratory Data Analysis</a:t>
            </a:r>
            <a:endParaRPr lang="en-GB" sz="5400" dirty="0"/>
          </a:p>
        </p:txBody>
      </p:sp>
      <p:pic>
        <p:nvPicPr>
          <p:cNvPr id="2" name="Рисунок 1"/>
          <p:cNvPicPr>
            <a:picLocks noChangeAspect="1"/>
          </p:cNvPicPr>
          <p:nvPr/>
        </p:nvPicPr>
        <p:blipFill>
          <a:blip r:embed="rId3"/>
          <a:stretch>
            <a:fillRect/>
          </a:stretch>
        </p:blipFill>
        <p:spPr>
          <a:xfrm>
            <a:off x="4184935" y="1066990"/>
            <a:ext cx="3563947" cy="2544890"/>
          </a:xfrm>
          <a:prstGeom prst="rect">
            <a:avLst/>
          </a:prstGeom>
        </p:spPr>
      </p:pic>
      <p:pic>
        <p:nvPicPr>
          <p:cNvPr id="3" name="Рисунок 2"/>
          <p:cNvPicPr>
            <a:picLocks noChangeAspect="1"/>
          </p:cNvPicPr>
          <p:nvPr/>
        </p:nvPicPr>
        <p:blipFill>
          <a:blip r:embed="rId4"/>
          <a:stretch>
            <a:fillRect/>
          </a:stretch>
        </p:blipFill>
        <p:spPr>
          <a:xfrm>
            <a:off x="293721" y="1066990"/>
            <a:ext cx="3630049" cy="2544890"/>
          </a:xfrm>
          <a:prstGeom prst="rect">
            <a:avLst/>
          </a:prstGeom>
        </p:spPr>
      </p:pic>
      <p:pic>
        <p:nvPicPr>
          <p:cNvPr id="5" name="Рисунок 4"/>
          <p:cNvPicPr>
            <a:picLocks noChangeAspect="1"/>
          </p:cNvPicPr>
          <p:nvPr/>
        </p:nvPicPr>
        <p:blipFill>
          <a:blip r:embed="rId5"/>
          <a:stretch>
            <a:fillRect/>
          </a:stretch>
        </p:blipFill>
        <p:spPr>
          <a:xfrm>
            <a:off x="8010047" y="1002124"/>
            <a:ext cx="3722574" cy="2609756"/>
          </a:xfrm>
          <a:prstGeom prst="rect">
            <a:avLst/>
          </a:prstGeom>
        </p:spPr>
      </p:pic>
    </p:spTree>
    <p:extLst>
      <p:ext uri="{BB962C8B-B14F-4D97-AF65-F5344CB8AC3E}">
        <p14:creationId xmlns:p14="http://schemas.microsoft.com/office/powerpoint/2010/main" val="340235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xmlns="" id="{AF2F604E-43BE-4DC3-B983-E071523364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xmlns="" id="{7A465064-0714-5743-882B-8875105A70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863771"/>
            <a:ext cx="1654627" cy="994232"/>
          </a:xfrm>
          <a:prstGeom prst="rect">
            <a:avLst/>
          </a:prstGeom>
        </p:spPr>
      </p:pic>
      <p:sp>
        <p:nvSpPr>
          <p:cNvPr id="2" name="TextBox 1">
            <a:extLst>
              <a:ext uri="{FF2B5EF4-FFF2-40B4-BE49-F238E27FC236}">
                <a16:creationId xmlns:a16="http://schemas.microsoft.com/office/drawing/2014/main" xmlns="" id="{FB625CF6-55E8-1395-409A-C5D0BE1F0773}"/>
              </a:ext>
            </a:extLst>
          </p:cNvPr>
          <p:cNvSpPr txBox="1"/>
          <p:nvPr/>
        </p:nvSpPr>
        <p:spPr>
          <a:xfrm>
            <a:off x="1269729" y="237170"/>
            <a:ext cx="9698182" cy="923330"/>
          </a:xfrm>
          <a:prstGeom prst="rect">
            <a:avLst/>
          </a:prstGeom>
          <a:noFill/>
        </p:spPr>
        <p:txBody>
          <a:bodyPr wrap="square" rtlCol="0">
            <a:spAutoFit/>
          </a:bodyPr>
          <a:lstStyle/>
          <a:p>
            <a:pPr algn="ctr"/>
            <a:r>
              <a:rPr lang="en-GB" sz="5400" dirty="0" smtClean="0"/>
              <a:t>Exploratory Data Analysis</a:t>
            </a:r>
            <a:endParaRPr lang="en-GB" sz="5400" dirty="0"/>
          </a:p>
        </p:txBody>
      </p:sp>
      <p:sp>
        <p:nvSpPr>
          <p:cNvPr id="18" name="Прямоугольник 17"/>
          <p:cNvSpPr/>
          <p:nvPr/>
        </p:nvSpPr>
        <p:spPr>
          <a:xfrm>
            <a:off x="283464" y="2622200"/>
            <a:ext cx="4343399"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lnSpc>
                <a:spcPct val="90000"/>
              </a:lnSpc>
              <a:spcBef>
                <a:spcPts val="1000"/>
              </a:spcBef>
              <a:buFont typeface="Arial" panose="020B0604020202020204" pitchFamily="34" charset="0"/>
              <a:buChar char="•"/>
            </a:pPr>
            <a:r>
              <a:rPr lang="en-US" sz="2400" dirty="0">
                <a:latin typeface="Calibri" panose="020F0502020204030204" pitchFamily="34" charset="0"/>
                <a:cs typeface="Calibri" panose="020F0502020204030204" pitchFamily="34" charset="0"/>
              </a:rPr>
              <a:t>Patients with 0, 1 and 2 risks predominate in both Persistent and Non-Persistent groups with the highest concentration at 1 risk.</a:t>
            </a:r>
            <a:endParaRPr lang="en-GB" sz="2400" dirty="0">
              <a:latin typeface="Calibri" panose="020F0502020204030204" pitchFamily="34" charset="0"/>
              <a:cs typeface="Calibri" panose="020F0502020204030204" pitchFamily="34" charset="0"/>
            </a:endParaRPr>
          </a:p>
        </p:txBody>
      </p:sp>
      <p:pic>
        <p:nvPicPr>
          <p:cNvPr id="5" name="Рисунок 4"/>
          <p:cNvPicPr>
            <a:picLocks noChangeAspect="1"/>
          </p:cNvPicPr>
          <p:nvPr/>
        </p:nvPicPr>
        <p:blipFill>
          <a:blip r:embed="rId3"/>
          <a:stretch>
            <a:fillRect/>
          </a:stretch>
        </p:blipFill>
        <p:spPr>
          <a:xfrm>
            <a:off x="4764025" y="1569860"/>
            <a:ext cx="7033220" cy="3859006"/>
          </a:xfrm>
          <a:prstGeom prst="rect">
            <a:avLst/>
          </a:prstGeom>
        </p:spPr>
      </p:pic>
    </p:spTree>
    <p:extLst>
      <p:ext uri="{BB962C8B-B14F-4D97-AF65-F5344CB8AC3E}">
        <p14:creationId xmlns:p14="http://schemas.microsoft.com/office/powerpoint/2010/main" val="15385577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ta Glacier Internship" id="{2B17C0A9-4F1A-394C-9305-82F12CA26E4F}" vid="{F9955FDF-826E-7C4D-B52C-017E9540C8B9}"/>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Data Glacier Internship</Template>
  <TotalTime>612</TotalTime>
  <Words>684</Words>
  <Application>Microsoft Office PowerPoint</Application>
  <PresentationFormat>Широкоэкранный</PresentationFormat>
  <Paragraphs>77</Paragraphs>
  <Slides>15</Slides>
  <Notes>2</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15</vt:i4>
      </vt:variant>
    </vt:vector>
  </HeadingPairs>
  <TitlesOfParts>
    <vt:vector size="19" baseType="lpstr">
      <vt:lpstr>Arial</vt:lpstr>
      <vt:lpstr>Calibri</vt:lpstr>
      <vt:lpstr>Calibri Light</vt:lpstr>
      <vt:lpstr>Office Theme</vt:lpstr>
      <vt:lpstr>Презентация PowerPoint</vt:lpstr>
      <vt:lpstr>Презентация PowerPoint</vt:lpstr>
      <vt:lpstr>Agenda</vt:lpstr>
      <vt:lpstr>Executive Summary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EDA Summary</vt:lpstr>
      <vt:lpstr>Proposed Modeling Technique</vt:lpstr>
      <vt:lpstr>Proposed Modeling Technique</vt:lpstr>
      <vt:lpstr>Repository details</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fabian umeh</dc:creator>
  <cp:lastModifiedBy>Учетная запись Майкрософт</cp:lastModifiedBy>
  <cp:revision>31</cp:revision>
  <cp:lastPrinted>2022-11-13T16:28:18Z</cp:lastPrinted>
  <dcterms:created xsi:type="dcterms:W3CDTF">2022-07-20T14:01:54Z</dcterms:created>
  <dcterms:modified xsi:type="dcterms:W3CDTF">2024-08-11T10:20:11Z</dcterms:modified>
</cp:coreProperties>
</file>