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31"/>
  </p:notesMasterIdLst>
  <p:sldIdLst>
    <p:sldId id="256" r:id="rId2"/>
    <p:sldId id="259" r:id="rId3"/>
    <p:sldId id="26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23" r:id="rId12"/>
    <p:sldId id="333" r:id="rId13"/>
    <p:sldId id="334" r:id="rId14"/>
    <p:sldId id="335" r:id="rId15"/>
    <p:sldId id="336" r:id="rId16"/>
    <p:sldId id="337" r:id="rId17"/>
    <p:sldId id="324" r:id="rId18"/>
    <p:sldId id="309" r:id="rId19"/>
    <p:sldId id="338" r:id="rId20"/>
    <p:sldId id="339" r:id="rId21"/>
    <p:sldId id="343" r:id="rId22"/>
    <p:sldId id="342" r:id="rId23"/>
    <p:sldId id="349" r:id="rId24"/>
    <p:sldId id="341" r:id="rId25"/>
    <p:sldId id="345" r:id="rId26"/>
    <p:sldId id="347" r:id="rId27"/>
    <p:sldId id="325" r:id="rId28"/>
    <p:sldId id="348" r:id="rId29"/>
    <p:sldId id="296" r:id="rId30"/>
  </p:sldIdLst>
  <p:sldSz cx="9144000" cy="5143500" type="screen16x9"/>
  <p:notesSz cx="6858000" cy="9144000"/>
  <p:embeddedFontLst>
    <p:embeddedFont>
      <p:font typeface="Vidaloka" panose="020B0604020202020204" charset="0"/>
      <p:regular r:id="rId32"/>
    </p:embeddedFont>
    <p:embeddedFont>
      <p:font typeface="Montserrat" panose="020B0604020202020204" charset="-52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duction" id="{FA2F1B51-7212-4449-917E-CFE6E88CBBCB}">
          <p14:sldIdLst>
            <p14:sldId id="256"/>
            <p14:sldId id="259"/>
          </p14:sldIdLst>
        </p14:section>
        <p14:section name="1. Data understanding" id="{EA2CA20D-97F5-4063-A9D4-D6985AEA02EC}">
          <p14:sldIdLst>
            <p14:sldId id="265"/>
            <p14:sldId id="326"/>
            <p14:sldId id="327"/>
            <p14:sldId id="328"/>
          </p14:sldIdLst>
        </p14:section>
        <p14:section name="Relationships between features and price" id="{DA5D7FEA-8F05-4A82-A954-907609F28546}">
          <p14:sldIdLst>
            <p14:sldId id="329"/>
            <p14:sldId id="330"/>
            <p14:sldId id="331"/>
            <p14:sldId id="332"/>
          </p14:sldIdLst>
        </p14:section>
        <p14:section name="2. Data preparation" id="{6E9F5094-B3E3-4A02-911F-D427E9A9EBD1}">
          <p14:sldIdLst>
            <p14:sldId id="323"/>
            <p14:sldId id="333"/>
            <p14:sldId id="334"/>
            <p14:sldId id="335"/>
            <p14:sldId id="336"/>
            <p14:sldId id="337"/>
          </p14:sldIdLst>
        </p14:section>
        <p14:section name="3. Modeling" id="{B913CC4C-EC0B-4121-A124-BDA0C3E34F42}">
          <p14:sldIdLst>
            <p14:sldId id="324"/>
            <p14:sldId id="309"/>
            <p14:sldId id="338"/>
            <p14:sldId id="339"/>
            <p14:sldId id="343"/>
            <p14:sldId id="342"/>
            <p14:sldId id="349"/>
            <p14:sldId id="341"/>
            <p14:sldId id="345"/>
            <p14:sldId id="347"/>
          </p14:sldIdLst>
        </p14:section>
        <p14:section name="4. Evaluation" id="{0623F31E-0F37-405E-9B25-D933FF2A5549}">
          <p14:sldIdLst>
            <p14:sldId id="325"/>
            <p14:sldId id="348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pos="3704">
          <p15:clr>
            <a:srgbClr val="9AA0A6"/>
          </p15:clr>
        </p15:guide>
        <p15:guide id="2" pos="4392">
          <p15:clr>
            <a:srgbClr val="9AA0A6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0F51CF-F2F6-41FE-8BA7-B7AD6721A86D}">
  <a:tblStyle styleId="{450F51CF-F2F6-41FE-8BA7-B7AD6721A8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34"/>
      </p:cViewPr>
      <p:guideLst>
        <p:guide pos="3704"/>
        <p:guide pos="4392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10502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954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083f33e91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1083f33e91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199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083f33e91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1083f33e91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88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083f33e91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1083f33e91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168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083f33e91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1083f33e91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472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083f33e91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1083f33e91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78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083f33e91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1083f33e91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598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083f33e91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1083f33e91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334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7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083f33e91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1083f33e91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275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cc7554a049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cc7554a049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16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286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771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69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360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893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411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083f33e91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1083f33e91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922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083f33e91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1083f33e91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28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0" r:id="rId5"/>
    <p:sldLayoutId id="2147483665" r:id="rId6"/>
    <p:sldLayoutId id="2147483666" r:id="rId7"/>
    <p:sldLayoutId id="2147483668" r:id="rId8"/>
    <p:sldLayoutId id="2147483696" r:id="rId9"/>
    <p:sldLayoutId id="2147483697" r:id="rId10"/>
    <p:sldLayoutId id="2147483698" r:id="rId11"/>
    <p:sldLayoutId id="2147483699" r:id="rId12"/>
  </p:sldLayoutIdLst>
  <p:transition spd="slow">
    <p:split orient="vert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625642" y="1248300"/>
            <a:ext cx="7885841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Kaggle 4.</a:t>
            </a:r>
            <a:br>
              <a:rPr lang="en" dirty="0" smtClean="0"/>
            </a:br>
            <a:r>
              <a:rPr lang="en" dirty="0" smtClean="0"/>
              <a:t>Car price prediction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36512" y="3734037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Presented by Kseniya Kudzelich</a:t>
            </a:r>
            <a:endParaRPr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87;p71"/>
          <p:cNvSpPr txBox="1">
            <a:spLocks noGrp="1"/>
          </p:cNvSpPr>
          <p:nvPr>
            <p:ph type="title"/>
          </p:nvPr>
        </p:nvSpPr>
        <p:spPr>
          <a:xfrm>
            <a:off x="652942" y="201995"/>
            <a:ext cx="79854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3200" dirty="0" smtClean="0"/>
              <a:t>Average price by mileage, accidents, car age</a:t>
            </a:r>
            <a:endParaRPr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136" y="935024"/>
            <a:ext cx="9089593" cy="348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1435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4;p69"/>
          <p:cNvSpPr txBox="1">
            <a:spLocks noGrp="1"/>
          </p:cNvSpPr>
          <p:nvPr>
            <p:ph type="subTitle" idx="1"/>
          </p:nvPr>
        </p:nvSpPr>
        <p:spPr>
          <a:xfrm>
            <a:off x="1265035" y="3255431"/>
            <a:ext cx="6717058" cy="794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</a:pPr>
            <a:r>
              <a:rPr lang="en-US" sz="1800" dirty="0"/>
              <a:t>Adding new features, encoding features, splitting data into train, </a:t>
            </a:r>
            <a:r>
              <a:rPr lang="en-US" sz="1800" dirty="0" smtClean="0"/>
              <a:t>validation </a:t>
            </a:r>
            <a:r>
              <a:rPr lang="en-US" sz="1800" dirty="0"/>
              <a:t>and test sets, scaling features</a:t>
            </a:r>
          </a:p>
        </p:txBody>
      </p:sp>
      <p:sp>
        <p:nvSpPr>
          <p:cNvPr id="13" name="Google Shape;572;p69"/>
          <p:cNvSpPr txBox="1">
            <a:spLocks/>
          </p:cNvSpPr>
          <p:nvPr/>
        </p:nvSpPr>
        <p:spPr>
          <a:xfrm>
            <a:off x="1944819" y="2175343"/>
            <a:ext cx="5130609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000" dirty="0" smtClean="0"/>
              <a:t>Data preparation</a:t>
            </a:r>
            <a:endParaRPr lang="en-US" sz="5000" dirty="0"/>
          </a:p>
        </p:txBody>
      </p:sp>
      <p:sp>
        <p:nvSpPr>
          <p:cNvPr id="15" name="Google Shape;573;p69"/>
          <p:cNvSpPr txBox="1">
            <a:spLocks noGrp="1"/>
          </p:cNvSpPr>
          <p:nvPr>
            <p:ph type="title" idx="4294967295"/>
          </p:nvPr>
        </p:nvSpPr>
        <p:spPr>
          <a:xfrm>
            <a:off x="3822390" y="935355"/>
            <a:ext cx="1375464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 smtClean="0">
                <a:solidFill>
                  <a:schemeClr val="accent1"/>
                </a:solidFill>
                <a:latin typeface="Vidaloka" panose="020B0604020202020204" charset="0"/>
              </a:rPr>
              <a:t>02</a:t>
            </a:r>
            <a:endParaRPr sz="7000" dirty="0">
              <a:solidFill>
                <a:schemeClr val="accent1"/>
              </a:solidFill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2725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87;p71"/>
          <p:cNvSpPr txBox="1">
            <a:spLocks noGrp="1"/>
          </p:cNvSpPr>
          <p:nvPr>
            <p:ph type="title"/>
          </p:nvPr>
        </p:nvSpPr>
        <p:spPr>
          <a:xfrm>
            <a:off x="2920621" y="195120"/>
            <a:ext cx="33415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3600" dirty="0" smtClean="0"/>
              <a:t>New features:</a:t>
            </a:r>
            <a:endParaRPr sz="3600" dirty="0"/>
          </a:p>
        </p:txBody>
      </p:sp>
      <p:sp>
        <p:nvSpPr>
          <p:cNvPr id="10" name="Google Shape;588;p71"/>
          <p:cNvSpPr txBox="1"/>
          <p:nvPr/>
        </p:nvSpPr>
        <p:spPr>
          <a:xfrm>
            <a:off x="543141" y="1028395"/>
            <a:ext cx="8367104" cy="3619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Mileage per year</a:t>
            </a:r>
          </a:p>
          <a:p>
            <a:pPr lvl="0"/>
            <a:endParaRPr lang="en-US" sz="1800" b="1" dirty="0" smtClean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Accidents per year</a:t>
            </a:r>
          </a:p>
          <a:p>
            <a:pPr lvl="0"/>
            <a:endParaRPr lang="en-US" sz="1800" b="1" dirty="0" smtClean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Transmission + fuel type</a:t>
            </a:r>
          </a:p>
          <a:p>
            <a:pPr lvl="0"/>
            <a:endParaRPr lang="en-US" sz="1800" b="1" dirty="0" smtClean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Year range</a:t>
            </a: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based on percentiles:</a:t>
            </a:r>
          </a:p>
          <a:p>
            <a:pPr lvl="0"/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(1996 – 2002, 2003 – 2009, 2010 – 2016, &gt;=2017)</a:t>
            </a:r>
          </a:p>
          <a:p>
            <a:pPr lvl="0"/>
            <a:endParaRPr lang="en-US" sz="1800" dirty="0" smtClean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Mileage category</a:t>
            </a: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based on percentiles:</a:t>
            </a:r>
          </a:p>
          <a:p>
            <a:pPr lvl="0"/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sz="1800" i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Low</a:t>
            </a: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&lt;= 53395.0, </a:t>
            </a:r>
            <a:r>
              <a:rPr lang="en-US" sz="1800" i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Middle</a:t>
            </a: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53395.0 – 105917.5, </a:t>
            </a:r>
            <a:r>
              <a:rPr lang="en-US" sz="1800" i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High:</a:t>
            </a: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105917.5 – 147803.50, </a:t>
            </a:r>
            <a:r>
              <a:rPr lang="en-US" sz="1800" i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Very high</a:t>
            </a: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&gt;= </a:t>
            </a:r>
            <a:r>
              <a:rPr lang="en-U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147803.50</a:t>
            </a: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5818803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90" y="571221"/>
            <a:ext cx="7478169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9377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87;p71"/>
          <p:cNvSpPr txBox="1">
            <a:spLocks noGrp="1"/>
          </p:cNvSpPr>
          <p:nvPr>
            <p:ph type="title"/>
          </p:nvPr>
        </p:nvSpPr>
        <p:spPr>
          <a:xfrm>
            <a:off x="1546918" y="250122"/>
            <a:ext cx="64764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3600" dirty="0" smtClean="0"/>
              <a:t>Encoding categorical features:</a:t>
            </a:r>
            <a:endParaRPr sz="3600" dirty="0"/>
          </a:p>
        </p:txBody>
      </p:sp>
      <p:sp>
        <p:nvSpPr>
          <p:cNvPr id="6" name="Google Shape;588;p71"/>
          <p:cNvSpPr txBox="1"/>
          <p:nvPr/>
        </p:nvSpPr>
        <p:spPr>
          <a:xfrm>
            <a:off x="460639" y="980269"/>
            <a:ext cx="8367104" cy="3619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Ordinal encoder: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800" b="1" i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Brand</a:t>
            </a: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(categories</a:t>
            </a:r>
            <a:r>
              <a:rPr lang="en-U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=([['Jeep', 'Honda', </a:t>
            </a: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'Subaru‘ , … , 'BMW</a:t>
            </a:r>
            <a:r>
              <a:rPr lang="en-U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', 'Porsche', 'Tesla</a:t>
            </a: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']]))</a:t>
            </a:r>
          </a:p>
          <a:p>
            <a:pPr lvl="0"/>
            <a:endParaRPr lang="en-US" sz="1800" dirty="0" smtClean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Owner type</a:t>
            </a:r>
            <a:r>
              <a:rPr lang="en-US" sz="18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(categories=([['Third', 'Second', 'First</a:t>
            </a: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']]))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Transmission-fuel</a:t>
            </a:r>
            <a:r>
              <a:rPr lang="en-U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(categories</a:t>
            </a:r>
            <a:r>
              <a:rPr lang="en-U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=([[</a:t>
            </a: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'Manual-Hybrid</a:t>
            </a:r>
            <a:r>
              <a:rPr lang="en-U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', </a:t>
            </a: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'Manual-Gas‘ , … , 'Automatic-Diesel</a:t>
            </a:r>
            <a:r>
              <a:rPr lang="en-U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', </a:t>
            </a: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'Automatic-Electric']]))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Year range </a:t>
            </a:r>
            <a:r>
              <a:rPr lang="en-U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(categories=([['1996-2002', '2003-2009', '2010-2016', '2017-2022</a:t>
            </a: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']]))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Mileage category</a:t>
            </a:r>
            <a:r>
              <a:rPr lang="en-US" sz="1800" i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(categories=([['Very high', 'High', 'Middle', 'Low']]))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0040865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87;p71"/>
          <p:cNvSpPr txBox="1">
            <a:spLocks noGrp="1"/>
          </p:cNvSpPr>
          <p:nvPr>
            <p:ph type="title"/>
          </p:nvPr>
        </p:nvSpPr>
        <p:spPr>
          <a:xfrm>
            <a:off x="2105526" y="607631"/>
            <a:ext cx="5441710" cy="1228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3600" dirty="0" smtClean="0"/>
              <a:t>Splitting data into train, validation and test sets:</a:t>
            </a:r>
            <a:endParaRPr sz="3600" dirty="0"/>
          </a:p>
        </p:txBody>
      </p:sp>
      <p:sp>
        <p:nvSpPr>
          <p:cNvPr id="6" name="Google Shape;588;p71"/>
          <p:cNvSpPr txBox="1"/>
          <p:nvPr/>
        </p:nvSpPr>
        <p:spPr>
          <a:xfrm>
            <a:off x="2206935" y="2183428"/>
            <a:ext cx="5238892" cy="199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Test set </a:t>
            </a: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– the last 20% lines from </a:t>
            </a:r>
            <a:r>
              <a:rPr lang="en-US" sz="1800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df</a:t>
            </a:r>
            <a:endParaRPr lang="ru-RU" sz="1800" dirty="0" smtClean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(mean price in </a:t>
            </a:r>
            <a:r>
              <a:rPr lang="en-U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 test set </a:t>
            </a: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– 267,893.7187)</a:t>
            </a:r>
          </a:p>
          <a:p>
            <a:pPr lvl="0"/>
            <a:endParaRPr lang="en-US" sz="1800" dirty="0" smtClean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Validation set</a:t>
            </a: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– 20% of remaining </a:t>
            </a:r>
            <a:r>
              <a:rPr lang="en-US" sz="1800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df</a:t>
            </a:r>
            <a:endParaRPr lang="en-US" sz="1800" dirty="0" smtClean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endParaRPr lang="en-US" sz="1800" dirty="0" smtClean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i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Train set </a:t>
            </a: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– the remaining </a:t>
            </a:r>
            <a:r>
              <a:rPr lang="en-US" sz="1800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df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0558509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87;p71"/>
          <p:cNvSpPr txBox="1">
            <a:spLocks noGrp="1"/>
          </p:cNvSpPr>
          <p:nvPr>
            <p:ph type="title"/>
          </p:nvPr>
        </p:nvSpPr>
        <p:spPr>
          <a:xfrm>
            <a:off x="2586788" y="1363900"/>
            <a:ext cx="4295274" cy="788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3600" dirty="0" smtClean="0"/>
              <a:t>Scaling all features:</a:t>
            </a:r>
            <a:endParaRPr sz="3600" dirty="0"/>
          </a:p>
        </p:txBody>
      </p:sp>
      <p:sp>
        <p:nvSpPr>
          <p:cNvPr id="4" name="Google Shape;588;p71"/>
          <p:cNvSpPr txBox="1"/>
          <p:nvPr/>
        </p:nvSpPr>
        <p:spPr>
          <a:xfrm>
            <a:off x="2524052" y="2657817"/>
            <a:ext cx="4420746" cy="61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 err="1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MinMaxScaler</a:t>
            </a: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(feature range</a:t>
            </a:r>
            <a:r>
              <a:rPr lang="en-U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=(-1</a:t>
            </a: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1</a:t>
            </a:r>
            <a:r>
              <a:rPr lang="en-U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))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1303692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4;p69"/>
          <p:cNvSpPr txBox="1">
            <a:spLocks noGrp="1"/>
          </p:cNvSpPr>
          <p:nvPr>
            <p:ph type="subTitle" idx="1"/>
          </p:nvPr>
        </p:nvSpPr>
        <p:spPr>
          <a:xfrm>
            <a:off x="2093928" y="3227930"/>
            <a:ext cx="5497570" cy="794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800" dirty="0"/>
              <a:t>Using of various models, selection of optimal parameters, using </a:t>
            </a:r>
            <a:r>
              <a:rPr lang="en-US" sz="1800" dirty="0" err="1"/>
              <a:t>Optuna</a:t>
            </a:r>
            <a:r>
              <a:rPr lang="en-US" sz="1800" dirty="0"/>
              <a:t> and </a:t>
            </a:r>
            <a:r>
              <a:rPr lang="en-US" sz="1800" dirty="0" err="1"/>
              <a:t>MLflow</a:t>
            </a:r>
            <a:endParaRPr lang="en-US" sz="1800" dirty="0"/>
          </a:p>
        </p:txBody>
      </p:sp>
      <p:sp>
        <p:nvSpPr>
          <p:cNvPr id="13" name="Google Shape;572;p69"/>
          <p:cNvSpPr txBox="1">
            <a:spLocks/>
          </p:cNvSpPr>
          <p:nvPr/>
        </p:nvSpPr>
        <p:spPr>
          <a:xfrm>
            <a:off x="3020786" y="2147842"/>
            <a:ext cx="3074928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000" dirty="0" smtClean="0"/>
              <a:t>Modeling</a:t>
            </a:r>
            <a:endParaRPr lang="en-US" sz="5000" dirty="0"/>
          </a:p>
        </p:txBody>
      </p:sp>
      <p:sp>
        <p:nvSpPr>
          <p:cNvPr id="15" name="Google Shape;573;p69"/>
          <p:cNvSpPr txBox="1">
            <a:spLocks noGrp="1"/>
          </p:cNvSpPr>
          <p:nvPr>
            <p:ph type="title" idx="4294967295"/>
          </p:nvPr>
        </p:nvSpPr>
        <p:spPr>
          <a:xfrm>
            <a:off x="3870518" y="907854"/>
            <a:ext cx="1375464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 smtClean="0">
                <a:solidFill>
                  <a:schemeClr val="accent1"/>
                </a:solidFill>
                <a:latin typeface="Vidaloka" panose="020B0604020202020204" charset="0"/>
              </a:rPr>
              <a:t>03</a:t>
            </a:r>
            <a:endParaRPr sz="7000" dirty="0">
              <a:solidFill>
                <a:schemeClr val="accent1"/>
              </a:solidFill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675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112"/>
          <p:cNvSpPr txBox="1">
            <a:spLocks noGrp="1"/>
          </p:cNvSpPr>
          <p:nvPr>
            <p:ph type="title"/>
          </p:nvPr>
        </p:nvSpPr>
        <p:spPr>
          <a:xfrm>
            <a:off x="756271" y="293771"/>
            <a:ext cx="7507704" cy="1287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The results of different models on the validation set:</a:t>
            </a:r>
            <a:endParaRPr sz="3600" dirty="0"/>
          </a:p>
        </p:txBody>
      </p:sp>
      <p:graphicFrame>
        <p:nvGraphicFramePr>
          <p:cNvPr id="1453" name="Google Shape;1453;p112"/>
          <p:cNvGraphicFramePr/>
          <p:nvPr>
            <p:extLst>
              <p:ext uri="{D42A27DB-BD31-4B8C-83A1-F6EECF244321}">
                <p14:modId xmlns:p14="http://schemas.microsoft.com/office/powerpoint/2010/main" val="3807097992"/>
              </p:ext>
            </p:extLst>
          </p:nvPr>
        </p:nvGraphicFramePr>
        <p:xfrm>
          <a:off x="302508" y="1642190"/>
          <a:ext cx="8415230" cy="2533830"/>
        </p:xfrm>
        <a:graphic>
          <a:graphicData uri="http://schemas.openxmlformats.org/drawingml/2006/table">
            <a:tbl>
              <a:tblPr>
                <a:noFill/>
                <a:tableStyleId>{450F51CF-F2F6-41FE-8BA7-B7AD6721A86D}</a:tableStyleId>
              </a:tblPr>
              <a:tblGrid>
                <a:gridCol w="1017528"/>
                <a:gridCol w="1753173"/>
                <a:gridCol w="1883802"/>
                <a:gridCol w="1897552"/>
                <a:gridCol w="1863175"/>
              </a:tblGrid>
              <a:tr h="73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Linear regression</a:t>
                      </a:r>
                      <a:endParaRPr sz="2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Polynomial regression (degree = 6)</a:t>
                      </a:r>
                      <a:endParaRPr lang="en-US" sz="2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SVR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(kernel = linear)</a:t>
                      </a:r>
                      <a:endParaRPr lang="en-US" sz="2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Random Forest</a:t>
                      </a:r>
                      <a:endParaRPr sz="2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2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 dirty="0" smtClean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MAE</a:t>
                      </a:r>
                      <a:endParaRPr sz="2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206,157.89</a:t>
                      </a:r>
                      <a:endParaRPr lang="en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158,146.42</a:t>
                      </a:r>
                      <a:endParaRPr lang="en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267,836.97</a:t>
                      </a:r>
                      <a:endParaRPr lang="en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109,217.37</a:t>
                      </a:r>
                      <a:endParaRPr lang="en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2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MAPE</a:t>
                      </a:r>
                      <a:endParaRPr sz="2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30.12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5.90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10.32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1.34</a:t>
                      </a:r>
                      <a:endParaRPr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112"/>
          <p:cNvSpPr txBox="1">
            <a:spLocks noGrp="1"/>
          </p:cNvSpPr>
          <p:nvPr>
            <p:ph type="title"/>
          </p:nvPr>
        </p:nvSpPr>
        <p:spPr>
          <a:xfrm>
            <a:off x="852523" y="1228796"/>
            <a:ext cx="7796463" cy="1280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/>
              <a:t>Gradient boosting with </a:t>
            </a:r>
            <a:r>
              <a:rPr lang="en" sz="3600" dirty="0"/>
              <a:t>default hyperparams on the validation set :</a:t>
            </a:r>
            <a:endParaRPr sz="3600" dirty="0"/>
          </a:p>
        </p:txBody>
      </p:sp>
      <p:sp>
        <p:nvSpPr>
          <p:cNvPr id="4" name="Google Shape;588;p71"/>
          <p:cNvSpPr txBox="1"/>
          <p:nvPr/>
        </p:nvSpPr>
        <p:spPr>
          <a:xfrm>
            <a:off x="3426831" y="2967202"/>
            <a:ext cx="2647845" cy="99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11635"/>
                </a:solidFill>
                <a:latin typeface="Vidaloka"/>
                <a:ea typeface="Vidaloka"/>
                <a:cs typeface="Vidaloka"/>
                <a:sym typeface="Vidaloka"/>
              </a:rPr>
              <a:t>MAE</a:t>
            </a:r>
            <a:r>
              <a:rPr lang="en-US" sz="1800" b="1" i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– </a:t>
            </a:r>
            <a:r>
              <a:rPr lang="en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118,134.77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11635"/>
                </a:solidFill>
                <a:latin typeface="Vidaloka"/>
                <a:ea typeface="Vidaloka"/>
                <a:cs typeface="Vidaloka"/>
                <a:sym typeface="Vidaloka"/>
              </a:rPr>
              <a:t>MAPE</a:t>
            </a:r>
            <a:r>
              <a:rPr lang="en-US" sz="1800" b="1" i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– </a:t>
            </a:r>
            <a:r>
              <a:rPr lang="en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1.88</a:t>
            </a:r>
            <a:endParaRPr lang="en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1367075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580661" y="2123445"/>
            <a:ext cx="3293215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Data understanding</a:t>
            </a:r>
            <a:endParaRPr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5971476" y="155074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1881991" y="2882891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815753" y="155074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5129520" y="2129270"/>
            <a:ext cx="2495112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Data preparation</a:t>
            </a:r>
            <a:endParaRPr dirty="0"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1119391" y="3482383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Modeling</a:t>
            </a:r>
            <a:endParaRPr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5208876" y="3509175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Evaluation</a:t>
            </a:r>
            <a:endParaRPr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5971476" y="2909683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1375742" y="623599"/>
            <a:ext cx="63932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Stages of the work performed:</a:t>
            </a:r>
            <a:endParaRPr sz="3600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112"/>
          <p:cNvSpPr txBox="1">
            <a:spLocks noGrp="1"/>
          </p:cNvSpPr>
          <p:nvPr>
            <p:ph type="title"/>
          </p:nvPr>
        </p:nvSpPr>
        <p:spPr>
          <a:xfrm>
            <a:off x="2853844" y="605235"/>
            <a:ext cx="3452036" cy="816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 err="1" smtClean="0"/>
              <a:t>Optuna</a:t>
            </a:r>
            <a:r>
              <a:rPr lang="en-US" sz="3600" dirty="0" smtClean="0"/>
              <a:t> results:</a:t>
            </a:r>
            <a:endParaRPr sz="3600" dirty="0"/>
          </a:p>
        </p:txBody>
      </p:sp>
      <p:graphicFrame>
        <p:nvGraphicFramePr>
          <p:cNvPr id="13" name="Google Shape;1453;p112"/>
          <p:cNvGraphicFramePr/>
          <p:nvPr>
            <p:extLst>
              <p:ext uri="{D42A27DB-BD31-4B8C-83A1-F6EECF244321}">
                <p14:modId xmlns:p14="http://schemas.microsoft.com/office/powerpoint/2010/main" val="3851635373"/>
              </p:ext>
            </p:extLst>
          </p:nvPr>
        </p:nvGraphicFramePr>
        <p:xfrm>
          <a:off x="1591700" y="1731566"/>
          <a:ext cx="5976324" cy="2168070"/>
        </p:xfrm>
        <a:graphic>
          <a:graphicData uri="http://schemas.openxmlformats.org/drawingml/2006/table">
            <a:tbl>
              <a:tblPr>
                <a:noFill/>
                <a:tableStyleId>{450F51CF-F2F6-41FE-8BA7-B7AD6721A86D}</a:tableStyleId>
              </a:tblPr>
              <a:tblGrid>
                <a:gridCol w="1017528"/>
                <a:gridCol w="2556238"/>
                <a:gridCol w="2402558"/>
              </a:tblGrid>
              <a:tr h="73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dirty="0" smtClean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MAE minimization</a:t>
                      </a:r>
                      <a:endParaRPr lang="en-US" sz="2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dirty="0" smtClean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MAPE minimization</a:t>
                      </a:r>
                      <a:endParaRPr lang="en-US" sz="2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2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 dirty="0" smtClean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MAE</a:t>
                      </a:r>
                      <a:endParaRPr sz="2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76,643.14</a:t>
                      </a:r>
                      <a:endParaRPr lang="en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77,659.66</a:t>
                      </a:r>
                      <a:endParaRPr lang="en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2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MAPE</a:t>
                      </a:r>
                      <a:endParaRPr sz="2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1.06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0.71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54654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112"/>
          <p:cNvSpPr txBox="1">
            <a:spLocks noGrp="1"/>
          </p:cNvSpPr>
          <p:nvPr>
            <p:ph type="title"/>
          </p:nvPr>
        </p:nvSpPr>
        <p:spPr>
          <a:xfrm>
            <a:off x="3102660" y="149920"/>
            <a:ext cx="2729545" cy="736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/>
              <a:t>M</a:t>
            </a:r>
            <a:r>
              <a:rPr lang="en-US" sz="3600" dirty="0" smtClean="0"/>
              <a:t>l</a:t>
            </a:r>
            <a:r>
              <a:rPr lang="en" sz="3600" dirty="0" smtClean="0"/>
              <a:t>flow</a:t>
            </a:r>
            <a:r>
              <a:rPr lang="ru-RU" sz="3600" dirty="0" smtClean="0"/>
              <a:t>:</a:t>
            </a:r>
            <a:endParaRPr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51" y="818147"/>
            <a:ext cx="7103620" cy="4094793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912851" y="4730130"/>
            <a:ext cx="804397" cy="2406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095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112"/>
          <p:cNvSpPr txBox="1">
            <a:spLocks noGrp="1"/>
          </p:cNvSpPr>
          <p:nvPr>
            <p:ph type="title"/>
          </p:nvPr>
        </p:nvSpPr>
        <p:spPr>
          <a:xfrm>
            <a:off x="1952334" y="157899"/>
            <a:ext cx="5239331" cy="816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/>
              <a:t>M</a:t>
            </a:r>
            <a:r>
              <a:rPr lang="en-US" sz="3600" dirty="0" smtClean="0"/>
              <a:t>l</a:t>
            </a:r>
            <a:r>
              <a:rPr lang="en" sz="3600" dirty="0" smtClean="0"/>
              <a:t>flow (</a:t>
            </a:r>
            <a:r>
              <a:rPr lang="en-US" sz="3600" dirty="0" smtClean="0"/>
              <a:t>the </a:t>
            </a:r>
            <a:r>
              <a:rPr lang="en" sz="3600" dirty="0" smtClean="0"/>
              <a:t>last 10 runs)</a:t>
            </a:r>
            <a:r>
              <a:rPr lang="en-US" sz="3600" dirty="0"/>
              <a:t>:</a:t>
            </a:r>
            <a:endParaRPr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2" y="645931"/>
            <a:ext cx="6284352" cy="23952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2" y="2791147"/>
            <a:ext cx="6036845" cy="2300929"/>
          </a:xfrm>
          <a:prstGeom prst="rect">
            <a:avLst/>
          </a:prstGeom>
        </p:spPr>
      </p:pic>
      <p:sp>
        <p:nvSpPr>
          <p:cNvPr id="8" name="Google Shape;1452;p112"/>
          <p:cNvSpPr txBox="1">
            <a:spLocks/>
          </p:cNvSpPr>
          <p:nvPr/>
        </p:nvSpPr>
        <p:spPr>
          <a:xfrm>
            <a:off x="6792256" y="1370259"/>
            <a:ext cx="1997128" cy="696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MAE</a:t>
            </a:r>
            <a:endParaRPr lang="en-US" dirty="0"/>
          </a:p>
        </p:txBody>
      </p:sp>
      <p:sp>
        <p:nvSpPr>
          <p:cNvPr id="9" name="Google Shape;1452;p112"/>
          <p:cNvSpPr txBox="1">
            <a:spLocks/>
          </p:cNvSpPr>
          <p:nvPr/>
        </p:nvSpPr>
        <p:spPr>
          <a:xfrm>
            <a:off x="6792256" y="3593331"/>
            <a:ext cx="1945132" cy="696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MAPE</a:t>
            </a:r>
            <a:endParaRPr lang="en-US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0" y="2791147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01069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112"/>
          <p:cNvSpPr txBox="1">
            <a:spLocks noGrp="1"/>
          </p:cNvSpPr>
          <p:nvPr>
            <p:ph type="title"/>
          </p:nvPr>
        </p:nvSpPr>
        <p:spPr>
          <a:xfrm>
            <a:off x="2362413" y="308623"/>
            <a:ext cx="4351995" cy="825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 smtClean="0"/>
              <a:t>My</a:t>
            </a:r>
            <a:r>
              <a:rPr lang="ru-RU" sz="3600" dirty="0" smtClean="0"/>
              <a:t> </a:t>
            </a:r>
            <a:r>
              <a:rPr lang="en-US" sz="3600" dirty="0" smtClean="0"/>
              <a:t>hyperparams:</a:t>
            </a:r>
            <a:endParaRPr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24" y="1182533"/>
            <a:ext cx="3526971" cy="36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7901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112"/>
          <p:cNvSpPr txBox="1">
            <a:spLocks noGrp="1"/>
          </p:cNvSpPr>
          <p:nvPr>
            <p:ph type="title"/>
          </p:nvPr>
        </p:nvSpPr>
        <p:spPr>
          <a:xfrm>
            <a:off x="433134" y="272071"/>
            <a:ext cx="8160850" cy="1239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/>
              <a:t>Gradient boosting </a:t>
            </a:r>
            <a:r>
              <a:rPr lang="en" sz="3600" dirty="0"/>
              <a:t>on the validation </a:t>
            </a:r>
            <a:r>
              <a:rPr lang="en" sz="3600" dirty="0" smtClean="0"/>
              <a:t>set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(</a:t>
            </a:r>
            <a:r>
              <a:rPr lang="en-US" sz="3600" dirty="0" smtClean="0"/>
              <a:t>Loss L1</a:t>
            </a:r>
            <a:r>
              <a:rPr lang="ru-RU" sz="3600" dirty="0" smtClean="0"/>
              <a:t>)</a:t>
            </a:r>
            <a:r>
              <a:rPr lang="en" sz="3600" dirty="0" smtClean="0"/>
              <a:t>:</a:t>
            </a:r>
            <a:endParaRPr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62" y="1581292"/>
            <a:ext cx="3908049" cy="310071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13" y="1580218"/>
            <a:ext cx="3754421" cy="31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097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112"/>
          <p:cNvSpPr txBox="1">
            <a:spLocks noGrp="1"/>
          </p:cNvSpPr>
          <p:nvPr>
            <p:ph type="title"/>
          </p:nvPr>
        </p:nvSpPr>
        <p:spPr>
          <a:xfrm>
            <a:off x="433134" y="272071"/>
            <a:ext cx="8160850" cy="1239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/>
              <a:t>Gradient boosting </a:t>
            </a:r>
            <a:r>
              <a:rPr lang="en" sz="3600" dirty="0"/>
              <a:t>on the validation </a:t>
            </a:r>
            <a:r>
              <a:rPr lang="en" sz="3600" dirty="0" smtClean="0"/>
              <a:t>set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(</a:t>
            </a:r>
            <a:r>
              <a:rPr lang="en-US" sz="3600" dirty="0" smtClean="0"/>
              <a:t>Loss Gamma</a:t>
            </a:r>
            <a:r>
              <a:rPr lang="ru-RU" sz="3600" dirty="0" smtClean="0"/>
              <a:t>)</a:t>
            </a:r>
            <a:r>
              <a:rPr lang="en" sz="3600" dirty="0" smtClean="0"/>
              <a:t>:</a:t>
            </a:r>
            <a:endParaRPr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51" y="1511467"/>
            <a:ext cx="3977911" cy="31705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380" y="1511467"/>
            <a:ext cx="3891731" cy="317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1020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112"/>
          <p:cNvSpPr txBox="1">
            <a:spLocks noGrp="1"/>
          </p:cNvSpPr>
          <p:nvPr>
            <p:ph type="title"/>
          </p:nvPr>
        </p:nvSpPr>
        <p:spPr>
          <a:xfrm>
            <a:off x="540689" y="844887"/>
            <a:ext cx="8314554" cy="825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 smtClean="0"/>
              <a:t>My best results</a:t>
            </a:r>
            <a:r>
              <a:rPr lang="en" sz="3600" dirty="0" smtClean="0"/>
              <a:t> </a:t>
            </a:r>
            <a:r>
              <a:rPr lang="en" sz="3600" dirty="0"/>
              <a:t>on the </a:t>
            </a:r>
            <a:r>
              <a:rPr lang="en" sz="3600" u="sng" dirty="0"/>
              <a:t>validation </a:t>
            </a:r>
            <a:r>
              <a:rPr lang="en" sz="3600" dirty="0" smtClean="0"/>
              <a:t>set:</a:t>
            </a:r>
            <a:endParaRPr sz="3600" dirty="0"/>
          </a:p>
        </p:txBody>
      </p:sp>
      <p:graphicFrame>
        <p:nvGraphicFramePr>
          <p:cNvPr id="13" name="Google Shape;1453;p112"/>
          <p:cNvGraphicFramePr/>
          <p:nvPr>
            <p:extLst>
              <p:ext uri="{D42A27DB-BD31-4B8C-83A1-F6EECF244321}">
                <p14:modId xmlns:p14="http://schemas.microsoft.com/office/powerpoint/2010/main" val="1294253931"/>
              </p:ext>
            </p:extLst>
          </p:nvPr>
        </p:nvGraphicFramePr>
        <p:xfrm>
          <a:off x="1619201" y="2109701"/>
          <a:ext cx="5976324" cy="1986200"/>
        </p:xfrm>
        <a:graphic>
          <a:graphicData uri="http://schemas.openxmlformats.org/drawingml/2006/table">
            <a:tbl>
              <a:tblPr>
                <a:noFill/>
                <a:tableStyleId>{450F51CF-F2F6-41FE-8BA7-B7AD6721A86D}</a:tableStyleId>
              </a:tblPr>
              <a:tblGrid>
                <a:gridCol w="1017528"/>
                <a:gridCol w="2556238"/>
                <a:gridCol w="2402558"/>
              </a:tblGrid>
              <a:tr h="73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dirty="0" smtClean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L1 loss</a:t>
                      </a:r>
                      <a:endParaRPr lang="en-US" sz="2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dirty="0" smtClean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Gamma</a:t>
                      </a:r>
                      <a:r>
                        <a:rPr lang="en-US" sz="2400" baseline="0" dirty="0" smtClean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 loss</a:t>
                      </a:r>
                      <a:endParaRPr lang="en-US" sz="2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2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 dirty="0" smtClean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MAE</a:t>
                      </a:r>
                      <a:endParaRPr sz="2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r>
                        <a:rPr lang="ru-RU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r>
                        <a:rPr lang="en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</a:t>
                      </a:r>
                      <a:r>
                        <a:rPr lang="ru-RU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649</a:t>
                      </a:r>
                      <a:r>
                        <a:rPr lang="en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r>
                        <a:rPr lang="ru-RU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03</a:t>
                      </a:r>
                      <a:endParaRPr lang="en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67,574.55</a:t>
                      </a:r>
                      <a:endParaRPr lang="en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2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MAPE</a:t>
                      </a:r>
                      <a:endParaRPr sz="2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r>
                        <a:rPr lang="en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r>
                        <a:rPr lang="ru-RU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80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0.32</a:t>
                      </a:r>
                      <a:endParaRPr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78935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4;p69"/>
          <p:cNvSpPr txBox="1">
            <a:spLocks noGrp="1"/>
          </p:cNvSpPr>
          <p:nvPr>
            <p:ph type="subTitle" idx="1"/>
          </p:nvPr>
        </p:nvSpPr>
        <p:spPr>
          <a:xfrm>
            <a:off x="1697311" y="3245148"/>
            <a:ext cx="5666874" cy="794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</a:pPr>
            <a:r>
              <a:rPr lang="en-US" sz="1800" dirty="0"/>
              <a:t>Evaluating model results on a test set using metrics MAE and MAPE</a:t>
            </a:r>
          </a:p>
        </p:txBody>
      </p:sp>
      <p:sp>
        <p:nvSpPr>
          <p:cNvPr id="13" name="Google Shape;572;p69"/>
          <p:cNvSpPr txBox="1">
            <a:spLocks/>
          </p:cNvSpPr>
          <p:nvPr/>
        </p:nvSpPr>
        <p:spPr>
          <a:xfrm>
            <a:off x="2897032" y="2168468"/>
            <a:ext cx="3267433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000" dirty="0" smtClean="0"/>
              <a:t>Evaluation</a:t>
            </a:r>
            <a:endParaRPr lang="en-US" sz="5000" dirty="0"/>
          </a:p>
        </p:txBody>
      </p:sp>
      <p:sp>
        <p:nvSpPr>
          <p:cNvPr id="15" name="Google Shape;573;p69"/>
          <p:cNvSpPr txBox="1">
            <a:spLocks noGrp="1"/>
          </p:cNvSpPr>
          <p:nvPr>
            <p:ph type="title" idx="4294967295"/>
          </p:nvPr>
        </p:nvSpPr>
        <p:spPr>
          <a:xfrm>
            <a:off x="3843017" y="928480"/>
            <a:ext cx="1375464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 smtClean="0">
                <a:solidFill>
                  <a:schemeClr val="accent1"/>
                </a:solidFill>
                <a:latin typeface="Vidaloka" panose="020B0604020202020204" charset="0"/>
              </a:rPr>
              <a:t>04</a:t>
            </a:r>
            <a:endParaRPr sz="7000" dirty="0">
              <a:solidFill>
                <a:schemeClr val="accent1"/>
              </a:solidFill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5041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112"/>
          <p:cNvSpPr txBox="1">
            <a:spLocks noGrp="1"/>
          </p:cNvSpPr>
          <p:nvPr>
            <p:ph type="title"/>
          </p:nvPr>
        </p:nvSpPr>
        <p:spPr>
          <a:xfrm>
            <a:off x="540689" y="844887"/>
            <a:ext cx="8314554" cy="825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 smtClean="0"/>
              <a:t>My</a:t>
            </a:r>
            <a:r>
              <a:rPr lang="ru-RU" sz="3600" dirty="0" smtClean="0"/>
              <a:t> </a:t>
            </a:r>
            <a:r>
              <a:rPr lang="en-US" sz="3600" dirty="0" smtClean="0"/>
              <a:t>results</a:t>
            </a:r>
            <a:r>
              <a:rPr lang="en" sz="3600" dirty="0" smtClean="0"/>
              <a:t> </a:t>
            </a:r>
            <a:r>
              <a:rPr lang="en" sz="3600" dirty="0"/>
              <a:t>on the </a:t>
            </a:r>
            <a:r>
              <a:rPr lang="en" sz="3600" u="sng" dirty="0" smtClean="0"/>
              <a:t>test </a:t>
            </a:r>
            <a:r>
              <a:rPr lang="en" sz="3600" dirty="0" smtClean="0"/>
              <a:t>set:</a:t>
            </a:r>
            <a:endParaRPr sz="3600" dirty="0"/>
          </a:p>
        </p:txBody>
      </p:sp>
      <p:graphicFrame>
        <p:nvGraphicFramePr>
          <p:cNvPr id="13" name="Google Shape;1453;p112"/>
          <p:cNvGraphicFramePr/>
          <p:nvPr>
            <p:extLst>
              <p:ext uri="{D42A27DB-BD31-4B8C-83A1-F6EECF244321}">
                <p14:modId xmlns:p14="http://schemas.microsoft.com/office/powerpoint/2010/main" val="2152781977"/>
              </p:ext>
            </p:extLst>
          </p:nvPr>
        </p:nvGraphicFramePr>
        <p:xfrm>
          <a:off x="1619201" y="2109701"/>
          <a:ext cx="5976324" cy="1986200"/>
        </p:xfrm>
        <a:graphic>
          <a:graphicData uri="http://schemas.openxmlformats.org/drawingml/2006/table">
            <a:tbl>
              <a:tblPr>
                <a:noFill/>
                <a:tableStyleId>{450F51CF-F2F6-41FE-8BA7-B7AD6721A86D}</a:tableStyleId>
              </a:tblPr>
              <a:tblGrid>
                <a:gridCol w="1017528"/>
                <a:gridCol w="2556238"/>
                <a:gridCol w="2402558"/>
              </a:tblGrid>
              <a:tr h="73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dirty="0" smtClean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L1 loss</a:t>
                      </a:r>
                      <a:endParaRPr lang="en-US" sz="2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dirty="0" smtClean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Gamma</a:t>
                      </a:r>
                      <a:r>
                        <a:rPr lang="en-US" sz="2400" baseline="0" dirty="0" smtClean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 loss</a:t>
                      </a:r>
                      <a:endParaRPr lang="en-US" sz="2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2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 dirty="0" smtClean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MAE</a:t>
                      </a:r>
                      <a:endParaRPr sz="2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r>
                        <a:rPr lang="ru-RU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r>
                        <a:rPr lang="en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</a:t>
                      </a:r>
                      <a:r>
                        <a:rPr lang="ru-RU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644</a:t>
                      </a:r>
                      <a:r>
                        <a:rPr lang="en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r>
                        <a:rPr lang="ru-RU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41</a:t>
                      </a:r>
                      <a:endParaRPr lang="en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r>
                        <a:rPr lang="ru-RU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</a:t>
                      </a:r>
                      <a:r>
                        <a:rPr lang="ru-RU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829</a:t>
                      </a: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r>
                        <a:rPr lang="ru-RU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lang="en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62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MAPE</a:t>
                      </a:r>
                      <a:endParaRPr sz="2400" dirty="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r>
                        <a:rPr lang="en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r>
                        <a:rPr lang="ru-RU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71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</a:t>
                      </a:r>
                      <a:r>
                        <a:rPr lang="ru-RU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1920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99"/>
          <p:cNvSpPr txBox="1">
            <a:spLocks noGrp="1"/>
          </p:cNvSpPr>
          <p:nvPr>
            <p:ph type="title"/>
          </p:nvPr>
        </p:nvSpPr>
        <p:spPr>
          <a:xfrm>
            <a:off x="1156875" y="1114250"/>
            <a:ext cx="6899100" cy="2742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smtClean="0"/>
              <a:t>Thank</a:t>
            </a:r>
            <a:r>
              <a:rPr lang="en-US" sz="8000" dirty="0" smtClean="0"/>
              <a:t>s</a:t>
            </a:r>
            <a:r>
              <a:rPr lang="en" sz="8000" dirty="0" smtClean="0"/>
              <a:t> for your attention! </a:t>
            </a:r>
            <a:endParaRPr sz="8000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4;p69"/>
          <p:cNvSpPr txBox="1">
            <a:spLocks noGrp="1"/>
          </p:cNvSpPr>
          <p:nvPr>
            <p:ph type="subTitle" idx="1"/>
          </p:nvPr>
        </p:nvSpPr>
        <p:spPr>
          <a:xfrm>
            <a:off x="1641451" y="3248556"/>
            <a:ext cx="5666874" cy="794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</a:pPr>
            <a:r>
              <a:rPr lang="en-US" sz="1800" dirty="0"/>
              <a:t>Visualization of unique </a:t>
            </a:r>
            <a:r>
              <a:rPr lang="en-US" sz="1800" dirty="0" smtClean="0"/>
              <a:t>values, distribution </a:t>
            </a:r>
            <a:r>
              <a:rPr lang="en-US" sz="1800" dirty="0"/>
              <a:t>of feature </a:t>
            </a:r>
            <a:r>
              <a:rPr lang="en-US" sz="1800" dirty="0" smtClean="0"/>
              <a:t>values, relationships </a:t>
            </a:r>
            <a:r>
              <a:rPr lang="en-US" sz="1800" dirty="0"/>
              <a:t>between features</a:t>
            </a:r>
          </a:p>
        </p:txBody>
      </p:sp>
      <p:sp>
        <p:nvSpPr>
          <p:cNvPr id="13" name="Google Shape;572;p69"/>
          <p:cNvSpPr txBox="1">
            <a:spLocks/>
          </p:cNvSpPr>
          <p:nvPr/>
        </p:nvSpPr>
        <p:spPr>
          <a:xfrm>
            <a:off x="1641451" y="2168468"/>
            <a:ext cx="5833597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9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000" dirty="0" smtClean="0"/>
              <a:t>Data understanding</a:t>
            </a:r>
            <a:endParaRPr lang="en-US" sz="5000" dirty="0"/>
          </a:p>
        </p:txBody>
      </p:sp>
      <p:sp>
        <p:nvSpPr>
          <p:cNvPr id="15" name="Google Shape;573;p69"/>
          <p:cNvSpPr txBox="1">
            <a:spLocks noGrp="1"/>
          </p:cNvSpPr>
          <p:nvPr>
            <p:ph type="title" idx="4294967295"/>
          </p:nvPr>
        </p:nvSpPr>
        <p:spPr>
          <a:xfrm>
            <a:off x="3870518" y="928480"/>
            <a:ext cx="1375464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>
                <a:solidFill>
                  <a:schemeClr val="accent1"/>
                </a:solidFill>
                <a:latin typeface="Vidaloka" panose="020B0604020202020204" charset="0"/>
              </a:rPr>
              <a:t>01</a:t>
            </a:r>
            <a:endParaRPr sz="7000" dirty="0">
              <a:solidFill>
                <a:schemeClr val="accent1"/>
              </a:solidFill>
              <a:latin typeface="Vidaloka" panose="020B0604020202020204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879" y="893774"/>
            <a:ext cx="8797561" cy="3991148"/>
          </a:xfrm>
          <a:prstGeom prst="rect">
            <a:avLst/>
          </a:prstGeom>
        </p:spPr>
      </p:pic>
      <p:sp>
        <p:nvSpPr>
          <p:cNvPr id="6" name="Google Shape;587;p71"/>
          <p:cNvSpPr txBox="1">
            <a:spLocks noGrp="1"/>
          </p:cNvSpPr>
          <p:nvPr>
            <p:ph type="title"/>
          </p:nvPr>
        </p:nvSpPr>
        <p:spPr>
          <a:xfrm>
            <a:off x="740799" y="172427"/>
            <a:ext cx="77449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U</a:t>
            </a:r>
            <a:r>
              <a:rPr lang="en" sz="3600" dirty="0" smtClean="0"/>
              <a:t>nique values for categorical features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32809123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87;p71"/>
          <p:cNvSpPr txBox="1">
            <a:spLocks noGrp="1"/>
          </p:cNvSpPr>
          <p:nvPr>
            <p:ph type="title"/>
          </p:nvPr>
        </p:nvSpPr>
        <p:spPr>
          <a:xfrm>
            <a:off x="1333786" y="199927"/>
            <a:ext cx="70384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3600" dirty="0" smtClean="0"/>
              <a:t>Distribution </a:t>
            </a:r>
            <a:r>
              <a:rPr lang="en-US" sz="3600" dirty="0"/>
              <a:t>of </a:t>
            </a:r>
            <a:r>
              <a:rPr lang="en-US" sz="3600" dirty="0" smtClean="0"/>
              <a:t>numerical features</a:t>
            </a:r>
            <a:endParaRPr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1878" y="862004"/>
            <a:ext cx="9144000" cy="382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9697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87;p71"/>
          <p:cNvSpPr txBox="1">
            <a:spLocks noGrp="1"/>
          </p:cNvSpPr>
          <p:nvPr>
            <p:ph type="title"/>
          </p:nvPr>
        </p:nvSpPr>
        <p:spPr>
          <a:xfrm>
            <a:off x="2669290" y="220552"/>
            <a:ext cx="38208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3600" dirty="0" smtClean="0"/>
              <a:t>Price distribution</a:t>
            </a:r>
            <a:endParaRPr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1106" y="898598"/>
            <a:ext cx="7037256" cy="385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3000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87;p71"/>
          <p:cNvSpPr txBox="1">
            <a:spLocks noGrp="1"/>
          </p:cNvSpPr>
          <p:nvPr>
            <p:ph type="title"/>
          </p:nvPr>
        </p:nvSpPr>
        <p:spPr>
          <a:xfrm>
            <a:off x="2318656" y="213677"/>
            <a:ext cx="48659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3600" dirty="0" smtClean="0"/>
              <a:t>Average price by brand</a:t>
            </a:r>
            <a:endParaRPr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397" y="917008"/>
            <a:ext cx="6802175" cy="4157316"/>
          </a:xfrm>
          <a:prstGeom prst="rect">
            <a:avLst/>
          </a:prstGeom>
        </p:spPr>
      </p:pic>
      <p:sp>
        <p:nvSpPr>
          <p:cNvPr id="5" name="Google Shape;588;p71"/>
          <p:cNvSpPr txBox="1"/>
          <p:nvPr/>
        </p:nvSpPr>
        <p:spPr>
          <a:xfrm>
            <a:off x="7257352" y="2008781"/>
            <a:ext cx="1886648" cy="118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TOP 3 brands: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Tesla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Porsche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BMW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1644485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87;p71"/>
          <p:cNvSpPr txBox="1">
            <a:spLocks noGrp="1"/>
          </p:cNvSpPr>
          <p:nvPr>
            <p:ph type="title"/>
          </p:nvPr>
        </p:nvSpPr>
        <p:spPr>
          <a:xfrm>
            <a:off x="546664" y="158675"/>
            <a:ext cx="78033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3200" dirty="0" smtClean="0"/>
              <a:t>Average price by other categorical features</a:t>
            </a:r>
            <a:endParaRPr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EF6"/>
              </a:clrFrom>
              <a:clrTo>
                <a:srgbClr val="FFFE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388" y="731375"/>
            <a:ext cx="7641887" cy="432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1575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87;p71"/>
          <p:cNvSpPr txBox="1">
            <a:spLocks noGrp="1"/>
          </p:cNvSpPr>
          <p:nvPr>
            <p:ph type="title"/>
          </p:nvPr>
        </p:nvSpPr>
        <p:spPr>
          <a:xfrm>
            <a:off x="542939" y="140119"/>
            <a:ext cx="79854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3200" dirty="0" smtClean="0"/>
              <a:t>Average price by transmission and fuel type</a:t>
            </a:r>
            <a:endParaRPr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38" y="712819"/>
            <a:ext cx="6652232" cy="4478807"/>
          </a:xfrm>
          <a:prstGeom prst="rect">
            <a:avLst/>
          </a:prstGeom>
        </p:spPr>
      </p:pic>
      <p:sp>
        <p:nvSpPr>
          <p:cNvPr id="5" name="Google Shape;588;p71"/>
          <p:cNvSpPr txBox="1"/>
          <p:nvPr/>
        </p:nvSpPr>
        <p:spPr>
          <a:xfrm>
            <a:off x="6607055" y="1997798"/>
            <a:ext cx="2591946" cy="118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spc="1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TOP 3: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Automatic + Electric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Automatic </a:t>
            </a:r>
            <a:r>
              <a:rPr lang="en-U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+ Diesel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Manual + Electric</a:t>
            </a:r>
            <a:endParaRPr sz="16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9235324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F1E2"/>
      </a:lt1>
      <a:dk2>
        <a:srgbClr val="000000"/>
      </a:dk2>
      <a:lt2>
        <a:srgbClr val="E3F1E2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507</Words>
  <Application>Microsoft Office PowerPoint</Application>
  <PresentationFormat>Экран (16:9)</PresentationFormat>
  <Paragraphs>124</Paragraphs>
  <Slides>29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Vidaloka</vt:lpstr>
      <vt:lpstr>Montserrat</vt:lpstr>
      <vt:lpstr>Wingdings</vt:lpstr>
      <vt:lpstr>Minimalist Business Slides XL by Slidesgo</vt:lpstr>
      <vt:lpstr>Kaggle 4. Car price prediction</vt:lpstr>
      <vt:lpstr>Data understanding</vt:lpstr>
      <vt:lpstr>01</vt:lpstr>
      <vt:lpstr>Unique values for categorical features</vt:lpstr>
      <vt:lpstr>Distribution of numerical features</vt:lpstr>
      <vt:lpstr>Price distribution</vt:lpstr>
      <vt:lpstr>Average price by brand</vt:lpstr>
      <vt:lpstr>Average price by other categorical features</vt:lpstr>
      <vt:lpstr>Average price by transmission and fuel type</vt:lpstr>
      <vt:lpstr>Average price by mileage, accidents, car age</vt:lpstr>
      <vt:lpstr>02</vt:lpstr>
      <vt:lpstr>New features:</vt:lpstr>
      <vt:lpstr>Презентация PowerPoint</vt:lpstr>
      <vt:lpstr>Encoding categorical features:</vt:lpstr>
      <vt:lpstr>Splitting data into train, validation and test sets:</vt:lpstr>
      <vt:lpstr>Scaling all features:</vt:lpstr>
      <vt:lpstr>03</vt:lpstr>
      <vt:lpstr>The results of different models on the validation set:</vt:lpstr>
      <vt:lpstr>Gradient boosting with default hyperparams on the validation set :</vt:lpstr>
      <vt:lpstr>Optuna results:</vt:lpstr>
      <vt:lpstr>Mlflow:</vt:lpstr>
      <vt:lpstr>Mlflow (the last 10 runs):</vt:lpstr>
      <vt:lpstr>My hyperparams:</vt:lpstr>
      <vt:lpstr>Gradient boosting on the validation set (Loss L1):</vt:lpstr>
      <vt:lpstr>Gradient boosting on the validation set (Loss Gamma):</vt:lpstr>
      <vt:lpstr>My best results on the validation set:</vt:lpstr>
      <vt:lpstr>04</vt:lpstr>
      <vt:lpstr>My results on the test set:</vt:lpstr>
      <vt:lpstr>Thanks for your attention!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cp:lastModifiedBy>Ксения Куделич</cp:lastModifiedBy>
  <cp:revision>58</cp:revision>
  <dcterms:modified xsi:type="dcterms:W3CDTF">2024-01-23T16:49:06Z</dcterms:modified>
</cp:coreProperties>
</file>