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7" r:id="rId2"/>
    <p:sldId id="375" r:id="rId3"/>
    <p:sldId id="469" r:id="rId4"/>
    <p:sldId id="463" r:id="rId5"/>
    <p:sldId id="464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504" r:id="rId14"/>
    <p:sldId id="507" r:id="rId15"/>
    <p:sldId id="492" r:id="rId16"/>
    <p:sldId id="493" r:id="rId17"/>
    <p:sldId id="494" r:id="rId18"/>
    <p:sldId id="508" r:id="rId19"/>
    <p:sldId id="495" r:id="rId20"/>
    <p:sldId id="509" r:id="rId21"/>
    <p:sldId id="510" r:id="rId22"/>
    <p:sldId id="506" r:id="rId23"/>
    <p:sldId id="496" r:id="rId24"/>
    <p:sldId id="497" r:id="rId25"/>
    <p:sldId id="498" r:id="rId26"/>
    <p:sldId id="499" r:id="rId27"/>
    <p:sldId id="503" r:id="rId28"/>
    <p:sldId id="437" r:id="rId2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8" d="100"/>
          <a:sy n="88" d="100"/>
        </p:scale>
        <p:origin x="-17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lanning&amp;Budgeting\&#44592;&#54925;&#49457;&#50629;&#47924;\&#45380;2009\&#44368;&#50896;&#52376;&#50864;&#44060;&#49440;_2\&#50672;&#44396;&#50629;&#51201;\&#44368;&#50896;&#50672;&#44396;&#50629;&#51201;_&#52572;&#44540;%206&#45380;%20&#48516;&#49437;_2009032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5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Sheet3!$B$103</c:f>
              <c:strCache>
                <c:ptCount val="1"/>
                <c:pt idx="0">
                  <c:v>인원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305342940460530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225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1.3314151622894965E-4"/>
                  <c:y val="0.1511447572253795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93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1.3298244631708623E-4"/>
                  <c:y val="0.1495897958136192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106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3"/>
              <c:layout>
                <c:manualLayout>
                  <c:x val="0"/>
                  <c:y val="2.71415947076027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showVal val="1"/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Sheet3!$B$104:$B$107</c:f>
              <c:numCache>
                <c:formatCode>General</c:formatCode>
                <c:ptCount val="4"/>
                <c:pt idx="0">
                  <c:v>225</c:v>
                </c:pt>
                <c:pt idx="1">
                  <c:v>93</c:v>
                </c:pt>
                <c:pt idx="2">
                  <c:v>106</c:v>
                </c:pt>
                <c:pt idx="3">
                  <c:v>15</c:v>
                </c:pt>
              </c:numCache>
            </c:numRef>
          </c:val>
        </c:ser>
        <c:dLbls>
          <c:showVal val="1"/>
        </c:dLbls>
        <c:overlap val="-25"/>
        <c:axId val="117609600"/>
        <c:axId val="117611136"/>
      </c:barChart>
      <c:lineChart>
        <c:grouping val="standard"/>
        <c:ser>
          <c:idx val="1"/>
          <c:order val="1"/>
          <c:tx>
            <c:strRef>
              <c:f>Sheet3!$C$103</c:f>
              <c:strCache>
                <c:ptCount val="1"/>
                <c:pt idx="0">
                  <c:v>1인당 점수</c:v>
                </c:pt>
              </c:strCache>
            </c:strRef>
          </c:tx>
          <c:dLbls>
            <c:dLbl>
              <c:idx val="0"/>
              <c:layout>
                <c:manualLayout>
                  <c:x val="-1.7907685697326735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140</a:t>
                    </a:r>
                    <a:r>
                      <a:rPr lang="ko-KR" altLang="en-US" dirty="0" smtClean="0"/>
                      <a:t>점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237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157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464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</c:dLbl>
            <c:showVal val="1"/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Sheet3!$C$104:$C$107</c:f>
              <c:numCache>
                <c:formatCode>General</c:formatCode>
                <c:ptCount val="4"/>
                <c:pt idx="0">
                  <c:v>140</c:v>
                </c:pt>
                <c:pt idx="1">
                  <c:v>237</c:v>
                </c:pt>
                <c:pt idx="2">
                  <c:v>157</c:v>
                </c:pt>
                <c:pt idx="3">
                  <c:v>464</c:v>
                </c:pt>
              </c:numCache>
            </c:numRef>
          </c:val>
        </c:ser>
        <c:dLbls>
          <c:showVal val="1"/>
        </c:dLbls>
        <c:marker val="1"/>
        <c:axId val="117609600"/>
        <c:axId val="117611136"/>
      </c:lineChart>
      <c:catAx>
        <c:axId val="117609600"/>
        <c:scaling>
          <c:orientation val="minMax"/>
        </c:scaling>
        <c:axPos val="b"/>
        <c:majorTickMark val="none"/>
        <c:tickLblPos val="nextTo"/>
        <c:crossAx val="117611136"/>
        <c:crosses val="autoZero"/>
        <c:auto val="1"/>
        <c:lblAlgn val="ctr"/>
        <c:lblOffset val="100"/>
      </c:catAx>
      <c:valAx>
        <c:axId val="11761113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1760960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="1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006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2014-11-12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6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72058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 smtClean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  <a:endParaRPr lang="en-US" sz="4400" baseline="0">
              <a:solidFill>
                <a:srgbClr val="000000"/>
              </a:solidFill>
              <a:latin typeface="+mj-lt"/>
              <a:ea typeface="+mn-ea"/>
              <a:cs typeface="Geneva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 smtClean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 smtClean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528" y="1196752"/>
            <a:ext cx="4285140" cy="150931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#1: </a:t>
            </a: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소개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27584" y="3284984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유지보수와 </a:t>
            </a:r>
            <a:r>
              <a:rPr lang="ko-KR" altLang="en-US" dirty="0" err="1" smtClean="0"/>
              <a:t>재작</a:t>
            </a:r>
            <a:r>
              <a:rPr lang="ko-KR" altLang="en-US" dirty="0" err="1"/>
              <a:t>업</a:t>
            </a:r>
            <a:endParaRPr lang="ko-K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ko-KR" altLang="en-US" dirty="0" smtClean="0"/>
              <a:t>유지보수가 필요한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</a:t>
            </a:r>
            <a:r>
              <a:rPr lang="ko-KR" altLang="en-US" dirty="0"/>
              <a:t>남아 있는 오류가 있기 때문에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소프트웨어는 </a:t>
            </a:r>
            <a:r>
              <a:rPr lang="ko-KR" altLang="en-US" dirty="0"/>
              <a:t>업그레이드가 </a:t>
            </a:r>
            <a:r>
              <a:rPr lang="ko-KR" altLang="en-US" dirty="0" smtClean="0"/>
              <a:t>흔하기 때문에 수정이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소프트웨어 개발의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의도하는 </a:t>
            </a:r>
            <a:r>
              <a:rPr lang="ko-KR" altLang="en-US" dirty="0"/>
              <a:t>바가 잘 드러나지 </a:t>
            </a:r>
            <a:r>
              <a:rPr lang="ko-KR" altLang="en-US" dirty="0" smtClean="0"/>
              <a:t>않음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요구를 </a:t>
            </a:r>
            <a:r>
              <a:rPr lang="ko-KR" altLang="en-US" dirty="0"/>
              <a:t>파악하기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개발을 진행하면서 요구가 변경되고 </a:t>
            </a:r>
            <a:r>
              <a:rPr lang="ko-KR" altLang="en-US" dirty="0" err="1" smtClean="0"/>
              <a:t>재작업이</a:t>
            </a:r>
            <a:r>
              <a:rPr lang="ko-KR" altLang="en-US" dirty="0" smtClean="0"/>
              <a:t>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10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107182" y="3609422"/>
            <a:ext cx="6705178" cy="2267850"/>
            <a:chOff x="971600" y="3501008"/>
            <a:chExt cx="6705178" cy="22678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3501008"/>
              <a:ext cx="6705178" cy="193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987926" y="5430304"/>
              <a:ext cx="2672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유지보수와 </a:t>
              </a:r>
              <a:r>
                <a:rPr lang="ko-KR" altLang="en-US" sz="16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재작업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91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소프트웨어 공학이란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소프트웨어 공학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소프트웨어의 개발과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소멸에 대한 체계적인 접근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체계적인 접근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개발에 사용되는 방법이 일회성이 아닌 반복 사용이 가능함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고강도의 소프트웨어는 사용자의 문제를 해결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사용자의 요구를 만족시키기 위해 소프트웨어를 체계적으로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11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9671" y="3861048"/>
            <a:ext cx="5833977" cy="2304256"/>
            <a:chOff x="1619671" y="4005064"/>
            <a:chExt cx="5833977" cy="2304256"/>
          </a:xfrm>
        </p:grpSpPr>
        <p:pic>
          <p:nvPicPr>
            <p:cNvPr id="5" name="_x102135632" descr="DRW00000fb83a9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1" y="4005064"/>
              <a:ext cx="5833977" cy="208823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419872" y="5970766"/>
              <a:ext cx="2539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1.6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다루는 근본 문제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91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ko-KR" altLang="en-US" dirty="0" smtClean="0"/>
              <a:t>수만 줄의 소프트웨어를 개발할 </a:t>
            </a:r>
            <a:r>
              <a:rPr lang="ko-KR" altLang="en-US" dirty="0"/>
              <a:t>때</a:t>
            </a:r>
            <a:r>
              <a:rPr lang="ko-KR" altLang="en-US" dirty="0" smtClean="0"/>
              <a:t>는 수백 </a:t>
            </a:r>
            <a:r>
              <a:rPr lang="ko-KR" altLang="en-US" dirty="0"/>
              <a:t>줄의 프로그램을 개발하는 데 사용하는 방법과는 다른 방법을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엔지니어링 식 접근 방법 </a:t>
            </a: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도구 사용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12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691680" y="2492896"/>
            <a:ext cx="5832648" cy="3751054"/>
            <a:chOff x="1837503" y="2564903"/>
            <a:chExt cx="5832648" cy="3751054"/>
          </a:xfrm>
        </p:grpSpPr>
        <p:pic>
          <p:nvPicPr>
            <p:cNvPr id="5" name="_x102135312" descr="DRW00000fb83aa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7503" y="2564903"/>
              <a:ext cx="5832648" cy="342884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067943" y="5977403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규모 문제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43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품질과 생산성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엔지니어링 작업에서는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품질과 같은 변수가 중요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비용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Man-Month</a:t>
            </a:r>
            <a:r>
              <a:rPr lang="ko-KR" altLang="en-US" dirty="0" smtClean="0"/>
              <a:t>로 측정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짧은 </a:t>
            </a:r>
            <a:r>
              <a:rPr lang="en-US" altLang="ko-KR" dirty="0" smtClean="0"/>
              <a:t>time-to-market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품질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13</a:t>
            </a:fld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561975" y="1819563"/>
            <a:ext cx="3757628" cy="2038769"/>
            <a:chOff x="4499992" y="1988840"/>
            <a:chExt cx="3757628" cy="2038769"/>
          </a:xfrm>
        </p:grpSpPr>
        <p:pic>
          <p:nvPicPr>
            <p:cNvPr id="34819" name="_x102134112" descr="DRW00000fb83ab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9992" y="1988840"/>
              <a:ext cx="3757628" cy="165618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777786" y="3689055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공학의 목표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592" y="4314582"/>
            <a:ext cx="7468356" cy="1922730"/>
            <a:chOff x="1027598" y="4221088"/>
            <a:chExt cx="7468356" cy="1922730"/>
          </a:xfrm>
        </p:grpSpPr>
        <p:pic>
          <p:nvPicPr>
            <p:cNvPr id="34817" name="_x102136192" descr="DRW00000fb83aa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7598" y="4221088"/>
              <a:ext cx="7468356" cy="151216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347864" y="5805264"/>
              <a:ext cx="2949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품질 속성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5136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품질과 생산성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363272" cy="5218113"/>
          </a:xfrm>
        </p:spPr>
        <p:txBody>
          <a:bodyPr/>
          <a:lstStyle/>
          <a:p>
            <a:r>
              <a:rPr lang="ko-KR" altLang="en-US" dirty="0" smtClean="0"/>
              <a:t>품질을 나타내는 속성</a:t>
            </a:r>
            <a:endParaRPr lang="en-US" altLang="ko-KR" dirty="0" smtClean="0"/>
          </a:p>
          <a:p>
            <a:pPr lvl="1"/>
            <a:r>
              <a:rPr lang="ko-KR" altLang="en-US" sz="1900" dirty="0" smtClean="0"/>
              <a:t>기능성</a:t>
            </a:r>
            <a:r>
              <a:rPr lang="en-US" altLang="ko-KR" sz="1900" dirty="0" smtClean="0"/>
              <a:t>(functionality) </a:t>
            </a:r>
          </a:p>
          <a:p>
            <a:pPr marL="390525" lvl="1" indent="0">
              <a:buNone/>
            </a:pPr>
            <a:r>
              <a:rPr lang="en-US" altLang="ko-KR" dirty="0" smtClean="0"/>
              <a:t>   – </a:t>
            </a:r>
            <a:r>
              <a:rPr lang="ko-KR" altLang="en-US" dirty="0" smtClean="0"/>
              <a:t>소프트웨어가 사용될 때 원래 정한 또는 내재된 요구를 만족시키는 </a:t>
            </a:r>
            <a:endParaRPr lang="en-US" altLang="ko-KR" dirty="0" smtClean="0"/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기능을 제공하는 능력</a:t>
            </a:r>
            <a:endParaRPr lang="en-US" altLang="ko-KR" dirty="0" smtClean="0"/>
          </a:p>
          <a:p>
            <a:pPr lvl="1"/>
            <a:r>
              <a:rPr lang="ko-KR" altLang="en-US" sz="1900" dirty="0" smtClean="0"/>
              <a:t>신뢰성</a:t>
            </a:r>
            <a:r>
              <a:rPr lang="en-US" altLang="ko-KR" sz="1900" dirty="0" smtClean="0"/>
              <a:t>(reliability) </a:t>
            </a:r>
          </a:p>
          <a:p>
            <a:pPr marL="390525" lvl="1" indent="0">
              <a:buNone/>
            </a:pPr>
            <a:r>
              <a:rPr lang="en-US" altLang="ko-KR" dirty="0" smtClean="0"/>
              <a:t>   – </a:t>
            </a:r>
            <a:r>
              <a:rPr lang="ko-KR" altLang="en-US" dirty="0" smtClean="0"/>
              <a:t>소프트웨어가 정해진 수준의 성능을 유지할 수 있는 능력</a:t>
            </a:r>
            <a:endParaRPr lang="en-US" altLang="ko-KR" dirty="0" smtClean="0"/>
          </a:p>
          <a:p>
            <a:pPr lvl="1"/>
            <a:r>
              <a:rPr lang="ko-KR" altLang="en-US" sz="1900" dirty="0" smtClean="0"/>
              <a:t>사용용이성</a:t>
            </a:r>
            <a:r>
              <a:rPr lang="en-US" altLang="ko-KR" sz="1900" dirty="0" smtClean="0"/>
              <a:t>(usability)</a:t>
            </a:r>
          </a:p>
          <a:p>
            <a:pPr marL="390525" lvl="1" indent="0">
              <a:buNone/>
            </a:pPr>
            <a:r>
              <a:rPr lang="en-US" altLang="ko-KR" dirty="0" smtClean="0"/>
              <a:t>   – </a:t>
            </a:r>
            <a:r>
              <a:rPr lang="ko-KR" altLang="en-US" dirty="0" smtClean="0"/>
              <a:t>쉽게 이해되고 배울 수 있고 사용될 수 있는 능력</a:t>
            </a:r>
            <a:endParaRPr lang="en-US" altLang="ko-KR" dirty="0" smtClean="0"/>
          </a:p>
          <a:p>
            <a:pPr lvl="1"/>
            <a:r>
              <a:rPr lang="ko-KR" altLang="en-US" sz="1900" dirty="0" smtClean="0"/>
              <a:t>효율성</a:t>
            </a:r>
            <a:r>
              <a:rPr lang="en-US" altLang="ko-KR" sz="1900" dirty="0" smtClean="0"/>
              <a:t>(efficiency) </a:t>
            </a:r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– </a:t>
            </a:r>
            <a:r>
              <a:rPr lang="ko-KR" altLang="en-US" dirty="0" smtClean="0"/>
              <a:t>사용되는 자원의 양에 따라 적절한 성능을 제공할 수 있는 능력</a:t>
            </a:r>
            <a:endParaRPr lang="en-US" altLang="ko-KR" dirty="0" smtClean="0"/>
          </a:p>
          <a:p>
            <a:pPr lvl="1"/>
            <a:r>
              <a:rPr lang="ko-KR" altLang="en-US" sz="1900" dirty="0" smtClean="0"/>
              <a:t>유지보수성</a:t>
            </a:r>
            <a:r>
              <a:rPr lang="en-US" altLang="ko-KR" sz="1900" dirty="0" smtClean="0"/>
              <a:t>(maintainability) </a:t>
            </a:r>
          </a:p>
          <a:p>
            <a:pPr marL="390525" lvl="1" indent="0">
              <a:buNone/>
            </a:pPr>
            <a:r>
              <a:rPr lang="en-US" altLang="ko-KR" dirty="0" smtClean="0"/>
              <a:t>   – </a:t>
            </a:r>
            <a:r>
              <a:rPr lang="ko-KR" altLang="en-US" dirty="0" smtClean="0"/>
              <a:t>정정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적응시킬 목적으로 수정될 수 있는 능력</a:t>
            </a:r>
            <a:endParaRPr lang="en-US" altLang="ko-KR" dirty="0" smtClean="0"/>
          </a:p>
          <a:p>
            <a:pPr lvl="1"/>
            <a:r>
              <a:rPr lang="ko-KR" altLang="en-US" sz="1900" dirty="0" err="1" smtClean="0"/>
              <a:t>이식성</a:t>
            </a:r>
            <a:r>
              <a:rPr lang="en-US" altLang="ko-KR" sz="1900" dirty="0" smtClean="0"/>
              <a:t>(portability) </a:t>
            </a:r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– </a:t>
            </a:r>
            <a:r>
              <a:rPr lang="ko-KR" altLang="en-US" dirty="0" smtClean="0"/>
              <a:t>별도의 작동이나 수단 없이 다양한 환경에서 적응될 수 있는 능력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14</a:t>
            </a:fld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245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일관성과 </a:t>
            </a:r>
            <a:r>
              <a:rPr lang="ko-KR" altLang="en-US" dirty="0" err="1" smtClean="0"/>
              <a:t>재현성</a:t>
            </a:r>
            <a:endParaRPr lang="ko-K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ko-KR" altLang="en-US" dirty="0"/>
              <a:t>일관성</a:t>
            </a:r>
            <a:endParaRPr lang="en-US" altLang="ko-KR" dirty="0"/>
          </a:p>
          <a:p>
            <a:pPr lvl="1"/>
            <a:r>
              <a:rPr lang="ko-KR" altLang="en-US" dirty="0"/>
              <a:t>프로젝트의 결과를 어느 정도 정확하게 예측가능</a:t>
            </a:r>
            <a:endParaRPr lang="en-US" altLang="ko-KR" dirty="0"/>
          </a:p>
          <a:p>
            <a:pPr lvl="1"/>
            <a:r>
              <a:rPr lang="ko-KR" altLang="en-US" dirty="0"/>
              <a:t>더 높은 품질의 제품을 생산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프로세스의 표준화가 필요</a:t>
            </a:r>
            <a:endParaRPr lang="en-US" altLang="ko-KR" dirty="0"/>
          </a:p>
          <a:p>
            <a:pPr lvl="1"/>
            <a:r>
              <a:rPr lang="en-US" altLang="ko-KR" dirty="0"/>
              <a:t>ISO 9001</a:t>
            </a:r>
          </a:p>
          <a:p>
            <a:pPr lvl="1"/>
            <a:r>
              <a:rPr lang="en-US" altLang="ko-KR" dirty="0"/>
              <a:t>CMM(Capability Maturity Model)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재현성</a:t>
            </a:r>
            <a:endParaRPr lang="en-US" altLang="ko-KR" dirty="0"/>
          </a:p>
          <a:p>
            <a:pPr lvl="1"/>
            <a:r>
              <a:rPr lang="ko-KR" altLang="en-US" dirty="0"/>
              <a:t>개발하는 시스템 마다 높은 품질과 생산성을 갖도록 만드는 것</a:t>
            </a:r>
          </a:p>
          <a:p>
            <a:pPr lvl="1"/>
            <a:r>
              <a:rPr lang="ko-KR" altLang="en-US" dirty="0"/>
              <a:t>개발 능력</a:t>
            </a:r>
            <a:r>
              <a:rPr lang="en-US" altLang="ko-KR" dirty="0"/>
              <a:t>, </a:t>
            </a:r>
            <a:r>
              <a:rPr lang="ko-KR" altLang="en-US" dirty="0"/>
              <a:t>결과의 </a:t>
            </a:r>
            <a:r>
              <a:rPr lang="ko-KR" altLang="en-US" dirty="0" err="1"/>
              <a:t>재현성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543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marL="211138" lvl="1">
              <a:buClr>
                <a:srgbClr val="FF9900"/>
              </a:buClr>
            </a:pPr>
            <a:r>
              <a:rPr lang="ko-KR" altLang="en-US" sz="2000" dirty="0" smtClean="0"/>
              <a:t>오늘날 </a:t>
            </a:r>
            <a:r>
              <a:rPr lang="ko-KR" altLang="en-US" sz="2000" dirty="0"/>
              <a:t>비즈니스 환경 변화는 매우 </a:t>
            </a:r>
            <a:r>
              <a:rPr lang="ko-KR" altLang="en-US" sz="2000" dirty="0" smtClean="0"/>
              <a:t>빠름</a:t>
            </a:r>
            <a:endParaRPr lang="en-US" altLang="ko-KR" sz="2000" dirty="0" smtClean="0"/>
          </a:p>
          <a:p>
            <a:pPr marL="211138" lvl="1">
              <a:buClr>
                <a:srgbClr val="FF9900"/>
              </a:buClr>
            </a:pPr>
            <a:endParaRPr lang="en-US" altLang="ko-KR" sz="800" dirty="0" smtClean="0"/>
          </a:p>
          <a:p>
            <a:pPr lvl="1"/>
            <a:r>
              <a:rPr lang="ko-KR" altLang="en-US" dirty="0" smtClean="0"/>
              <a:t>소프트웨어 또한 시장에 따라 계속 </a:t>
            </a:r>
            <a:r>
              <a:rPr lang="ko-KR" altLang="en-US" dirty="0"/>
              <a:t>진화하고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소프트웨어는 변경을 어렵게 하는 물리적인 부분이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변경을 조절하고 수용하는 것이 또 하나의 과제 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smtClean="0"/>
              <a:t>변경은 소프트웨어 공학의 중요한 성장 요인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543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공학의 접근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프로젝트를 수행하는 동안 얻은 품질과 생산성은 여러 가지 요인에 </a:t>
            </a:r>
            <a:r>
              <a:rPr lang="ko-KR" altLang="en-US" dirty="0" smtClean="0"/>
              <a:t>좌우됨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품질을 좌우하는 세가지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프로젝트 </a:t>
            </a:r>
            <a:r>
              <a:rPr lang="ko-KR" altLang="en-US" dirty="0"/>
              <a:t>삼각 균형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17</a:t>
            </a:fld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2843808" y="3064656"/>
            <a:ext cx="3333613" cy="2737686"/>
            <a:chOff x="3134251" y="3355610"/>
            <a:chExt cx="3333613" cy="2737686"/>
          </a:xfrm>
        </p:grpSpPr>
        <p:pic>
          <p:nvPicPr>
            <p:cNvPr id="5" name="_x102133872" descr="DRW00000fb83ac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4251" y="3355610"/>
              <a:ext cx="3333613" cy="252028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851920" y="5754742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1.10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삼각균형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43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공학의 접근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소프트웨어를 개발하는 프로세스를 소프트웨어와 분리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소프트웨어 공학은 소프트웨어 제작과정에 집중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등은 소프트웨어 제품 자체에 초점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소프트웨어 엔지니어링 작업의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소프트웨어 개발 프로세스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시스템에 대한 </a:t>
            </a:r>
            <a:r>
              <a:rPr lang="ko-KR" altLang="en-US" dirty="0" err="1" smtClean="0"/>
              <a:t>비젼과</a:t>
            </a:r>
            <a:r>
              <a:rPr lang="ko-KR" altLang="en-US" dirty="0" smtClean="0"/>
              <a:t> 개념을 목표로 하는 컴퓨터 환경에 실행되는 소프트웨어로 바꾸는 작업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품질 보증 </a:t>
            </a:r>
            <a:r>
              <a:rPr lang="en-US" altLang="ko-KR" dirty="0" smtClean="0"/>
              <a:t>– SQA(Software Quality Assurance) </a:t>
            </a:r>
            <a:r>
              <a:rPr lang="ko-KR" altLang="en-US" dirty="0" smtClean="0"/>
              <a:t>개발작업이 적절히 수행되었는지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프로젝트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개발과 품질보증 작업을 관리하고 감독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6360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단계적 개발 프로세스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단계절</a:t>
            </a:r>
            <a:r>
              <a:rPr lang="ko-KR" altLang="en-US" dirty="0" smtClean="0"/>
              <a:t> 개발 프로세스를 따르는 이유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소프트웨어의 문제를 나눠 여러 개발 단계에서 다른 관점을 다루기 때문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개발하는 동안 정해진 시점에 품질과 진행을 체크할 수 있음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19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512094"/>
            <a:ext cx="6307064" cy="3631724"/>
            <a:chOff x="1259632" y="2512094"/>
            <a:chExt cx="6307064" cy="3631724"/>
          </a:xfrm>
        </p:grpSpPr>
        <p:pic>
          <p:nvPicPr>
            <p:cNvPr id="5" name="_x102134352" descr="DRW00000fb83ac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2512094"/>
              <a:ext cx="6307064" cy="31660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059832" y="5805264"/>
              <a:ext cx="3068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1.12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단계적 개발 프로세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673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2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공학의 필요성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공학이란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 공학의 접근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공학 지식 체계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 descr="C:\Users\최은만\AppData\Local\Microsoft\Windows\Temporary Internet Files\Content.IE5\91FA9AVV\MCj035650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312128"/>
            <a:ext cx="1649578" cy="1877263"/>
          </a:xfrm>
          <a:prstGeom prst="rect">
            <a:avLst/>
          </a:prstGeom>
          <a:noFill/>
        </p:spPr>
      </p:pic>
      <p:pic>
        <p:nvPicPr>
          <p:cNvPr id="9" name="Picture 3" descr="C:\Users\최은만\AppData\Local\Microsoft\Windows\Temporary Internet Files\Content.IE5\XYC8LMU8\MCj042929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075" y="3717032"/>
            <a:ext cx="1823314" cy="1627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단계적 개발 프로세스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229600" cy="5218113"/>
          </a:xfrm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시스템이 풀어야 할 문제를 이해하기 위한 작업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시스템이 목표를 어떻게 성취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>
                <a:solidFill>
                  <a:srgbClr val="FF0000"/>
                </a:solidFill>
              </a:rPr>
              <a:t>시스템으로부터 무엇이 필요한가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문제를 분석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/>
              <a:t>문제와 그 배경을 잘 이해하고 개발할 시스템의 요구 찾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요구를 정리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/>
              <a:t>요구명세서</a:t>
            </a:r>
            <a:r>
              <a:rPr lang="en-US" altLang="ko-KR" dirty="0" smtClean="0"/>
              <a:t>(requirement specification)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시스템의 기능 이외에도 설계에 영향을 주는 모든 요인을 문서에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요구문서에 기술된 문제의 솔루션을 계획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요구를 어떻게 만족시킬 것인지 추구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아키텍처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시스템을 여러 컴포넌트의 집합체로 보고 각 컴포넌트들이 요청한 결과를 위하여 어떻게 상호작용 하는지에 초점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상세설계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모듈의 내부 논리를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928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단계적 개발 프로세스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설계를 프로그래밍 언어로 변환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코딩 작업 중에는 읽기 쉽고 이해하기 쉬운 프로그램이 </a:t>
            </a:r>
            <a:r>
              <a:rPr lang="ko-KR" altLang="en-US" dirty="0" err="1" smtClean="0"/>
              <a:t>되어야함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단순함과 명확성을 추구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테스팅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소프트웨어의 결함을 찾아냄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소프트웨어 개발 단계에서 사용되는 중요한 품질 제어 수단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프로그램에 포함된 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오류를 밝힘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단위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(unit testing) : </a:t>
            </a:r>
            <a:r>
              <a:rPr lang="ko-KR" altLang="en-US" dirty="0" smtClean="0"/>
              <a:t>모듈이나 컴포넌트를 개별적으로 시험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통함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(integration testing) : </a:t>
            </a:r>
            <a:r>
              <a:rPr lang="ko-KR" altLang="en-US" dirty="0" smtClean="0"/>
              <a:t>모듈 사이의 연결을 시험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안슈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사홈</a:t>
            </a:r>
            <a:r>
              <a:rPr lang="en-US" altLang="ko-KR" dirty="0" smtClean="0"/>
              <a:t>(acceptance testing) : </a:t>
            </a:r>
            <a:r>
              <a:rPr lang="ko-KR" altLang="en-US" dirty="0" smtClean="0"/>
              <a:t>시스템이 잘 실행되는지 고객에게 데모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0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일반적인 개발 단계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90201920"/>
              </p:ext>
            </p:extLst>
          </p:nvPr>
        </p:nvGraphicFramePr>
        <p:xfrm>
          <a:off x="683568" y="1348756"/>
          <a:ext cx="7776864" cy="4796419"/>
        </p:xfrm>
        <a:graphic>
          <a:graphicData uri="http://schemas.openxmlformats.org/drawingml/2006/table">
            <a:tbl>
              <a:tblPr/>
              <a:tblGrid>
                <a:gridCol w="1114983"/>
                <a:gridCol w="2091881"/>
                <a:gridCol w="2582379"/>
                <a:gridCol w="1987621"/>
              </a:tblGrid>
              <a:tr h="134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초점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주요작업과 기술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결과물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</a:tr>
              <a:tr h="1174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시스템을 위하여 무엇을 만들 것인가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전략 수립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결정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사례 분석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구조적 모델링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 모델링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명세서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시스템을 어떻게 구축할 것인가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전략 수립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설계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설계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설계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명세서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시스템의 코딩과 단위 시험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안정화 및 유지보수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시스템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계획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시스템이 요구에 맞게 실행되나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 설치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 계획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 보고서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22</a:t>
            </a:fld>
            <a:endParaRPr lang="en-US" altLang="ko-KR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799406"/>
            <a:ext cx="32287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프로세스 각 단계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23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보증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품질 보증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개발되고 있는 소프트웨어가 요구와 품질 수준을 만족시킬 것이라는 것을 보장하는 작업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검토</a:t>
            </a:r>
            <a:r>
              <a:rPr lang="en-US" altLang="ko-KR" sz="1800" dirty="0" smtClean="0"/>
              <a:t>(verification)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개발작업이 프로젝트를 위해 선택된 프로세스와 방법에 맞게 수행되었는지 체크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요구된 소프트웨어 결과물이 품질 수준에 맞게 생산되었는지 검사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확인</a:t>
            </a:r>
            <a:r>
              <a:rPr lang="en-US" altLang="ko-KR" sz="1800" dirty="0" smtClean="0"/>
              <a:t>(validation) : </a:t>
            </a:r>
            <a:r>
              <a:rPr lang="ko-KR" altLang="en-US" sz="1800" dirty="0" smtClean="0"/>
              <a:t>개발 프로세스에 의하여 생성된 결과물의 정확성을 체크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 확인</a:t>
            </a:r>
            <a:r>
              <a:rPr lang="en-US" altLang="ko-KR" sz="1600" dirty="0" smtClean="0"/>
              <a:t>(static validation) : </a:t>
            </a:r>
            <a:r>
              <a:rPr lang="ko-KR" altLang="en-US" sz="1600" dirty="0" smtClean="0"/>
              <a:t>소프트웨어를 실행시키지 않고 결과물의 정확성을 체크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동적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(dynamic validation) : </a:t>
            </a:r>
            <a:r>
              <a:rPr lang="ko-KR" altLang="en-US" sz="1600" dirty="0" smtClean="0"/>
              <a:t>소프트웨어를 실행시켜 잘 작동하는지 확인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테스팅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동적 확인 작업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결과가 예상되는 결과와 일치하는지 체크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673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프로세스와 관련된 이슈를 적절히 관리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작업 과정에 자원을 어떤 작업에 할당할 것인지 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소프트웨어 계획은 프로젝트의 개발 프로세스를 모니터링하고 제어하는데 사용되는 기준이 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프로세스 관리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객관적인 데이터가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소프트웨어 </a:t>
            </a:r>
            <a:r>
              <a:rPr lang="ko-KR" altLang="en-US" dirty="0" err="1" smtClean="0"/>
              <a:t>메트릭이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프로덕트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개발한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자체의 특성을 계량화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프로세스 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개발에 사용된 프로세스의 생산성을 계량화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673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소프트웨어 공학 지식 체계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다른 분야와의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25</a:t>
            </a:fld>
            <a:endParaRPr lang="en-US" altLang="ko-KR" dirty="0"/>
          </a:p>
        </p:txBody>
      </p:sp>
      <p:pic>
        <p:nvPicPr>
          <p:cNvPr id="5" name="_x102136672" descr="DRW00000fb83ad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309064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73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SWEBOK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26</a:t>
            </a:fld>
            <a:endParaRPr lang="en-US" altLang="ko-KR" dirty="0"/>
          </a:p>
        </p:txBody>
      </p:sp>
      <p:pic>
        <p:nvPicPr>
          <p:cNvPr id="5" name="_x102136192" descr="DRW00000fb83a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200" y="1196752"/>
            <a:ext cx="8180264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73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SWEBOK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27</a:t>
            </a:fld>
            <a:endParaRPr lang="en-US" altLang="ko-KR" dirty="0"/>
          </a:p>
        </p:txBody>
      </p:sp>
      <p:pic>
        <p:nvPicPr>
          <p:cNvPr id="6" name="_x102134752" descr="DRW00000fb83a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72062"/>
            <a:ext cx="7776864" cy="5548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007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/>
        </p:nvGraphicFramePr>
        <p:xfrm>
          <a:off x="2076672949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32" y="2643182"/>
            <a:ext cx="5295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Questions?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최은만\AppData\Local\Microsoft\Windows\Temporary Internet Files\Content.IE5\XYC8LMU8\MPj0422591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918"/>
            <a:ext cx="3428992" cy="2285102"/>
          </a:xfrm>
          <a:prstGeom prst="rect">
            <a:avLst/>
          </a:prstGeom>
          <a:noFill/>
        </p:spPr>
      </p:pic>
      <p:pic>
        <p:nvPicPr>
          <p:cNvPr id="6147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214818"/>
            <a:ext cx="1625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소프트웨어와 우리 생활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의존성</a:t>
            </a:r>
            <a:r>
              <a:rPr lang="en-US" altLang="ko-KR" smtClean="0"/>
              <a:t>(dependability)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3</a:t>
            </a:fld>
            <a:endParaRPr lang="en-US" altLang="ko-K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7560864" descr="DRW00000ed8bcc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86322"/>
            <a:ext cx="8136904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소프트웨어</a:t>
            </a:r>
          </a:p>
        </p:txBody>
      </p:sp>
      <p:sp>
        <p:nvSpPr>
          <p:cNvPr id="6148" name="Rectangle 205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ko-KR" altLang="en-US" sz="8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프로그램 </a:t>
            </a:r>
            <a:r>
              <a:rPr lang="en-US" altLang="ko-KR" dirty="0"/>
              <a:t>+ </a:t>
            </a:r>
            <a:r>
              <a:rPr lang="ko-KR" altLang="en-US" dirty="0"/>
              <a:t>프로그램의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보수에 필요한 정보 </a:t>
            </a:r>
            <a:r>
              <a:rPr lang="ko-KR" altLang="en-US" dirty="0" smtClean="0"/>
              <a:t>일체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개념적이고 무형적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생산물의 구조가 코드 안에 숨어 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소프트웨어의 특성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sz="800" dirty="0" smtClean="0"/>
          </a:p>
          <a:p>
            <a:pPr lvl="1">
              <a:lnSpc>
                <a:spcPct val="90000"/>
              </a:lnSpc>
            </a:pPr>
            <a:r>
              <a:rPr lang="ko-KR" altLang="en-US" dirty="0"/>
              <a:t>비가시성</a:t>
            </a:r>
            <a:r>
              <a:rPr lang="en-US" altLang="ko-KR" dirty="0"/>
              <a:t>(Invisibility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복잡성</a:t>
            </a:r>
            <a:r>
              <a:rPr lang="en-US" altLang="ko-KR" dirty="0"/>
              <a:t>(Complexity)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순응성</a:t>
            </a:r>
            <a:r>
              <a:rPr lang="en-US" altLang="ko-KR" dirty="0"/>
              <a:t>(Conformity)	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복제 가능</a:t>
            </a:r>
            <a:r>
              <a:rPr lang="en-US" altLang="ko-KR" dirty="0"/>
              <a:t>(Duplicability)	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유형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16824" cy="53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소프트웨어와 시스템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시스템 </a:t>
            </a:r>
            <a:r>
              <a:rPr lang="en-US" altLang="ko-KR" dirty="0" smtClean="0"/>
              <a:t>: </a:t>
            </a:r>
            <a:r>
              <a:rPr lang="ko-KR" altLang="en-US" sz="1800" dirty="0" smtClean="0"/>
              <a:t>필요한 기능을 실현시키기 위하여 관련 요소를 어떤 법칙에 따라 조합한 집합체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시스템의 성질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서브시스템 </a:t>
            </a:r>
            <a:r>
              <a:rPr lang="en-US" altLang="ko-KR" dirty="0" smtClean="0"/>
              <a:t>– </a:t>
            </a:r>
            <a:r>
              <a:rPr lang="ko-KR" altLang="en-US" sz="1600" dirty="0" smtClean="0"/>
              <a:t>교통시스템은 신호기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신호체계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도로망 등 여러 요소가 있고 이들 요소들은 원활한 교통 소통과 제어를 위해 밀접하게 연관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기능적 분할 </a:t>
            </a:r>
            <a:r>
              <a:rPr lang="en-US" altLang="ko-KR" dirty="0" smtClean="0"/>
              <a:t>– </a:t>
            </a:r>
            <a:r>
              <a:rPr lang="ko-KR" altLang="en-US" sz="1600" dirty="0" smtClean="0"/>
              <a:t>시스템은 규모가 작은 부속 시스템들로 나눌 수 있음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경계 </a:t>
            </a:r>
            <a:r>
              <a:rPr lang="en-US" altLang="ko-KR" dirty="0" smtClean="0"/>
              <a:t>– </a:t>
            </a:r>
            <a:r>
              <a:rPr lang="ko-KR" altLang="en-US" sz="1600" dirty="0" smtClean="0"/>
              <a:t>시스템은 어떤 것이건 시스템과 주변 환경을 구분할 수 있는 경계가 있음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이곳이 입력과 출력이 만나는 곳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자동화 경계 </a:t>
            </a:r>
            <a:r>
              <a:rPr lang="en-US" altLang="ko-KR" dirty="0" smtClean="0"/>
              <a:t>– </a:t>
            </a:r>
            <a:r>
              <a:rPr lang="ko-KR" altLang="en-US" sz="1600" dirty="0" smtClean="0"/>
              <a:t>시스템이 자동화된 부분과 수동 작업 부분을 나누는 경계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991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소프트웨어 공학의 필요성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소프트웨어 공학은 소프트웨어에 있는 심각한 직접적인 손해 또는 간접적인 손해가 따를 수 있는 문제를 해결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소프트웨어 제품은 고객의 문제를 해결하기 위해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비즈니스를 운영하기 위하여 사용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여기에서 비즈니스는 재고 관리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재정 회계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의료 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교통 제어 관리 등 광범위한 의미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소프트웨어가 제대로 작동하지 않으면 재정적 손실이 크고 사용자가 불편을 겪음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991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고비용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dirty="0" smtClean="0"/>
              <a:t>LOC(Lines of Code) : </a:t>
            </a:r>
            <a:r>
              <a:rPr lang="ko-KR" altLang="en-US" sz="1800" dirty="0" smtClean="0"/>
              <a:t>소프트웨어의 규모를 측정하는 데 가장 널리 사용</a:t>
            </a:r>
            <a:endParaRPr lang="en-US" altLang="ko-KR" sz="1800" dirty="0" smtClean="0"/>
          </a:p>
          <a:p>
            <a:r>
              <a:rPr lang="en-US" altLang="ko-KR" dirty="0" smtClean="0"/>
              <a:t>MM(Man-Month)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소프트웨어 개발에 드는 비용</a:t>
            </a:r>
            <a:endParaRPr lang="en-US" altLang="ko-KR" sz="1800" dirty="0" smtClean="0"/>
          </a:p>
          <a:p>
            <a:r>
              <a:rPr lang="ko-KR" altLang="en-US" dirty="0" smtClean="0"/>
              <a:t>생산성 </a:t>
            </a:r>
            <a:r>
              <a:rPr lang="en-US" altLang="ko-KR" dirty="0" smtClean="0"/>
              <a:t>: </a:t>
            </a:r>
            <a:r>
              <a:rPr lang="en-US" altLang="ko-KR" sz="1800" dirty="0" smtClean="0"/>
              <a:t>MM</a:t>
            </a:r>
            <a:r>
              <a:rPr lang="ko-KR" altLang="en-US" sz="1800" dirty="0" smtClean="0"/>
              <a:t>당 생산하는 프로그램의 </a:t>
            </a:r>
            <a:r>
              <a:rPr lang="en-US" altLang="ko-KR" sz="1800" dirty="0" smtClean="0"/>
              <a:t>LOC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err="1"/>
              <a:t>만줄의</a:t>
            </a:r>
            <a:r>
              <a:rPr lang="ko-KR" altLang="en-US" dirty="0"/>
              <a:t> 프로그램 </a:t>
            </a:r>
            <a:r>
              <a:rPr lang="en-US" altLang="ko-KR" dirty="0"/>
              <a:t>– 4</a:t>
            </a:r>
            <a:r>
              <a:rPr lang="ko-KR" altLang="en-US" dirty="0" err="1"/>
              <a:t>천만원</a:t>
            </a:r>
            <a:r>
              <a:rPr lang="ko-KR" altLang="en-US" dirty="0"/>
              <a:t> 내지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2</a:t>
            </a:r>
            <a:r>
              <a:rPr lang="ko-KR" altLang="en-US" dirty="0"/>
              <a:t>천 정도의 비용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소프트웨어 위기 현상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8</a:t>
            </a:fld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874366" y="2852936"/>
            <a:ext cx="5073898" cy="3254476"/>
            <a:chOff x="1979712" y="2983442"/>
            <a:chExt cx="5073898" cy="3254476"/>
          </a:xfrm>
        </p:grpSpPr>
        <p:pic>
          <p:nvPicPr>
            <p:cNvPr id="5" name="_x97561104" descr="DRW00000ed8bcd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2983442"/>
              <a:ext cx="5073898" cy="2880320"/>
            </a:xfrm>
            <a:prstGeom prst="rect">
              <a:avLst/>
            </a:prstGeom>
            <a:noFill/>
          </p:spPr>
        </p:pic>
        <p:sp>
          <p:nvSpPr>
            <p:cNvPr id="2" name="TextBox 1"/>
            <p:cNvSpPr txBox="1"/>
            <p:nvPr/>
          </p:nvSpPr>
          <p:spPr>
            <a:xfrm>
              <a:off x="2345849" y="5899364"/>
              <a:ext cx="4530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하드웨어와 소프트웨어 비용 구성 추이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91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218113"/>
          </a:xfrm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계획에서 벗어난 컴퓨터 관련 개발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600</a:t>
            </a:r>
            <a:r>
              <a:rPr lang="ko-KR" altLang="en-US" dirty="0"/>
              <a:t>여 회사를 조사하였더니 </a:t>
            </a:r>
            <a:r>
              <a:rPr lang="en-US" altLang="ko-KR" dirty="0"/>
              <a:t>35%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sz="8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예상대로 </a:t>
            </a:r>
            <a:r>
              <a:rPr lang="ko-KR" altLang="en-US" dirty="0"/>
              <a:t>작동하지 않는 </a:t>
            </a:r>
            <a:r>
              <a:rPr lang="ko-KR" altLang="en-US" dirty="0" smtClean="0"/>
              <a:t>사례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방위산업 보고</a:t>
            </a:r>
            <a:r>
              <a:rPr lang="en-US" altLang="ko-KR" dirty="0"/>
              <a:t>(70% </a:t>
            </a:r>
            <a:r>
              <a:rPr lang="ko-KR" altLang="en-US" dirty="0"/>
              <a:t>이상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</a:t>
            </a: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와 다름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노후화에 의한 물리적 특성의 </a:t>
            </a:r>
            <a:endParaRPr lang="en-US" altLang="ko-KR" dirty="0" smtClean="0"/>
          </a:p>
          <a:p>
            <a:pPr marL="390525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변화에 </a:t>
            </a:r>
            <a:r>
              <a:rPr lang="ko-KR" altLang="en-US" dirty="0"/>
              <a:t>의한 것이 아님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개발 과정에 유입된 오류에 의한 것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지연과 낮은 신뢰도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9</a:t>
            </a:fld>
            <a:endParaRPr lang="en-US" altLang="ko-KR" dirty="0"/>
          </a:p>
        </p:txBody>
      </p:sp>
      <p:pic>
        <p:nvPicPr>
          <p:cNvPr id="5" name="_x97559664" descr="EMB00000ed8bcc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492896"/>
            <a:ext cx="2880320" cy="2562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1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20659</TotalTime>
  <Words>1314</Words>
  <Application>Microsoft Office PowerPoint</Application>
  <PresentationFormat>화면 슬라이드 쇼(4:3)</PresentationFormat>
  <Paragraphs>272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기본 디자인</vt:lpstr>
      <vt:lpstr>소프트웨어 공학 Chapter #1: 소개</vt:lpstr>
      <vt:lpstr>슬라이드 2</vt:lpstr>
      <vt:lpstr>소프트웨어와 우리 생활</vt:lpstr>
      <vt:lpstr>1.1 소프트웨어</vt:lpstr>
      <vt:lpstr>소프트웨어의 유형</vt:lpstr>
      <vt:lpstr>소프트웨어와 시스템</vt:lpstr>
      <vt:lpstr>1.2 소프트웨어 공학의 필요성</vt:lpstr>
      <vt:lpstr>고비용</vt:lpstr>
      <vt:lpstr>개발 지연과 낮은 신뢰도</vt:lpstr>
      <vt:lpstr>유지보수와 재작업</vt:lpstr>
      <vt:lpstr>1.3 소프트웨어 공학이란?</vt:lpstr>
      <vt:lpstr>규모</vt:lpstr>
      <vt:lpstr>품질과 생산성</vt:lpstr>
      <vt:lpstr>품질과 생산성</vt:lpstr>
      <vt:lpstr>일관성과 재현성</vt:lpstr>
      <vt:lpstr>변경</vt:lpstr>
      <vt:lpstr>소프트웨어 공학의 접근 방법</vt:lpstr>
      <vt:lpstr>소프트웨어 공학의 접근 방법</vt:lpstr>
      <vt:lpstr>단계적 개발 프로세스</vt:lpstr>
      <vt:lpstr>단계적 개발 프로세스</vt:lpstr>
      <vt:lpstr>단계적 개발 프로세스</vt:lpstr>
      <vt:lpstr>일반적인 개발 단계</vt:lpstr>
      <vt:lpstr>품질 보증</vt:lpstr>
      <vt:lpstr>프로젝트 관리</vt:lpstr>
      <vt:lpstr>1.5 소프트웨어 공학 지식 체계</vt:lpstr>
      <vt:lpstr>SWEBOK</vt:lpstr>
      <vt:lpstr>SWEBOK</vt:lpstr>
      <vt:lpstr>슬라이드 28</vt:lpstr>
    </vt:vector>
  </TitlesOfParts>
  <Company>soolab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Windows User</cp:lastModifiedBy>
  <cp:revision>1848</cp:revision>
  <dcterms:created xsi:type="dcterms:W3CDTF">2008-11-11T15:04:27Z</dcterms:created>
  <dcterms:modified xsi:type="dcterms:W3CDTF">2014-11-12T15:54:41Z</dcterms:modified>
</cp:coreProperties>
</file>