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7" r:id="rId2"/>
    <p:sldId id="486" r:id="rId3"/>
    <p:sldId id="438" r:id="rId4"/>
    <p:sldId id="440" r:id="rId5"/>
    <p:sldId id="441" r:id="rId6"/>
    <p:sldId id="445" r:id="rId7"/>
    <p:sldId id="487" r:id="rId8"/>
    <p:sldId id="443" r:id="rId9"/>
    <p:sldId id="444" r:id="rId10"/>
    <p:sldId id="446" r:id="rId11"/>
    <p:sldId id="447" r:id="rId12"/>
    <p:sldId id="448" r:id="rId13"/>
    <p:sldId id="449" r:id="rId14"/>
    <p:sldId id="450" r:id="rId15"/>
    <p:sldId id="451" r:id="rId16"/>
    <p:sldId id="453" r:id="rId17"/>
    <p:sldId id="454" r:id="rId18"/>
    <p:sldId id="455" r:id="rId19"/>
    <p:sldId id="456" r:id="rId20"/>
    <p:sldId id="457" r:id="rId21"/>
    <p:sldId id="458" r:id="rId22"/>
    <p:sldId id="488" r:id="rId23"/>
    <p:sldId id="498" r:id="rId24"/>
    <p:sldId id="499" r:id="rId25"/>
    <p:sldId id="489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90" r:id="rId36"/>
    <p:sldId id="474" r:id="rId37"/>
    <p:sldId id="475" r:id="rId38"/>
    <p:sldId id="476" r:id="rId39"/>
    <p:sldId id="477" r:id="rId40"/>
    <p:sldId id="478" r:id="rId41"/>
    <p:sldId id="492" r:id="rId42"/>
    <p:sldId id="480" r:id="rId43"/>
    <p:sldId id="481" r:id="rId44"/>
    <p:sldId id="496" r:id="rId45"/>
    <p:sldId id="497" r:id="rId46"/>
    <p:sldId id="482" r:id="rId47"/>
    <p:sldId id="483" r:id="rId48"/>
    <p:sldId id="484" r:id="rId49"/>
    <p:sldId id="493" r:id="rId50"/>
    <p:sldId id="437" r:id="rId51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8" d="100"/>
          <a:sy n="88" d="100"/>
        </p:scale>
        <p:origin x="-17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lanning&amp;Budgeting\&#44592;&#54925;&#49457;&#50629;&#47924;\&#45380;2009\&#44368;&#50896;&#52376;&#50864;&#44060;&#49440;_2\&#50672;&#44396;&#50629;&#51201;\&#44368;&#50896;&#50672;&#44396;&#50629;&#51201;_&#52572;&#44540;%206&#45380;%20&#48516;&#49437;_2009032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5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Sheet3!$B$103</c:f>
              <c:strCache>
                <c:ptCount val="1"/>
                <c:pt idx="0">
                  <c:v>인원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0.305342940460530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225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3314151622894981E-4"/>
                  <c:y val="0.1511447572253795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93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298244631708623E-4"/>
                  <c:y val="0.1495897958136192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106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2.71415947076027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Sheet3!$B$104:$B$107</c:f>
              <c:numCache>
                <c:formatCode>General</c:formatCode>
                <c:ptCount val="4"/>
                <c:pt idx="0">
                  <c:v>225</c:v>
                </c:pt>
                <c:pt idx="1">
                  <c:v>93</c:v>
                </c:pt>
                <c:pt idx="2">
                  <c:v>106</c:v>
                </c:pt>
                <c:pt idx="3">
                  <c:v>15</c:v>
                </c:pt>
              </c:numCache>
            </c:numRef>
          </c:val>
        </c:ser>
        <c:dLbls>
          <c:showVal val="1"/>
        </c:dLbls>
        <c:overlap val="-25"/>
        <c:axId val="170215680"/>
        <c:axId val="170300160"/>
      </c:barChart>
      <c:lineChart>
        <c:grouping val="standard"/>
        <c:ser>
          <c:idx val="1"/>
          <c:order val="1"/>
          <c:tx>
            <c:strRef>
              <c:f>Sheet3!$C$103</c:f>
              <c:strCache>
                <c:ptCount val="1"/>
                <c:pt idx="0">
                  <c:v>1인당 점수</c:v>
                </c:pt>
              </c:strCache>
            </c:strRef>
          </c:tx>
          <c:dLbls>
            <c:dLbl>
              <c:idx val="0"/>
              <c:layout>
                <c:manualLayout>
                  <c:x val="-1.7907685697326856E-17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140</a:t>
                    </a:r>
                    <a:r>
                      <a:rPr lang="ko-KR" altLang="en-US" dirty="0" smtClean="0"/>
                      <a:t>점</a:t>
                    </a:r>
                    <a:endParaRPr lang="en-US" alt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237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157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464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Sheet3!$C$104:$C$107</c:f>
              <c:numCache>
                <c:formatCode>General</c:formatCode>
                <c:ptCount val="4"/>
                <c:pt idx="0">
                  <c:v>140</c:v>
                </c:pt>
                <c:pt idx="1">
                  <c:v>237</c:v>
                </c:pt>
                <c:pt idx="2">
                  <c:v>157</c:v>
                </c:pt>
                <c:pt idx="3">
                  <c:v>464</c:v>
                </c:pt>
              </c:numCache>
            </c:numRef>
          </c:val>
        </c:ser>
        <c:dLbls>
          <c:showVal val="1"/>
        </c:dLbls>
        <c:marker val="1"/>
        <c:axId val="170215680"/>
        <c:axId val="170300160"/>
      </c:lineChart>
      <c:catAx>
        <c:axId val="170215680"/>
        <c:scaling>
          <c:orientation val="minMax"/>
        </c:scaling>
        <c:axPos val="b"/>
        <c:numFmt formatCode="General" sourceLinked="0"/>
        <c:majorTickMark val="none"/>
        <c:tickLblPos val="nextTo"/>
        <c:crossAx val="170300160"/>
        <c:crosses val="autoZero"/>
        <c:auto val="1"/>
        <c:lblAlgn val="ctr"/>
        <c:lblOffset val="100"/>
      </c:catAx>
      <c:valAx>
        <c:axId val="170300160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70215680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600" b="1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7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078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2014-11-13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2266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262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xmlns="" val="410585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581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 smtClean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  <a:endParaRPr lang="en-US" sz="4400" baseline="0">
              <a:solidFill>
                <a:srgbClr val="000000"/>
              </a:solidFill>
              <a:latin typeface="+mj-lt"/>
              <a:ea typeface="+mn-ea"/>
              <a:cs typeface="Geneva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 smtClean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 smtClean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6B32-62F8-4893-88A9-37C59DA346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5D1F8-AAB3-4151-91D4-7C9D1E5E6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60232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8" r:id="rId12"/>
    <p:sldLayoutId id="2147484339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wmf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1" y="980728"/>
            <a:ext cx="4608513" cy="223224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Lecture #3: </a:t>
            </a:r>
            <a:r>
              <a:rPr lang="ko-KR" altLang="en-US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프로젝트 관리와 계획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73016"/>
            <a:ext cx="34250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최은만  저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차 개정판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3.2 </a:t>
            </a:r>
            <a:r>
              <a:rPr lang="ko-KR" altLang="en-US" b="1" smtClean="0"/>
              <a:t>노력 추정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mtClean="0"/>
              <a:t>소프트웨어 개발 비용 예측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정확한 비용 예측은 매우 어려움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mtClean="0"/>
              <a:t>알려지지 않은 요소가 산재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mtClean="0"/>
              <a:t>원가의 계산이 어려움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과거의 데이타가 필요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단계적 비용 산정 방법도 사용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mtClean="0"/>
              <a:t>예산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인건비</a:t>
            </a:r>
            <a:r>
              <a:rPr lang="en-US" altLang="ko-KR" smtClean="0"/>
              <a:t>: MM(</a:t>
            </a:r>
            <a:r>
              <a:rPr lang="ko-KR" altLang="en-US" smtClean="0"/>
              <a:t>인원</a:t>
            </a:r>
            <a:r>
              <a:rPr lang="en-US" altLang="ko-KR" smtClean="0"/>
              <a:t>/</a:t>
            </a:r>
            <a:r>
              <a:rPr lang="ko-KR" altLang="en-US" smtClean="0"/>
              <a:t>월</a:t>
            </a:r>
            <a:r>
              <a:rPr lang="en-US" altLang="ko-KR" smtClean="0"/>
              <a:t>)</a:t>
            </a:r>
            <a:r>
              <a:rPr lang="ko-KR" altLang="en-US" smtClean="0"/>
              <a:t>을 기초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경비</a:t>
            </a:r>
            <a:r>
              <a:rPr lang="en-US" altLang="ko-KR" smtClean="0"/>
              <a:t>: </a:t>
            </a:r>
            <a:r>
              <a:rPr lang="ko-KR" altLang="en-US" smtClean="0"/>
              <a:t>여비</a:t>
            </a:r>
            <a:r>
              <a:rPr lang="en-US" altLang="ko-KR" smtClean="0"/>
              <a:t>, </a:t>
            </a:r>
            <a:r>
              <a:rPr lang="ko-KR" altLang="en-US" smtClean="0"/>
              <a:t>인쇄비</a:t>
            </a:r>
            <a:r>
              <a:rPr lang="en-US" altLang="ko-KR" smtClean="0"/>
              <a:t>, </a:t>
            </a:r>
            <a:r>
              <a:rPr lang="ko-KR" altLang="en-US" smtClean="0"/>
              <a:t>재료비</a:t>
            </a:r>
            <a:r>
              <a:rPr lang="en-US" altLang="ko-KR" smtClean="0"/>
              <a:t>, </a:t>
            </a:r>
            <a:r>
              <a:rPr lang="ko-KR" altLang="en-US" smtClean="0"/>
              <a:t>회의비</a:t>
            </a:r>
            <a:r>
              <a:rPr lang="en-US" altLang="ko-KR" smtClean="0"/>
              <a:t>, </a:t>
            </a:r>
            <a:r>
              <a:rPr lang="ko-KR" altLang="en-US" smtClean="0"/>
              <a:t>공공요금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간접 경비</a:t>
            </a:r>
            <a:r>
              <a:rPr lang="en-US" altLang="ko-KR" smtClean="0"/>
              <a:t>: overhead 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비용에 영향을 주는 요소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제품의 크기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제품의 크기가 커짐에 따라 기하급수로 늘어남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제품의 복잡도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응용 </a:t>
            </a:r>
            <a:r>
              <a:rPr lang="en-US" altLang="ko-KR" smtClean="0"/>
              <a:t>: </a:t>
            </a:r>
            <a:r>
              <a:rPr lang="ko-KR" altLang="en-US" smtClean="0"/>
              <a:t>개발지원 </a:t>
            </a:r>
            <a:r>
              <a:rPr lang="en-US" altLang="ko-KR" smtClean="0"/>
              <a:t>: </a:t>
            </a:r>
            <a:r>
              <a:rPr lang="ko-KR" altLang="en-US" smtClean="0"/>
              <a:t>시스템 </a:t>
            </a:r>
            <a:r>
              <a:rPr lang="en-US" altLang="ko-KR" smtClean="0"/>
              <a:t>= 1 : 3 : 9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프로그래머의 자질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코딩</a:t>
            </a:r>
            <a:r>
              <a:rPr lang="en-US" altLang="ko-KR" smtClean="0"/>
              <a:t>, </a:t>
            </a:r>
            <a:r>
              <a:rPr lang="ko-KR" altLang="en-US" smtClean="0"/>
              <a:t>디버깅의 능력차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프로그래밍 언어</a:t>
            </a:r>
            <a:r>
              <a:rPr lang="en-US" altLang="ko-KR" smtClean="0"/>
              <a:t>, </a:t>
            </a:r>
            <a:r>
              <a:rPr lang="ko-KR" altLang="en-US" smtClean="0"/>
              <a:t>응용 친숙도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요구되는 신뢰도 수준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기술 수준</a:t>
            </a:r>
            <a:r>
              <a:rPr lang="en-US" altLang="ko-KR" smtClean="0"/>
              <a:t>(</a:t>
            </a:r>
            <a:r>
              <a:rPr lang="ko-KR" altLang="en-US" smtClean="0"/>
              <a:t>개발 장비</a:t>
            </a:r>
            <a:r>
              <a:rPr lang="en-US" altLang="ko-KR" smtClean="0"/>
              <a:t>, </a:t>
            </a:r>
            <a:r>
              <a:rPr lang="ko-KR" altLang="en-US" smtClean="0"/>
              <a:t>도구</a:t>
            </a:r>
            <a:r>
              <a:rPr lang="en-US" altLang="ko-KR" smtClean="0"/>
              <a:t>, </a:t>
            </a:r>
            <a:r>
              <a:rPr lang="ko-KR" altLang="en-US" smtClean="0"/>
              <a:t>조직능력</a:t>
            </a:r>
            <a:r>
              <a:rPr lang="en-US" altLang="ko-KR" smtClean="0"/>
              <a:t>, </a:t>
            </a:r>
            <a:r>
              <a:rPr lang="ko-KR" altLang="en-US" smtClean="0"/>
              <a:t>관리</a:t>
            </a:r>
            <a:r>
              <a:rPr lang="en-US" altLang="ko-KR" smtClean="0"/>
              <a:t>, </a:t>
            </a:r>
            <a:r>
              <a:rPr lang="ko-KR" altLang="en-US" smtClean="0"/>
              <a:t>방법론 숙달</a:t>
            </a:r>
            <a:r>
              <a:rPr lang="en-US" altLang="ko-KR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남은 시간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Putnam </a:t>
            </a:r>
            <a:r>
              <a:rPr lang="en-US" altLang="ko-KR" smtClean="0">
                <a:latin typeface="Times New Roman" pitchFamily="18" charset="0"/>
              </a:rPr>
              <a:t>“</a:t>
            </a:r>
            <a:r>
              <a:rPr lang="ko-KR" altLang="en-US" smtClean="0"/>
              <a:t>프로젝트의 노력은 남은 개발 기간의 </a:t>
            </a:r>
            <a:r>
              <a:rPr lang="en-US" altLang="ko-KR" smtClean="0"/>
              <a:t>4</a:t>
            </a:r>
            <a:r>
              <a:rPr lang="ko-KR" altLang="en-US" smtClean="0"/>
              <a:t>제곱에 반비례</a:t>
            </a:r>
            <a:r>
              <a:rPr lang="ko-KR" altLang="en-US" smtClean="0">
                <a:latin typeface="Times New Roman" pitchFamily="18" charset="0"/>
              </a:rPr>
              <a:t>”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프로젝트 비용을 예측하는 방법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5626968" cy="52181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mtClean="0"/>
              <a:t>상향식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/>
              <a:t>소요 기간을 구하고 여기에 투입되어야 할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인력과 투입 인력의 참여도를 곱하여 최종 인건 비용을 계산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>
                <a:solidFill>
                  <a:srgbClr val="000000"/>
                </a:solidFill>
              </a:rPr>
              <a:t>소작업에 대한 노력을 일일이 예측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mtClean="0">
                <a:solidFill>
                  <a:srgbClr val="000000"/>
                </a:solidFill>
              </a:rPr>
              <a:t>하향식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프로그램의 규모를 예측하고 과거 경험을 바탕으로 예측한 규모에 대한 소요 인력과 기간을 추정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>
                <a:solidFill>
                  <a:srgbClr val="000000"/>
                </a:solidFill>
              </a:rPr>
              <a:t>프로그램의 규모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smtClean="0">
                <a:solidFill>
                  <a:srgbClr val="000000"/>
                </a:solidFill>
              </a:rPr>
              <a:t>LOC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mtClean="0">
                <a:solidFill>
                  <a:srgbClr val="000000"/>
                </a:solidFill>
              </a:rPr>
              <a:t>기능 점수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065" name="_x88995864" descr="DRW0000143836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844824"/>
            <a:ext cx="3024336" cy="3154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COCOMO </a:t>
            </a:r>
            <a:r>
              <a:rPr lang="ko-KR" altLang="en-US" b="1" smtClean="0"/>
              <a:t>방법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1800" smtClean="0"/>
              <a:t>Boehm</a:t>
            </a:r>
            <a:r>
              <a:rPr lang="ko-KR" altLang="en-US" sz="1800" smtClean="0"/>
              <a:t>이 개발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TRW</a:t>
            </a:r>
            <a:r>
              <a:rPr lang="ko-KR" altLang="en-US" smtClean="0"/>
              <a:t>의 </a:t>
            </a:r>
            <a:r>
              <a:rPr lang="en-US" altLang="ko-KR" smtClean="0"/>
              <a:t>2K-32K </a:t>
            </a:r>
            <a:r>
              <a:rPr lang="ko-KR" altLang="en-US" smtClean="0"/>
              <a:t>정도의 많은 프로젝트의 기록을 통계 분석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1800" smtClean="0"/>
              <a:t>표준 산정 공식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mtClean="0"/>
              <a:t>				  노력</a:t>
            </a:r>
            <a:r>
              <a:rPr lang="en-US" altLang="ko-KR" smtClean="0"/>
              <a:t>(MM)		</a:t>
            </a:r>
            <a:r>
              <a:rPr lang="ko-KR" altLang="en-US" smtClean="0"/>
              <a:t>기간</a:t>
            </a:r>
            <a:r>
              <a:rPr lang="en-US" altLang="ko-KR" smtClean="0"/>
              <a:t>(D)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mtClean="0"/>
              <a:t>유기형	</a:t>
            </a:r>
            <a:r>
              <a:rPr lang="en-US" altLang="ko-KR" smtClean="0"/>
              <a:t>	PM = 2.4*(KDSI)**1.05	TDEV=2.5*(PM)**0.38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mtClean="0"/>
              <a:t>반결합형</a:t>
            </a:r>
            <a:r>
              <a:rPr lang="en-US" altLang="ko-KR" smtClean="0"/>
              <a:t>	</a:t>
            </a:r>
            <a:r>
              <a:rPr lang="ko-KR" altLang="en-US" smtClean="0"/>
              <a:t>	</a:t>
            </a:r>
            <a:r>
              <a:rPr lang="en-US" altLang="ko-KR" smtClean="0"/>
              <a:t>PM = 3.0*(KDSI)**1.12	TDEV=2.5*(PM)**0.35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mtClean="0"/>
              <a:t>내장형	</a:t>
            </a:r>
            <a:r>
              <a:rPr lang="en-US" altLang="ko-KR" smtClean="0"/>
              <a:t>	PM = 3.6*(KDSI)**1.20	TDEV=2.5*(PM)**0.32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1800" smtClean="0"/>
              <a:t>예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CAD </a:t>
            </a:r>
            <a:r>
              <a:rPr lang="ko-KR" altLang="en-US" smtClean="0"/>
              <a:t>시스템	예상 규모</a:t>
            </a:r>
            <a:r>
              <a:rPr lang="en-US" altLang="ko-KR" smtClean="0"/>
              <a:t>: 33360 LOC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1800" smtClean="0"/>
              <a:t>PM = 3.0*(KDSI)**1.12 = 3.0*(33.3)**1.12 = 152MM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1800" smtClean="0"/>
              <a:t>TDEV = 2.5*(PM)**0.35 = 2.5*(152)**0.35 = 14.5 M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1800" smtClean="0"/>
              <a:t>N=E/D = 152/14.5 ~ 11 </a:t>
            </a:r>
            <a:r>
              <a:rPr lang="ko-KR" altLang="en-US" sz="1800" smtClean="0"/>
              <a:t>명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보정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COCOMO</a:t>
            </a:r>
            <a:r>
              <a:rPr lang="ko-KR" altLang="en-US" b="1" smtClean="0"/>
              <a:t>에 의한 비용 예측</a:t>
            </a:r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795338"/>
            <a:ext cx="74485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COCOMO-81 </a:t>
            </a:r>
            <a:r>
              <a:rPr lang="ko-KR" altLang="en-US" b="1" smtClean="0"/>
              <a:t>방법</a:t>
            </a:r>
          </a:p>
        </p:txBody>
      </p:sp>
      <p:sp>
        <p:nvSpPr>
          <p:cNvPr id="49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7544" y="1052736"/>
            <a:ext cx="8077200" cy="4648200"/>
            <a:chOff x="-3" y="-3"/>
            <a:chExt cx="3840" cy="259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3834" cy="2592"/>
              <a:chOff x="0" y="0"/>
              <a:chExt cx="3834" cy="259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060" cy="384"/>
                <a:chOff x="0" y="0"/>
                <a:chExt cx="1060" cy="384"/>
              </a:xfrm>
            </p:grpSpPr>
            <p:sp>
              <p:nvSpPr>
                <p:cNvPr id="3178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0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60" cy="384"/>
                  <a:chOff x="0" y="0"/>
                  <a:chExt cx="1060" cy="384"/>
                </a:xfrm>
              </p:grpSpPr>
              <p:sp>
                <p:nvSpPr>
                  <p:cNvPr id="3179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0" y="0"/>
                    <a:ext cx="980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모델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179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6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060" y="0"/>
                <a:ext cx="1387" cy="384"/>
                <a:chOff x="1060" y="0"/>
                <a:chExt cx="1387" cy="384"/>
              </a:xfrm>
            </p:grpSpPr>
            <p:sp>
              <p:nvSpPr>
                <p:cNvPr id="31785" name="Rectangle 12"/>
                <p:cNvSpPr>
                  <a:spLocks noChangeArrowheads="1"/>
                </p:cNvSpPr>
                <p:nvPr/>
              </p:nvSpPr>
              <p:spPr bwMode="auto">
                <a:xfrm>
                  <a:off x="1060" y="0"/>
                  <a:ext cx="1387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1060" y="0"/>
                  <a:ext cx="1387" cy="384"/>
                  <a:chOff x="1060" y="0"/>
                  <a:chExt cx="1387" cy="384"/>
                </a:xfrm>
              </p:grpSpPr>
              <p:sp>
                <p:nvSpPr>
                  <p:cNvPr id="3178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100" y="0"/>
                    <a:ext cx="1307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내용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178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0"/>
                    <a:ext cx="1387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2447" y="0"/>
                <a:ext cx="1387" cy="384"/>
                <a:chOff x="2447" y="0"/>
                <a:chExt cx="1387" cy="384"/>
              </a:xfrm>
            </p:grpSpPr>
            <p:sp>
              <p:nvSpPr>
                <p:cNvPr id="31781" name="Rectangle 17"/>
                <p:cNvSpPr>
                  <a:spLocks noChangeArrowheads="1"/>
                </p:cNvSpPr>
                <p:nvPr/>
              </p:nvSpPr>
              <p:spPr bwMode="auto">
                <a:xfrm>
                  <a:off x="2447" y="0"/>
                  <a:ext cx="1387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9" name="Group 18"/>
                <p:cNvGrpSpPr>
                  <a:grpSpLocks/>
                </p:cNvGrpSpPr>
                <p:nvPr/>
              </p:nvGrpSpPr>
              <p:grpSpPr bwMode="auto">
                <a:xfrm>
                  <a:off x="2447" y="0"/>
                  <a:ext cx="1387" cy="384"/>
                  <a:chOff x="2447" y="0"/>
                  <a:chExt cx="1387" cy="384"/>
                </a:xfrm>
              </p:grpSpPr>
              <p:sp>
                <p:nvSpPr>
                  <p:cNvPr id="317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87" y="0"/>
                    <a:ext cx="1307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기타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178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447" y="0"/>
                    <a:ext cx="1387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0" y="384"/>
                <a:ext cx="1060" cy="576"/>
                <a:chOff x="0" y="384"/>
                <a:chExt cx="1060" cy="576"/>
              </a:xfrm>
            </p:grpSpPr>
            <p:sp>
              <p:nvSpPr>
                <p:cNvPr id="31779" name="Rectangle 22"/>
                <p:cNvSpPr>
                  <a:spLocks noChangeArrowheads="1"/>
                </p:cNvSpPr>
                <p:nvPr/>
              </p:nvSpPr>
              <p:spPr bwMode="auto">
                <a:xfrm>
                  <a:off x="40" y="384"/>
                  <a:ext cx="980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기본 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COCOMO</a:t>
                  </a:r>
                </a:p>
                <a:p>
                  <a:pPr algn="just" eaLnBrk="0" latinLnBrk="0" hangingPunct="0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(Basic COCOMO)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80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060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>
                <a:off x="1060" y="384"/>
                <a:ext cx="1387" cy="576"/>
                <a:chOff x="1060" y="384"/>
                <a:chExt cx="1387" cy="576"/>
              </a:xfrm>
            </p:grpSpPr>
            <p:sp>
              <p:nvSpPr>
                <p:cNvPr id="31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1100" y="384"/>
                  <a:ext cx="1307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추정된 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LOC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를 프로그램 크기의 함수로 표현해서 소프트웨어 개발 노력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(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그리고 비용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)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을 계산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.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60" y="384"/>
                  <a:ext cx="138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>
                <a:off x="2447" y="384"/>
                <a:ext cx="1387" cy="576"/>
                <a:chOff x="2447" y="384"/>
                <a:chExt cx="1387" cy="576"/>
              </a:xfrm>
            </p:grpSpPr>
            <p:sp>
              <p:nvSpPr>
                <p:cNvPr id="31775" name="Rectangle 28"/>
                <p:cNvSpPr>
                  <a:spLocks noChangeArrowheads="1"/>
                </p:cNvSpPr>
                <p:nvPr/>
              </p:nvSpPr>
              <p:spPr bwMode="auto">
                <a:xfrm>
                  <a:off x="2487" y="384"/>
                  <a:ext cx="1307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S/W 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크기와 개발모드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6" name="Rectangle 29"/>
                <p:cNvSpPr>
                  <a:spLocks noChangeArrowheads="1"/>
                </p:cNvSpPr>
                <p:nvPr/>
              </p:nvSpPr>
              <p:spPr bwMode="auto">
                <a:xfrm>
                  <a:off x="2447" y="384"/>
                  <a:ext cx="138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" name="Group 30"/>
              <p:cNvGrpSpPr>
                <a:grpSpLocks/>
              </p:cNvGrpSpPr>
              <p:nvPr/>
            </p:nvGrpSpPr>
            <p:grpSpPr bwMode="auto">
              <a:xfrm>
                <a:off x="0" y="960"/>
                <a:ext cx="1060" cy="864"/>
                <a:chOff x="0" y="960"/>
                <a:chExt cx="1060" cy="864"/>
              </a:xfrm>
            </p:grpSpPr>
            <p:sp>
              <p:nvSpPr>
                <p:cNvPr id="31773" name="Rectangle 31"/>
                <p:cNvSpPr>
                  <a:spLocks noChangeArrowheads="1"/>
                </p:cNvSpPr>
                <p:nvPr/>
              </p:nvSpPr>
              <p:spPr bwMode="auto">
                <a:xfrm>
                  <a:off x="40" y="960"/>
                  <a:ext cx="980" cy="8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중간급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COCOMO</a:t>
                  </a:r>
                </a:p>
                <a:p>
                  <a:pPr algn="just" eaLnBrk="0" latinLnBrk="0" hangingPunct="0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(Intermediate COCOMO)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060" cy="86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" name="Group 33"/>
              <p:cNvGrpSpPr>
                <a:grpSpLocks/>
              </p:cNvGrpSpPr>
              <p:nvPr/>
            </p:nvGrpSpPr>
            <p:grpSpPr bwMode="auto">
              <a:xfrm>
                <a:off x="1060" y="960"/>
                <a:ext cx="1387" cy="864"/>
                <a:chOff x="1060" y="960"/>
                <a:chExt cx="1387" cy="864"/>
              </a:xfrm>
            </p:grpSpPr>
            <p:sp>
              <p:nvSpPr>
                <p:cNvPr id="31771" name="Rectangle 34"/>
                <p:cNvSpPr>
                  <a:spLocks noChangeArrowheads="1"/>
                </p:cNvSpPr>
                <p:nvPr/>
              </p:nvSpPr>
              <p:spPr bwMode="auto">
                <a:xfrm>
                  <a:off x="1100" y="960"/>
                  <a:ext cx="1307" cy="8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1500">
                      <a:latin typeface="HY그래픽M" pitchFamily="18" charset="-127"/>
                      <a:ea typeface="HY그래픽M" pitchFamily="18" charset="-127"/>
                    </a:rPr>
                    <a:t>프로그램 크기의 함수와 제품</a:t>
                  </a:r>
                  <a:r>
                    <a:rPr lang="en-US" altLang="ko-KR" sz="1500"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 sz="1500">
                      <a:latin typeface="HY그래픽M" pitchFamily="18" charset="-127"/>
                      <a:ea typeface="HY그래픽M" pitchFamily="18" charset="-127"/>
                    </a:rPr>
                    <a:t>하드웨어</a:t>
                  </a:r>
                  <a:r>
                    <a:rPr lang="en-US" altLang="ko-KR" sz="1500"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 sz="1500">
                      <a:latin typeface="HY그래픽M" pitchFamily="18" charset="-127"/>
                      <a:ea typeface="HY그래픽M" pitchFamily="18" charset="-127"/>
                    </a:rPr>
                    <a:t>인적 요소</a:t>
                  </a:r>
                  <a:r>
                    <a:rPr lang="en-US" altLang="ko-KR" sz="1500"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 sz="1500">
                      <a:latin typeface="HY그래픽M" pitchFamily="18" charset="-127"/>
                      <a:ea typeface="HY그래픽M" pitchFamily="18" charset="-127"/>
                    </a:rPr>
                    <a:t>프로젝트 속성들의 주관적인 평가를 포함하는 </a:t>
                  </a:r>
                  <a:r>
                    <a:rPr lang="ko-KR" altLang="en-US" sz="1500">
                      <a:latin typeface="Times New Roman" pitchFamily="18" charset="0"/>
                      <a:ea typeface="HY그래픽M" pitchFamily="18" charset="-127"/>
                    </a:rPr>
                    <a:t>“</a:t>
                  </a:r>
                  <a:r>
                    <a:rPr lang="ko-KR" altLang="en-US" sz="1500">
                      <a:latin typeface="HY그래픽M" pitchFamily="18" charset="-127"/>
                      <a:ea typeface="HY그래픽M" pitchFamily="18" charset="-127"/>
                    </a:rPr>
                    <a:t>비용 유도자</a:t>
                  </a:r>
                  <a:r>
                    <a:rPr lang="en-US" altLang="ko-KR" sz="1500">
                      <a:latin typeface="HY그래픽M" pitchFamily="18" charset="-127"/>
                      <a:ea typeface="HY그래픽M" pitchFamily="18" charset="-127"/>
                    </a:rPr>
                    <a:t>(cost driver)</a:t>
                  </a:r>
                  <a:r>
                    <a:rPr lang="en-US" altLang="ko-KR" sz="1500">
                      <a:latin typeface="Times New Roman" pitchFamily="18" charset="0"/>
                      <a:ea typeface="HY그래픽M" pitchFamily="18" charset="-127"/>
                    </a:rPr>
                    <a:t>”</a:t>
                  </a:r>
                  <a:r>
                    <a:rPr lang="ko-KR" altLang="en-US" sz="1500">
                      <a:latin typeface="HY그래픽M" pitchFamily="18" charset="-127"/>
                      <a:ea typeface="HY그래픽M" pitchFamily="18" charset="-127"/>
                    </a:rPr>
                    <a:t>의 집합으로 소프트웨어 개발 노력을 계산한다</a:t>
                  </a:r>
                </a:p>
                <a:p>
                  <a:pPr algn="just" eaLnBrk="0" latinLnBrk="0" hangingPunct="0"/>
                  <a:endParaRPr lang="en-US" altLang="ko-KR" sz="15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2" name="Rectangle 35"/>
                <p:cNvSpPr>
                  <a:spLocks noChangeArrowheads="1"/>
                </p:cNvSpPr>
                <p:nvPr/>
              </p:nvSpPr>
              <p:spPr bwMode="auto">
                <a:xfrm>
                  <a:off x="1060" y="960"/>
                  <a:ext cx="1387" cy="86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" name="Group 36"/>
              <p:cNvGrpSpPr>
                <a:grpSpLocks/>
              </p:cNvGrpSpPr>
              <p:nvPr/>
            </p:nvGrpSpPr>
            <p:grpSpPr bwMode="auto">
              <a:xfrm>
                <a:off x="2447" y="960"/>
                <a:ext cx="1387" cy="864"/>
                <a:chOff x="2447" y="960"/>
                <a:chExt cx="1387" cy="864"/>
              </a:xfrm>
            </p:grpSpPr>
            <p:sp>
              <p:nvSpPr>
                <p:cNvPr id="31769" name="Rectangle 37"/>
                <p:cNvSpPr>
                  <a:spLocks noChangeArrowheads="1"/>
                </p:cNvSpPr>
                <p:nvPr/>
              </p:nvSpPr>
              <p:spPr bwMode="auto">
                <a:xfrm>
                  <a:off x="2487" y="960"/>
                  <a:ext cx="1307" cy="8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15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개의 비용 요소를 가미하여 곱한 가중치 계수 이용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0" name="Rectangle 38"/>
                <p:cNvSpPr>
                  <a:spLocks noChangeArrowheads="1"/>
                </p:cNvSpPr>
                <p:nvPr/>
              </p:nvSpPr>
              <p:spPr bwMode="auto">
                <a:xfrm>
                  <a:off x="2447" y="960"/>
                  <a:ext cx="1387" cy="86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" name="Group 39"/>
              <p:cNvGrpSpPr>
                <a:grpSpLocks/>
              </p:cNvGrpSpPr>
              <p:nvPr/>
            </p:nvGrpSpPr>
            <p:grpSpPr bwMode="auto">
              <a:xfrm>
                <a:off x="0" y="1824"/>
                <a:ext cx="1060" cy="768"/>
                <a:chOff x="0" y="1824"/>
                <a:chExt cx="1060" cy="768"/>
              </a:xfrm>
            </p:grpSpPr>
            <p:sp>
              <p:nvSpPr>
                <p:cNvPr id="31767" name="Rectangle 40"/>
                <p:cNvSpPr>
                  <a:spLocks noChangeArrowheads="1"/>
                </p:cNvSpPr>
                <p:nvPr/>
              </p:nvSpPr>
              <p:spPr bwMode="auto">
                <a:xfrm>
                  <a:off x="40" y="1824"/>
                  <a:ext cx="980" cy="7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고급 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COCOMO</a:t>
                  </a:r>
                </a:p>
                <a:p>
                  <a:pPr algn="just" eaLnBrk="0" latinLnBrk="0" hangingPunct="0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(Advanced COCOMO </a:t>
                  </a:r>
                  <a:b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</a:b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= Detail COCOMO)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68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1060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1060" y="1824"/>
                <a:ext cx="1387" cy="768"/>
                <a:chOff x="1060" y="1824"/>
                <a:chExt cx="1387" cy="768"/>
              </a:xfrm>
            </p:grpSpPr>
            <p:sp>
              <p:nvSpPr>
                <p:cNvPr id="31765" name="Rectangle 43"/>
                <p:cNvSpPr>
                  <a:spLocks noChangeArrowheads="1"/>
                </p:cNvSpPr>
                <p:nvPr/>
              </p:nvSpPr>
              <p:spPr bwMode="auto">
                <a:xfrm>
                  <a:off x="1100" y="1824"/>
                  <a:ext cx="1307" cy="7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소프트웨어 공학 과정의 각 단계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(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분석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설계 등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)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에 비용 유도자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(cost driver)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의 영향에 관한 평가를 중간급 모형의 모든 특성을 통합시킨 것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.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66" name="Rectangle 44"/>
                <p:cNvSpPr>
                  <a:spLocks noChangeArrowheads="1"/>
                </p:cNvSpPr>
                <p:nvPr/>
              </p:nvSpPr>
              <p:spPr bwMode="auto">
                <a:xfrm>
                  <a:off x="1060" y="1824"/>
                  <a:ext cx="1387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2447" y="1824"/>
                <a:ext cx="1387" cy="768"/>
                <a:chOff x="2447" y="1824"/>
                <a:chExt cx="1387" cy="768"/>
              </a:xfrm>
            </p:grpSpPr>
            <p:sp>
              <p:nvSpPr>
                <p:cNvPr id="31763" name="Rectangle 46"/>
                <p:cNvSpPr>
                  <a:spLocks noChangeArrowheads="1"/>
                </p:cNvSpPr>
                <p:nvPr/>
              </p:nvSpPr>
              <p:spPr bwMode="auto">
                <a:xfrm>
                  <a:off x="2487" y="1824"/>
                  <a:ext cx="1307" cy="7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시스템을 모듈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서브 시스템으로 세분화한 후 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Intermediate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와 동일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64" name="Rectangle 47"/>
                <p:cNvSpPr>
                  <a:spLocks noChangeArrowheads="1"/>
                </p:cNvSpPr>
                <p:nvPr/>
              </p:nvSpPr>
              <p:spPr bwMode="auto">
                <a:xfrm>
                  <a:off x="2447" y="1824"/>
                  <a:ext cx="1387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1750" name="Rectangle 48"/>
            <p:cNvSpPr>
              <a:spLocks noChangeArrowheads="1"/>
            </p:cNvSpPr>
            <p:nvPr/>
          </p:nvSpPr>
          <p:spPr bwMode="auto">
            <a:xfrm>
              <a:off x="-3" y="-3"/>
              <a:ext cx="3840" cy="259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ko-KR">
                <a:latin typeface="HY그래픽M" pitchFamily="18" charset="-127"/>
                <a:ea typeface="HY그래픽M" pitchFamily="18" charset="-127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중간 </a:t>
            </a:r>
            <a:r>
              <a:rPr lang="en-US" altLang="ko-KR" b="1" smtClean="0"/>
              <a:t>COCOMO </a:t>
            </a:r>
            <a:r>
              <a:rPr lang="ko-KR" altLang="en-US" b="1" smtClean="0"/>
              <a:t>방법</a:t>
            </a:r>
          </a:p>
        </p:txBody>
      </p:sp>
      <p:sp>
        <p:nvSpPr>
          <p:cNvPr id="384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8" y="980728"/>
            <a:ext cx="8458200" cy="4802188"/>
            <a:chOff x="-3" y="-3"/>
            <a:chExt cx="4147" cy="663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4141" cy="6624"/>
              <a:chOff x="0" y="0"/>
              <a:chExt cx="4141" cy="662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76" cy="864"/>
                <a:chOff x="0" y="0"/>
                <a:chExt cx="576" cy="864"/>
              </a:xfrm>
            </p:grpSpPr>
            <p:sp>
              <p:nvSpPr>
                <p:cNvPr id="3416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" cy="864"/>
                  <a:chOff x="0" y="0"/>
                  <a:chExt cx="576" cy="864"/>
                </a:xfrm>
              </p:grpSpPr>
              <p:sp>
                <p:nvSpPr>
                  <p:cNvPr id="3416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0" y="0"/>
                    <a:ext cx="496" cy="86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ko-KR" sz="1600">
                        <a:latin typeface="Times New Roman" pitchFamily="18" charset="0"/>
                        <a:ea typeface="HY그래픽M" pitchFamily="18" charset="-127"/>
                      </a:rPr>
                      <a:t> </a:t>
                    </a:r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just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" cy="86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576" y="0"/>
                <a:ext cx="576" cy="864"/>
                <a:chOff x="576" y="0"/>
                <a:chExt cx="576" cy="864"/>
              </a:xfrm>
            </p:grpSpPr>
            <p:sp>
              <p:nvSpPr>
                <p:cNvPr id="34163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576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576" y="0"/>
                  <a:ext cx="576" cy="864"/>
                  <a:chOff x="576" y="0"/>
                  <a:chExt cx="576" cy="864"/>
                </a:xfrm>
              </p:grpSpPr>
              <p:sp>
                <p:nvSpPr>
                  <p:cNvPr id="3416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0"/>
                    <a:ext cx="496" cy="86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비용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드라이버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6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0"/>
                    <a:ext cx="576" cy="86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152" y="0"/>
                <a:ext cx="2989" cy="384"/>
                <a:chOff x="1152" y="0"/>
                <a:chExt cx="2989" cy="384"/>
              </a:xfrm>
            </p:grpSpPr>
            <p:sp>
              <p:nvSpPr>
                <p:cNvPr id="3415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0"/>
                  <a:ext cx="2989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9" name="Group 18"/>
                <p:cNvGrpSpPr>
                  <a:grpSpLocks/>
                </p:cNvGrpSpPr>
                <p:nvPr/>
              </p:nvGrpSpPr>
              <p:grpSpPr bwMode="auto">
                <a:xfrm>
                  <a:off x="1152" y="0"/>
                  <a:ext cx="2989" cy="384"/>
                  <a:chOff x="1152" y="0"/>
                  <a:chExt cx="2989" cy="384"/>
                </a:xfrm>
              </p:grpSpPr>
              <p:sp>
                <p:nvSpPr>
                  <p:cNvPr id="3416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192" y="0"/>
                    <a:ext cx="2909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비율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6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0"/>
                    <a:ext cx="2989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1152" y="384"/>
                <a:ext cx="512" cy="480"/>
                <a:chOff x="1152" y="384"/>
                <a:chExt cx="512" cy="480"/>
              </a:xfrm>
            </p:grpSpPr>
            <p:sp>
              <p:nvSpPr>
                <p:cNvPr id="3415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52" y="384"/>
                  <a:ext cx="512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1" name="Group 23"/>
                <p:cNvGrpSpPr>
                  <a:grpSpLocks/>
                </p:cNvGrpSpPr>
                <p:nvPr/>
              </p:nvGrpSpPr>
              <p:grpSpPr bwMode="auto">
                <a:xfrm>
                  <a:off x="1152" y="384"/>
                  <a:ext cx="512" cy="480"/>
                  <a:chOff x="1152" y="384"/>
                  <a:chExt cx="512" cy="480"/>
                </a:xfrm>
              </p:grpSpPr>
              <p:sp>
                <p:nvSpPr>
                  <p:cNvPr id="3415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192" y="384"/>
                    <a:ext cx="432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4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매우낮음</a:t>
                    </a:r>
                    <a:endParaRPr lang="ko-KR" altLang="en-US" sz="1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4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5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84"/>
                    <a:ext cx="512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1664" y="384"/>
                <a:ext cx="440" cy="480"/>
                <a:chOff x="1664" y="384"/>
                <a:chExt cx="440" cy="480"/>
              </a:xfrm>
            </p:grpSpPr>
            <p:sp>
              <p:nvSpPr>
                <p:cNvPr id="34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64" y="384"/>
                  <a:ext cx="440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3" name="Group 28"/>
                <p:cNvGrpSpPr>
                  <a:grpSpLocks/>
                </p:cNvGrpSpPr>
                <p:nvPr/>
              </p:nvGrpSpPr>
              <p:grpSpPr bwMode="auto">
                <a:xfrm>
                  <a:off x="1664" y="384"/>
                  <a:ext cx="440" cy="480"/>
                  <a:chOff x="1664" y="384"/>
                  <a:chExt cx="440" cy="480"/>
                </a:xfrm>
              </p:grpSpPr>
              <p:sp>
                <p:nvSpPr>
                  <p:cNvPr id="3415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704" y="384"/>
                    <a:ext cx="360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낮음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5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64" y="384"/>
                    <a:ext cx="440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104" y="384"/>
                <a:ext cx="394" cy="480"/>
                <a:chOff x="2104" y="384"/>
                <a:chExt cx="394" cy="480"/>
              </a:xfrm>
            </p:grpSpPr>
            <p:sp>
              <p:nvSpPr>
                <p:cNvPr id="34147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4" y="384"/>
                  <a:ext cx="394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5" name="Group 33"/>
                <p:cNvGrpSpPr>
                  <a:grpSpLocks/>
                </p:cNvGrpSpPr>
                <p:nvPr/>
              </p:nvGrpSpPr>
              <p:grpSpPr bwMode="auto">
                <a:xfrm>
                  <a:off x="2104" y="384"/>
                  <a:ext cx="394" cy="480"/>
                  <a:chOff x="2104" y="384"/>
                  <a:chExt cx="394" cy="480"/>
                </a:xfrm>
              </p:grpSpPr>
              <p:sp>
                <p:nvSpPr>
                  <p:cNvPr id="3414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84"/>
                    <a:ext cx="314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보통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5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104" y="384"/>
                    <a:ext cx="39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2498" y="384"/>
                <a:ext cx="394" cy="480"/>
                <a:chOff x="2498" y="384"/>
                <a:chExt cx="394" cy="480"/>
              </a:xfrm>
            </p:grpSpPr>
            <p:sp>
              <p:nvSpPr>
                <p:cNvPr id="34143" name="Rectangle 37"/>
                <p:cNvSpPr>
                  <a:spLocks noChangeArrowheads="1"/>
                </p:cNvSpPr>
                <p:nvPr/>
              </p:nvSpPr>
              <p:spPr bwMode="auto">
                <a:xfrm>
                  <a:off x="2498" y="384"/>
                  <a:ext cx="394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7" name="Group 38"/>
                <p:cNvGrpSpPr>
                  <a:grpSpLocks/>
                </p:cNvGrpSpPr>
                <p:nvPr/>
              </p:nvGrpSpPr>
              <p:grpSpPr bwMode="auto">
                <a:xfrm>
                  <a:off x="2498" y="384"/>
                  <a:ext cx="394" cy="480"/>
                  <a:chOff x="2498" y="384"/>
                  <a:chExt cx="394" cy="480"/>
                </a:xfrm>
              </p:grpSpPr>
              <p:sp>
                <p:nvSpPr>
                  <p:cNvPr id="3414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38" y="384"/>
                    <a:ext cx="314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높음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4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498" y="384"/>
                    <a:ext cx="39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8" name="Group 41"/>
              <p:cNvGrpSpPr>
                <a:grpSpLocks/>
              </p:cNvGrpSpPr>
              <p:nvPr/>
            </p:nvGrpSpPr>
            <p:grpSpPr bwMode="auto">
              <a:xfrm>
                <a:off x="2892" y="384"/>
                <a:ext cx="548" cy="480"/>
                <a:chOff x="2892" y="384"/>
                <a:chExt cx="548" cy="480"/>
              </a:xfrm>
            </p:grpSpPr>
            <p:sp>
              <p:nvSpPr>
                <p:cNvPr id="34139" name="Rectangle 42"/>
                <p:cNvSpPr>
                  <a:spLocks noChangeArrowheads="1"/>
                </p:cNvSpPr>
                <p:nvPr/>
              </p:nvSpPr>
              <p:spPr bwMode="auto">
                <a:xfrm>
                  <a:off x="2892" y="384"/>
                  <a:ext cx="548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9" name="Group 43"/>
                <p:cNvGrpSpPr>
                  <a:grpSpLocks/>
                </p:cNvGrpSpPr>
                <p:nvPr/>
              </p:nvGrpSpPr>
              <p:grpSpPr bwMode="auto">
                <a:xfrm>
                  <a:off x="2892" y="384"/>
                  <a:ext cx="548" cy="480"/>
                  <a:chOff x="2892" y="384"/>
                  <a:chExt cx="548" cy="480"/>
                </a:xfrm>
              </p:grpSpPr>
              <p:sp>
                <p:nvSpPr>
                  <p:cNvPr id="3414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384"/>
                    <a:ext cx="468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4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매우높음</a:t>
                    </a:r>
                    <a:endParaRPr lang="ko-KR" altLang="en-US" sz="1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4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4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384"/>
                    <a:ext cx="54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3440" y="384"/>
                <a:ext cx="701" cy="480"/>
                <a:chOff x="3440" y="384"/>
                <a:chExt cx="701" cy="480"/>
              </a:xfrm>
            </p:grpSpPr>
            <p:sp>
              <p:nvSpPr>
                <p:cNvPr id="34135" name="Rectangle 47"/>
                <p:cNvSpPr>
                  <a:spLocks noChangeArrowheads="1"/>
                </p:cNvSpPr>
                <p:nvPr/>
              </p:nvSpPr>
              <p:spPr bwMode="auto">
                <a:xfrm>
                  <a:off x="3440" y="384"/>
                  <a:ext cx="701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1" name="Group 48"/>
                <p:cNvGrpSpPr>
                  <a:grpSpLocks/>
                </p:cNvGrpSpPr>
                <p:nvPr/>
              </p:nvGrpSpPr>
              <p:grpSpPr bwMode="auto">
                <a:xfrm>
                  <a:off x="3440" y="384"/>
                  <a:ext cx="701" cy="480"/>
                  <a:chOff x="3440" y="384"/>
                  <a:chExt cx="701" cy="480"/>
                </a:xfrm>
              </p:grpSpPr>
              <p:sp>
                <p:nvSpPr>
                  <p:cNvPr id="3413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480" y="384"/>
                    <a:ext cx="621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4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극히매우높음</a:t>
                    </a:r>
                    <a:endParaRPr lang="ko-KR" altLang="en-US" sz="1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4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3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84"/>
                    <a:ext cx="701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2" name="Group 51"/>
              <p:cNvGrpSpPr>
                <a:grpSpLocks/>
              </p:cNvGrpSpPr>
              <p:nvPr/>
            </p:nvGrpSpPr>
            <p:grpSpPr bwMode="auto">
              <a:xfrm>
                <a:off x="0" y="864"/>
                <a:ext cx="576" cy="1152"/>
                <a:chOff x="0" y="864"/>
                <a:chExt cx="576" cy="1152"/>
              </a:xfrm>
            </p:grpSpPr>
            <p:sp>
              <p:nvSpPr>
                <p:cNvPr id="34133" name="Rectangle 52"/>
                <p:cNvSpPr>
                  <a:spLocks noChangeArrowheads="1"/>
                </p:cNvSpPr>
                <p:nvPr/>
              </p:nvSpPr>
              <p:spPr bwMode="auto">
                <a:xfrm>
                  <a:off x="40" y="864"/>
                  <a:ext cx="496" cy="11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제품특성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34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76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" name="Group 54"/>
              <p:cNvGrpSpPr>
                <a:grpSpLocks/>
              </p:cNvGrpSpPr>
              <p:nvPr/>
            </p:nvGrpSpPr>
            <p:grpSpPr bwMode="auto">
              <a:xfrm>
                <a:off x="576" y="864"/>
                <a:ext cx="576" cy="384"/>
                <a:chOff x="576" y="864"/>
                <a:chExt cx="576" cy="384"/>
              </a:xfrm>
            </p:grpSpPr>
            <p:sp>
              <p:nvSpPr>
                <p:cNvPr id="34131" name="Rectangle 55"/>
                <p:cNvSpPr>
                  <a:spLocks noChangeArrowheads="1"/>
                </p:cNvSpPr>
                <p:nvPr/>
              </p:nvSpPr>
              <p:spPr bwMode="auto">
                <a:xfrm>
                  <a:off x="616" y="864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RELY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32" name="Rectangle 56"/>
                <p:cNvSpPr>
                  <a:spLocks noChangeArrowheads="1"/>
                </p:cNvSpPr>
                <p:nvPr/>
              </p:nvSpPr>
              <p:spPr bwMode="auto">
                <a:xfrm>
                  <a:off x="576" y="86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" name="Group 57"/>
              <p:cNvGrpSpPr>
                <a:grpSpLocks/>
              </p:cNvGrpSpPr>
              <p:nvPr/>
            </p:nvGrpSpPr>
            <p:grpSpPr bwMode="auto">
              <a:xfrm>
                <a:off x="1152" y="864"/>
                <a:ext cx="512" cy="384"/>
                <a:chOff x="1152" y="864"/>
                <a:chExt cx="512" cy="384"/>
              </a:xfrm>
            </p:grpSpPr>
            <p:sp>
              <p:nvSpPr>
                <p:cNvPr id="34129" name="Rectangle 58"/>
                <p:cNvSpPr>
                  <a:spLocks noChangeArrowheads="1"/>
                </p:cNvSpPr>
                <p:nvPr/>
              </p:nvSpPr>
              <p:spPr bwMode="auto">
                <a:xfrm>
                  <a:off x="1192" y="864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30" name="Rectangle 59"/>
                <p:cNvSpPr>
                  <a:spLocks noChangeArrowheads="1"/>
                </p:cNvSpPr>
                <p:nvPr/>
              </p:nvSpPr>
              <p:spPr bwMode="auto">
                <a:xfrm>
                  <a:off x="1152" y="86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5" name="Group 60"/>
              <p:cNvGrpSpPr>
                <a:grpSpLocks/>
              </p:cNvGrpSpPr>
              <p:nvPr/>
            </p:nvGrpSpPr>
            <p:grpSpPr bwMode="auto">
              <a:xfrm>
                <a:off x="1664" y="864"/>
                <a:ext cx="440" cy="384"/>
                <a:chOff x="1664" y="864"/>
                <a:chExt cx="440" cy="384"/>
              </a:xfrm>
            </p:grpSpPr>
            <p:sp>
              <p:nvSpPr>
                <p:cNvPr id="34127" name="Rectangle 61"/>
                <p:cNvSpPr>
                  <a:spLocks noChangeArrowheads="1"/>
                </p:cNvSpPr>
                <p:nvPr/>
              </p:nvSpPr>
              <p:spPr bwMode="auto">
                <a:xfrm>
                  <a:off x="1704" y="864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0.88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8" name="Rectangle 62"/>
                <p:cNvSpPr>
                  <a:spLocks noChangeArrowheads="1"/>
                </p:cNvSpPr>
                <p:nvPr/>
              </p:nvSpPr>
              <p:spPr bwMode="auto">
                <a:xfrm>
                  <a:off x="1664" y="86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6" name="Group 63"/>
              <p:cNvGrpSpPr>
                <a:grpSpLocks/>
              </p:cNvGrpSpPr>
              <p:nvPr/>
            </p:nvGrpSpPr>
            <p:grpSpPr bwMode="auto">
              <a:xfrm>
                <a:off x="2104" y="864"/>
                <a:ext cx="394" cy="384"/>
                <a:chOff x="2104" y="864"/>
                <a:chExt cx="394" cy="384"/>
              </a:xfrm>
            </p:grpSpPr>
            <p:sp>
              <p:nvSpPr>
                <p:cNvPr id="34125" name="Rectangle 64"/>
                <p:cNvSpPr>
                  <a:spLocks noChangeArrowheads="1"/>
                </p:cNvSpPr>
                <p:nvPr/>
              </p:nvSpPr>
              <p:spPr bwMode="auto">
                <a:xfrm>
                  <a:off x="2144" y="86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6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4" y="86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" name="Group 66"/>
              <p:cNvGrpSpPr>
                <a:grpSpLocks/>
              </p:cNvGrpSpPr>
              <p:nvPr/>
            </p:nvGrpSpPr>
            <p:grpSpPr bwMode="auto">
              <a:xfrm>
                <a:off x="2498" y="864"/>
                <a:ext cx="394" cy="384"/>
                <a:chOff x="2498" y="864"/>
                <a:chExt cx="394" cy="384"/>
              </a:xfrm>
            </p:grpSpPr>
            <p:sp>
              <p:nvSpPr>
                <p:cNvPr id="34123" name="Rectangle 67"/>
                <p:cNvSpPr>
                  <a:spLocks noChangeArrowheads="1"/>
                </p:cNvSpPr>
                <p:nvPr/>
              </p:nvSpPr>
              <p:spPr bwMode="auto">
                <a:xfrm>
                  <a:off x="2538" y="86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4" name="Rectangle 68"/>
                <p:cNvSpPr>
                  <a:spLocks noChangeArrowheads="1"/>
                </p:cNvSpPr>
                <p:nvPr/>
              </p:nvSpPr>
              <p:spPr bwMode="auto">
                <a:xfrm>
                  <a:off x="2498" y="86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" name="Group 69"/>
              <p:cNvGrpSpPr>
                <a:grpSpLocks/>
              </p:cNvGrpSpPr>
              <p:nvPr/>
            </p:nvGrpSpPr>
            <p:grpSpPr bwMode="auto">
              <a:xfrm>
                <a:off x="2892" y="864"/>
                <a:ext cx="548" cy="384"/>
                <a:chOff x="2892" y="864"/>
                <a:chExt cx="548" cy="384"/>
              </a:xfrm>
            </p:grpSpPr>
            <p:sp>
              <p:nvSpPr>
                <p:cNvPr id="34121" name="Rectangle 70"/>
                <p:cNvSpPr>
                  <a:spLocks noChangeArrowheads="1"/>
                </p:cNvSpPr>
                <p:nvPr/>
              </p:nvSpPr>
              <p:spPr bwMode="auto">
                <a:xfrm>
                  <a:off x="2932" y="864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2" name="Rectangle 71"/>
                <p:cNvSpPr>
                  <a:spLocks noChangeArrowheads="1"/>
                </p:cNvSpPr>
                <p:nvPr/>
              </p:nvSpPr>
              <p:spPr bwMode="auto">
                <a:xfrm>
                  <a:off x="2892" y="86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" name="Group 72"/>
              <p:cNvGrpSpPr>
                <a:grpSpLocks/>
              </p:cNvGrpSpPr>
              <p:nvPr/>
            </p:nvGrpSpPr>
            <p:grpSpPr bwMode="auto">
              <a:xfrm>
                <a:off x="3440" y="864"/>
                <a:ext cx="701" cy="384"/>
                <a:chOff x="3440" y="864"/>
                <a:chExt cx="701" cy="384"/>
              </a:xfrm>
            </p:grpSpPr>
            <p:sp>
              <p:nvSpPr>
                <p:cNvPr id="34119" name="Rectangle 73"/>
                <p:cNvSpPr>
                  <a:spLocks noChangeArrowheads="1"/>
                </p:cNvSpPr>
                <p:nvPr/>
              </p:nvSpPr>
              <p:spPr bwMode="auto">
                <a:xfrm>
                  <a:off x="3480" y="864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0" name="Rectangle 74"/>
                <p:cNvSpPr>
                  <a:spLocks noChangeArrowheads="1"/>
                </p:cNvSpPr>
                <p:nvPr/>
              </p:nvSpPr>
              <p:spPr bwMode="auto">
                <a:xfrm>
                  <a:off x="3440" y="86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" name="Group 75"/>
              <p:cNvGrpSpPr>
                <a:grpSpLocks/>
              </p:cNvGrpSpPr>
              <p:nvPr/>
            </p:nvGrpSpPr>
            <p:grpSpPr bwMode="auto">
              <a:xfrm>
                <a:off x="576" y="1248"/>
                <a:ext cx="576" cy="384"/>
                <a:chOff x="576" y="1248"/>
                <a:chExt cx="576" cy="384"/>
              </a:xfrm>
            </p:grpSpPr>
            <p:sp>
              <p:nvSpPr>
                <p:cNvPr id="34117" name="Rectangle 76"/>
                <p:cNvSpPr>
                  <a:spLocks noChangeArrowheads="1"/>
                </p:cNvSpPr>
                <p:nvPr/>
              </p:nvSpPr>
              <p:spPr bwMode="auto">
                <a:xfrm>
                  <a:off x="616" y="1248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DATA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8" name="Rectangle 77"/>
                <p:cNvSpPr>
                  <a:spLocks noChangeArrowheads="1"/>
                </p:cNvSpPr>
                <p:nvPr/>
              </p:nvSpPr>
              <p:spPr bwMode="auto">
                <a:xfrm>
                  <a:off x="576" y="124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1" name="Group 78"/>
              <p:cNvGrpSpPr>
                <a:grpSpLocks/>
              </p:cNvGrpSpPr>
              <p:nvPr/>
            </p:nvGrpSpPr>
            <p:grpSpPr bwMode="auto">
              <a:xfrm>
                <a:off x="1152" y="1248"/>
                <a:ext cx="512" cy="384"/>
                <a:chOff x="1152" y="1248"/>
                <a:chExt cx="512" cy="384"/>
              </a:xfrm>
            </p:grpSpPr>
            <p:sp>
              <p:nvSpPr>
                <p:cNvPr id="3411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92" y="1248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6" name="Rectangle 80"/>
                <p:cNvSpPr>
                  <a:spLocks noChangeArrowheads="1"/>
                </p:cNvSpPr>
                <p:nvPr/>
              </p:nvSpPr>
              <p:spPr bwMode="auto">
                <a:xfrm>
                  <a:off x="1152" y="124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88" name="Group 81"/>
              <p:cNvGrpSpPr>
                <a:grpSpLocks/>
              </p:cNvGrpSpPr>
              <p:nvPr/>
            </p:nvGrpSpPr>
            <p:grpSpPr bwMode="auto">
              <a:xfrm>
                <a:off x="1664" y="1248"/>
                <a:ext cx="440" cy="384"/>
                <a:chOff x="1664" y="1248"/>
                <a:chExt cx="440" cy="384"/>
              </a:xfrm>
            </p:grpSpPr>
            <p:sp>
              <p:nvSpPr>
                <p:cNvPr id="34113" name="Rectangle 82"/>
                <p:cNvSpPr>
                  <a:spLocks noChangeArrowheads="1"/>
                </p:cNvSpPr>
                <p:nvPr/>
              </p:nvSpPr>
              <p:spPr bwMode="auto">
                <a:xfrm>
                  <a:off x="1704" y="1248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4" name="Rectangle 83"/>
                <p:cNvSpPr>
                  <a:spLocks noChangeArrowheads="1"/>
                </p:cNvSpPr>
                <p:nvPr/>
              </p:nvSpPr>
              <p:spPr bwMode="auto">
                <a:xfrm>
                  <a:off x="1664" y="124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89" name="Group 84"/>
              <p:cNvGrpSpPr>
                <a:grpSpLocks/>
              </p:cNvGrpSpPr>
              <p:nvPr/>
            </p:nvGrpSpPr>
            <p:grpSpPr bwMode="auto">
              <a:xfrm>
                <a:off x="2104" y="1248"/>
                <a:ext cx="394" cy="384"/>
                <a:chOff x="2104" y="1248"/>
                <a:chExt cx="394" cy="384"/>
              </a:xfrm>
            </p:grpSpPr>
            <p:sp>
              <p:nvSpPr>
                <p:cNvPr id="34111" name="Rectangle 85"/>
                <p:cNvSpPr>
                  <a:spLocks noChangeArrowheads="1"/>
                </p:cNvSpPr>
                <p:nvPr/>
              </p:nvSpPr>
              <p:spPr bwMode="auto">
                <a:xfrm>
                  <a:off x="2144" y="124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2" name="Rectangle 86"/>
                <p:cNvSpPr>
                  <a:spLocks noChangeArrowheads="1"/>
                </p:cNvSpPr>
                <p:nvPr/>
              </p:nvSpPr>
              <p:spPr bwMode="auto">
                <a:xfrm>
                  <a:off x="2104" y="124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0" name="Group 87"/>
              <p:cNvGrpSpPr>
                <a:grpSpLocks/>
              </p:cNvGrpSpPr>
              <p:nvPr/>
            </p:nvGrpSpPr>
            <p:grpSpPr bwMode="auto">
              <a:xfrm>
                <a:off x="2498" y="1248"/>
                <a:ext cx="394" cy="384"/>
                <a:chOff x="2498" y="1248"/>
                <a:chExt cx="394" cy="384"/>
              </a:xfrm>
            </p:grpSpPr>
            <p:sp>
              <p:nvSpPr>
                <p:cNvPr id="34109" name="Rectangle 88"/>
                <p:cNvSpPr>
                  <a:spLocks noChangeArrowheads="1"/>
                </p:cNvSpPr>
                <p:nvPr/>
              </p:nvSpPr>
              <p:spPr bwMode="auto">
                <a:xfrm>
                  <a:off x="2538" y="124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1.08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0" name="Rectangle 89"/>
                <p:cNvSpPr>
                  <a:spLocks noChangeArrowheads="1"/>
                </p:cNvSpPr>
                <p:nvPr/>
              </p:nvSpPr>
              <p:spPr bwMode="auto">
                <a:xfrm>
                  <a:off x="2498" y="124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1" name="Group 90"/>
              <p:cNvGrpSpPr>
                <a:grpSpLocks/>
              </p:cNvGrpSpPr>
              <p:nvPr/>
            </p:nvGrpSpPr>
            <p:grpSpPr bwMode="auto">
              <a:xfrm>
                <a:off x="2892" y="1248"/>
                <a:ext cx="548" cy="384"/>
                <a:chOff x="2892" y="1248"/>
                <a:chExt cx="548" cy="384"/>
              </a:xfrm>
            </p:grpSpPr>
            <p:sp>
              <p:nvSpPr>
                <p:cNvPr id="34107" name="Rectangle 91"/>
                <p:cNvSpPr>
                  <a:spLocks noChangeArrowheads="1"/>
                </p:cNvSpPr>
                <p:nvPr/>
              </p:nvSpPr>
              <p:spPr bwMode="auto">
                <a:xfrm>
                  <a:off x="2932" y="1248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8" name="Rectangle 92"/>
                <p:cNvSpPr>
                  <a:spLocks noChangeArrowheads="1"/>
                </p:cNvSpPr>
                <p:nvPr/>
              </p:nvSpPr>
              <p:spPr bwMode="auto">
                <a:xfrm>
                  <a:off x="2892" y="124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2" name="Group 93"/>
              <p:cNvGrpSpPr>
                <a:grpSpLocks/>
              </p:cNvGrpSpPr>
              <p:nvPr/>
            </p:nvGrpSpPr>
            <p:grpSpPr bwMode="auto">
              <a:xfrm>
                <a:off x="3440" y="1248"/>
                <a:ext cx="701" cy="384"/>
                <a:chOff x="3440" y="1248"/>
                <a:chExt cx="701" cy="384"/>
              </a:xfrm>
            </p:grpSpPr>
            <p:sp>
              <p:nvSpPr>
                <p:cNvPr id="34105" name="Rectangle 94"/>
                <p:cNvSpPr>
                  <a:spLocks noChangeArrowheads="1"/>
                </p:cNvSpPr>
                <p:nvPr/>
              </p:nvSpPr>
              <p:spPr bwMode="auto">
                <a:xfrm>
                  <a:off x="3480" y="1248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6" name="Rectangle 95"/>
                <p:cNvSpPr>
                  <a:spLocks noChangeArrowheads="1"/>
                </p:cNvSpPr>
                <p:nvPr/>
              </p:nvSpPr>
              <p:spPr bwMode="auto">
                <a:xfrm>
                  <a:off x="3440" y="124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3" name="Group 96"/>
              <p:cNvGrpSpPr>
                <a:grpSpLocks/>
              </p:cNvGrpSpPr>
              <p:nvPr/>
            </p:nvGrpSpPr>
            <p:grpSpPr bwMode="auto">
              <a:xfrm>
                <a:off x="576" y="1632"/>
                <a:ext cx="576" cy="384"/>
                <a:chOff x="576" y="1632"/>
                <a:chExt cx="576" cy="384"/>
              </a:xfrm>
            </p:grpSpPr>
            <p:sp>
              <p:nvSpPr>
                <p:cNvPr id="34103" name="Rectangle 97"/>
                <p:cNvSpPr>
                  <a:spLocks noChangeArrowheads="1"/>
                </p:cNvSpPr>
                <p:nvPr/>
              </p:nvSpPr>
              <p:spPr bwMode="auto">
                <a:xfrm>
                  <a:off x="616" y="1632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CPLX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4" name="Rectangle 98"/>
                <p:cNvSpPr>
                  <a:spLocks noChangeArrowheads="1"/>
                </p:cNvSpPr>
                <p:nvPr/>
              </p:nvSpPr>
              <p:spPr bwMode="auto">
                <a:xfrm>
                  <a:off x="576" y="163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4" name="Group 99"/>
              <p:cNvGrpSpPr>
                <a:grpSpLocks/>
              </p:cNvGrpSpPr>
              <p:nvPr/>
            </p:nvGrpSpPr>
            <p:grpSpPr bwMode="auto">
              <a:xfrm>
                <a:off x="1152" y="1632"/>
                <a:ext cx="512" cy="384"/>
                <a:chOff x="1152" y="1632"/>
                <a:chExt cx="512" cy="384"/>
              </a:xfrm>
            </p:grpSpPr>
            <p:sp>
              <p:nvSpPr>
                <p:cNvPr id="34101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92" y="1632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52" y="163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5" name="Group 102"/>
              <p:cNvGrpSpPr>
                <a:grpSpLocks/>
              </p:cNvGrpSpPr>
              <p:nvPr/>
            </p:nvGrpSpPr>
            <p:grpSpPr bwMode="auto">
              <a:xfrm>
                <a:off x="1664" y="1632"/>
                <a:ext cx="440" cy="384"/>
                <a:chOff x="1664" y="1632"/>
                <a:chExt cx="440" cy="384"/>
              </a:xfrm>
            </p:grpSpPr>
            <p:sp>
              <p:nvSpPr>
                <p:cNvPr id="3409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704" y="1632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64" y="163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6" name="Group 105"/>
              <p:cNvGrpSpPr>
                <a:grpSpLocks/>
              </p:cNvGrpSpPr>
              <p:nvPr/>
            </p:nvGrpSpPr>
            <p:grpSpPr bwMode="auto">
              <a:xfrm>
                <a:off x="2104" y="1632"/>
                <a:ext cx="394" cy="384"/>
                <a:chOff x="2104" y="1632"/>
                <a:chExt cx="394" cy="384"/>
              </a:xfrm>
            </p:grpSpPr>
            <p:sp>
              <p:nvSpPr>
                <p:cNvPr id="3409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144" y="163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8" name="Rectangle 107"/>
                <p:cNvSpPr>
                  <a:spLocks noChangeArrowheads="1"/>
                </p:cNvSpPr>
                <p:nvPr/>
              </p:nvSpPr>
              <p:spPr bwMode="auto">
                <a:xfrm>
                  <a:off x="2104" y="163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7" name="Group 108"/>
              <p:cNvGrpSpPr>
                <a:grpSpLocks/>
              </p:cNvGrpSpPr>
              <p:nvPr/>
            </p:nvGrpSpPr>
            <p:grpSpPr bwMode="auto">
              <a:xfrm>
                <a:off x="2498" y="1632"/>
                <a:ext cx="394" cy="384"/>
                <a:chOff x="2498" y="1632"/>
                <a:chExt cx="394" cy="384"/>
              </a:xfrm>
            </p:grpSpPr>
            <p:sp>
              <p:nvSpPr>
                <p:cNvPr id="3409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538" y="163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498" y="163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8" name="Group 111"/>
              <p:cNvGrpSpPr>
                <a:grpSpLocks/>
              </p:cNvGrpSpPr>
              <p:nvPr/>
            </p:nvGrpSpPr>
            <p:grpSpPr bwMode="auto">
              <a:xfrm>
                <a:off x="2892" y="1632"/>
                <a:ext cx="548" cy="384"/>
                <a:chOff x="2892" y="1632"/>
                <a:chExt cx="548" cy="384"/>
              </a:xfrm>
            </p:grpSpPr>
            <p:sp>
              <p:nvSpPr>
                <p:cNvPr id="34093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32" y="1632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4" name="Rectangle 113"/>
                <p:cNvSpPr>
                  <a:spLocks noChangeArrowheads="1"/>
                </p:cNvSpPr>
                <p:nvPr/>
              </p:nvSpPr>
              <p:spPr bwMode="auto">
                <a:xfrm>
                  <a:off x="2892" y="163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9" name="Group 114"/>
              <p:cNvGrpSpPr>
                <a:grpSpLocks/>
              </p:cNvGrpSpPr>
              <p:nvPr/>
            </p:nvGrpSpPr>
            <p:grpSpPr bwMode="auto">
              <a:xfrm>
                <a:off x="3440" y="1632"/>
                <a:ext cx="701" cy="384"/>
                <a:chOff x="3440" y="1632"/>
                <a:chExt cx="701" cy="384"/>
              </a:xfrm>
            </p:grpSpPr>
            <p:sp>
              <p:nvSpPr>
                <p:cNvPr id="34091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80" y="1632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1.65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40" y="163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0" name="Group 117"/>
              <p:cNvGrpSpPr>
                <a:grpSpLocks/>
              </p:cNvGrpSpPr>
              <p:nvPr/>
            </p:nvGrpSpPr>
            <p:grpSpPr bwMode="auto">
              <a:xfrm>
                <a:off x="0" y="2016"/>
                <a:ext cx="576" cy="1536"/>
                <a:chOff x="0" y="2016"/>
                <a:chExt cx="576" cy="1536"/>
              </a:xfrm>
            </p:grpSpPr>
            <p:sp>
              <p:nvSpPr>
                <p:cNvPr id="34089" name="Rectangle 118"/>
                <p:cNvSpPr>
                  <a:spLocks noChangeArrowheads="1"/>
                </p:cNvSpPr>
                <p:nvPr/>
              </p:nvSpPr>
              <p:spPr bwMode="auto">
                <a:xfrm>
                  <a:off x="40" y="2016"/>
                  <a:ext cx="496" cy="15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H/W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0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76" cy="153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1" name="Group 120"/>
              <p:cNvGrpSpPr>
                <a:grpSpLocks/>
              </p:cNvGrpSpPr>
              <p:nvPr/>
            </p:nvGrpSpPr>
            <p:grpSpPr bwMode="auto">
              <a:xfrm>
                <a:off x="576" y="2016"/>
                <a:ext cx="576" cy="384"/>
                <a:chOff x="576" y="2016"/>
                <a:chExt cx="576" cy="384"/>
              </a:xfrm>
            </p:grpSpPr>
            <p:sp>
              <p:nvSpPr>
                <p:cNvPr id="34087" name="Rectangle 121"/>
                <p:cNvSpPr>
                  <a:spLocks noChangeArrowheads="1"/>
                </p:cNvSpPr>
                <p:nvPr/>
              </p:nvSpPr>
              <p:spPr bwMode="auto">
                <a:xfrm>
                  <a:off x="616" y="2016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TIME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8" name="Rectangle 122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2" name="Group 123"/>
              <p:cNvGrpSpPr>
                <a:grpSpLocks/>
              </p:cNvGrpSpPr>
              <p:nvPr/>
            </p:nvGrpSpPr>
            <p:grpSpPr bwMode="auto">
              <a:xfrm>
                <a:off x="1152" y="2016"/>
                <a:ext cx="512" cy="384"/>
                <a:chOff x="1152" y="2016"/>
                <a:chExt cx="512" cy="384"/>
              </a:xfrm>
            </p:grpSpPr>
            <p:sp>
              <p:nvSpPr>
                <p:cNvPr id="34085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92" y="2016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6" name="Rectangle 125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3" name="Group 126"/>
              <p:cNvGrpSpPr>
                <a:grpSpLocks/>
              </p:cNvGrpSpPr>
              <p:nvPr/>
            </p:nvGrpSpPr>
            <p:grpSpPr bwMode="auto">
              <a:xfrm>
                <a:off x="1664" y="2016"/>
                <a:ext cx="440" cy="384"/>
                <a:chOff x="1664" y="2016"/>
                <a:chExt cx="440" cy="384"/>
              </a:xfrm>
            </p:grpSpPr>
            <p:sp>
              <p:nvSpPr>
                <p:cNvPr id="3408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704" y="2016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664" y="201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4" name="Group 129"/>
              <p:cNvGrpSpPr>
                <a:grpSpLocks/>
              </p:cNvGrpSpPr>
              <p:nvPr/>
            </p:nvGrpSpPr>
            <p:grpSpPr bwMode="auto">
              <a:xfrm>
                <a:off x="2104" y="2016"/>
                <a:ext cx="394" cy="384"/>
                <a:chOff x="2104" y="2016"/>
                <a:chExt cx="394" cy="384"/>
              </a:xfrm>
            </p:grpSpPr>
            <p:sp>
              <p:nvSpPr>
                <p:cNvPr id="34081" name="Rectangle 130"/>
                <p:cNvSpPr>
                  <a:spLocks noChangeArrowheads="1"/>
                </p:cNvSpPr>
                <p:nvPr/>
              </p:nvSpPr>
              <p:spPr bwMode="auto">
                <a:xfrm>
                  <a:off x="2144" y="201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2" name="Rectangle 131"/>
                <p:cNvSpPr>
                  <a:spLocks noChangeArrowheads="1"/>
                </p:cNvSpPr>
                <p:nvPr/>
              </p:nvSpPr>
              <p:spPr bwMode="auto">
                <a:xfrm>
                  <a:off x="2104" y="201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5" name="Group 132"/>
              <p:cNvGrpSpPr>
                <a:grpSpLocks/>
              </p:cNvGrpSpPr>
              <p:nvPr/>
            </p:nvGrpSpPr>
            <p:grpSpPr bwMode="auto">
              <a:xfrm>
                <a:off x="2498" y="2016"/>
                <a:ext cx="394" cy="384"/>
                <a:chOff x="2498" y="2016"/>
                <a:chExt cx="394" cy="384"/>
              </a:xfrm>
            </p:grpSpPr>
            <p:sp>
              <p:nvSpPr>
                <p:cNvPr id="3407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538" y="201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0" name="Rectangle 134"/>
                <p:cNvSpPr>
                  <a:spLocks noChangeArrowheads="1"/>
                </p:cNvSpPr>
                <p:nvPr/>
              </p:nvSpPr>
              <p:spPr bwMode="auto">
                <a:xfrm>
                  <a:off x="2498" y="201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6" name="Group 135"/>
              <p:cNvGrpSpPr>
                <a:grpSpLocks/>
              </p:cNvGrpSpPr>
              <p:nvPr/>
            </p:nvGrpSpPr>
            <p:grpSpPr bwMode="auto">
              <a:xfrm>
                <a:off x="2892" y="2016"/>
                <a:ext cx="548" cy="384"/>
                <a:chOff x="2892" y="2016"/>
                <a:chExt cx="548" cy="384"/>
              </a:xfrm>
            </p:grpSpPr>
            <p:sp>
              <p:nvSpPr>
                <p:cNvPr id="34077" name="Rectangle 136"/>
                <p:cNvSpPr>
                  <a:spLocks noChangeArrowheads="1"/>
                </p:cNvSpPr>
                <p:nvPr/>
              </p:nvSpPr>
              <p:spPr bwMode="auto">
                <a:xfrm>
                  <a:off x="2932" y="2016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8" name="Rectangle 137"/>
                <p:cNvSpPr>
                  <a:spLocks noChangeArrowheads="1"/>
                </p:cNvSpPr>
                <p:nvPr/>
              </p:nvSpPr>
              <p:spPr bwMode="auto">
                <a:xfrm>
                  <a:off x="2892" y="201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7" name="Group 138"/>
              <p:cNvGrpSpPr>
                <a:grpSpLocks/>
              </p:cNvGrpSpPr>
              <p:nvPr/>
            </p:nvGrpSpPr>
            <p:grpSpPr bwMode="auto">
              <a:xfrm>
                <a:off x="3440" y="2016"/>
                <a:ext cx="701" cy="384"/>
                <a:chOff x="3440" y="2016"/>
                <a:chExt cx="701" cy="384"/>
              </a:xfrm>
            </p:grpSpPr>
            <p:sp>
              <p:nvSpPr>
                <p:cNvPr id="3407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480" y="2016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1.66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6" name="Rectangle 140"/>
                <p:cNvSpPr>
                  <a:spLocks noChangeArrowheads="1"/>
                </p:cNvSpPr>
                <p:nvPr/>
              </p:nvSpPr>
              <p:spPr bwMode="auto">
                <a:xfrm>
                  <a:off x="3440" y="201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8" name="Group 141"/>
              <p:cNvGrpSpPr>
                <a:grpSpLocks/>
              </p:cNvGrpSpPr>
              <p:nvPr/>
            </p:nvGrpSpPr>
            <p:grpSpPr bwMode="auto">
              <a:xfrm>
                <a:off x="576" y="2400"/>
                <a:ext cx="576" cy="384"/>
                <a:chOff x="576" y="2400"/>
                <a:chExt cx="576" cy="384"/>
              </a:xfrm>
            </p:grpSpPr>
            <p:sp>
              <p:nvSpPr>
                <p:cNvPr id="34073" name="Rectangle 142"/>
                <p:cNvSpPr>
                  <a:spLocks noChangeArrowheads="1"/>
                </p:cNvSpPr>
                <p:nvPr/>
              </p:nvSpPr>
              <p:spPr bwMode="auto">
                <a:xfrm>
                  <a:off x="616" y="2400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STOR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4" name="Rectangle 143"/>
                <p:cNvSpPr>
                  <a:spLocks noChangeArrowheads="1"/>
                </p:cNvSpPr>
                <p:nvPr/>
              </p:nvSpPr>
              <p:spPr bwMode="auto">
                <a:xfrm>
                  <a:off x="576" y="240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9" name="Group 144"/>
              <p:cNvGrpSpPr>
                <a:grpSpLocks/>
              </p:cNvGrpSpPr>
              <p:nvPr/>
            </p:nvGrpSpPr>
            <p:grpSpPr bwMode="auto">
              <a:xfrm>
                <a:off x="1152" y="2400"/>
                <a:ext cx="512" cy="384"/>
                <a:chOff x="1152" y="2400"/>
                <a:chExt cx="512" cy="384"/>
              </a:xfrm>
            </p:grpSpPr>
            <p:sp>
              <p:nvSpPr>
                <p:cNvPr id="34071" name="Rectangle 145"/>
                <p:cNvSpPr>
                  <a:spLocks noChangeArrowheads="1"/>
                </p:cNvSpPr>
                <p:nvPr/>
              </p:nvSpPr>
              <p:spPr bwMode="auto">
                <a:xfrm>
                  <a:off x="1192" y="2400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0" name="Group 147"/>
              <p:cNvGrpSpPr>
                <a:grpSpLocks/>
              </p:cNvGrpSpPr>
              <p:nvPr/>
            </p:nvGrpSpPr>
            <p:grpSpPr bwMode="auto">
              <a:xfrm>
                <a:off x="1664" y="2400"/>
                <a:ext cx="440" cy="384"/>
                <a:chOff x="1664" y="2400"/>
                <a:chExt cx="440" cy="384"/>
              </a:xfrm>
            </p:grpSpPr>
            <p:sp>
              <p:nvSpPr>
                <p:cNvPr id="34069" name="Rectangle 148"/>
                <p:cNvSpPr>
                  <a:spLocks noChangeArrowheads="1"/>
                </p:cNvSpPr>
                <p:nvPr/>
              </p:nvSpPr>
              <p:spPr bwMode="auto">
                <a:xfrm>
                  <a:off x="1704" y="2400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0" name="Rectangle 149"/>
                <p:cNvSpPr>
                  <a:spLocks noChangeArrowheads="1"/>
                </p:cNvSpPr>
                <p:nvPr/>
              </p:nvSpPr>
              <p:spPr bwMode="auto">
                <a:xfrm>
                  <a:off x="1664" y="240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1" name="Group 150"/>
              <p:cNvGrpSpPr>
                <a:grpSpLocks/>
              </p:cNvGrpSpPr>
              <p:nvPr/>
            </p:nvGrpSpPr>
            <p:grpSpPr bwMode="auto">
              <a:xfrm>
                <a:off x="2104" y="2400"/>
                <a:ext cx="394" cy="384"/>
                <a:chOff x="2104" y="2400"/>
                <a:chExt cx="394" cy="384"/>
              </a:xfrm>
            </p:grpSpPr>
            <p:sp>
              <p:nvSpPr>
                <p:cNvPr id="34067" name="Rectangle 151"/>
                <p:cNvSpPr>
                  <a:spLocks noChangeArrowheads="1"/>
                </p:cNvSpPr>
                <p:nvPr/>
              </p:nvSpPr>
              <p:spPr bwMode="auto">
                <a:xfrm>
                  <a:off x="2144" y="240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104" y="240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2" name="Group 153"/>
              <p:cNvGrpSpPr>
                <a:grpSpLocks/>
              </p:cNvGrpSpPr>
              <p:nvPr/>
            </p:nvGrpSpPr>
            <p:grpSpPr bwMode="auto">
              <a:xfrm>
                <a:off x="2498" y="2400"/>
                <a:ext cx="394" cy="384"/>
                <a:chOff x="2498" y="2400"/>
                <a:chExt cx="394" cy="384"/>
              </a:xfrm>
            </p:grpSpPr>
            <p:sp>
              <p:nvSpPr>
                <p:cNvPr id="34065" name="Rectangle 154"/>
                <p:cNvSpPr>
                  <a:spLocks noChangeArrowheads="1"/>
                </p:cNvSpPr>
                <p:nvPr/>
              </p:nvSpPr>
              <p:spPr bwMode="auto">
                <a:xfrm>
                  <a:off x="2538" y="240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6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8" y="240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3" name="Group 156"/>
              <p:cNvGrpSpPr>
                <a:grpSpLocks/>
              </p:cNvGrpSpPr>
              <p:nvPr/>
            </p:nvGrpSpPr>
            <p:grpSpPr bwMode="auto">
              <a:xfrm>
                <a:off x="2892" y="2400"/>
                <a:ext cx="548" cy="384"/>
                <a:chOff x="2892" y="2400"/>
                <a:chExt cx="548" cy="384"/>
              </a:xfrm>
            </p:grpSpPr>
            <p:sp>
              <p:nvSpPr>
                <p:cNvPr id="34063" name="Rectangle 157"/>
                <p:cNvSpPr>
                  <a:spLocks noChangeArrowheads="1"/>
                </p:cNvSpPr>
                <p:nvPr/>
              </p:nvSpPr>
              <p:spPr bwMode="auto">
                <a:xfrm>
                  <a:off x="2932" y="2400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4" name="Rectangle 158"/>
                <p:cNvSpPr>
                  <a:spLocks noChangeArrowheads="1"/>
                </p:cNvSpPr>
                <p:nvPr/>
              </p:nvSpPr>
              <p:spPr bwMode="auto">
                <a:xfrm>
                  <a:off x="2892" y="240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4" name="Group 159"/>
              <p:cNvGrpSpPr>
                <a:grpSpLocks/>
              </p:cNvGrpSpPr>
              <p:nvPr/>
            </p:nvGrpSpPr>
            <p:grpSpPr bwMode="auto">
              <a:xfrm>
                <a:off x="3440" y="2400"/>
                <a:ext cx="701" cy="384"/>
                <a:chOff x="3440" y="2400"/>
                <a:chExt cx="701" cy="384"/>
              </a:xfrm>
            </p:grpSpPr>
            <p:sp>
              <p:nvSpPr>
                <p:cNvPr id="340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480" y="2400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1.56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440" y="240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5" name="Group 162"/>
              <p:cNvGrpSpPr>
                <a:grpSpLocks/>
              </p:cNvGrpSpPr>
              <p:nvPr/>
            </p:nvGrpSpPr>
            <p:grpSpPr bwMode="auto">
              <a:xfrm>
                <a:off x="576" y="2784"/>
                <a:ext cx="576" cy="384"/>
                <a:chOff x="576" y="2784"/>
                <a:chExt cx="576" cy="384"/>
              </a:xfrm>
            </p:grpSpPr>
            <p:sp>
              <p:nvSpPr>
                <p:cNvPr id="34059" name="Rectangle 163"/>
                <p:cNvSpPr>
                  <a:spLocks noChangeArrowheads="1"/>
                </p:cNvSpPr>
                <p:nvPr/>
              </p:nvSpPr>
              <p:spPr bwMode="auto">
                <a:xfrm>
                  <a:off x="616" y="2784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VIRT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0" name="Rectangle 164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6" name="Group 165"/>
              <p:cNvGrpSpPr>
                <a:grpSpLocks/>
              </p:cNvGrpSpPr>
              <p:nvPr/>
            </p:nvGrpSpPr>
            <p:grpSpPr bwMode="auto">
              <a:xfrm>
                <a:off x="1152" y="2784"/>
                <a:ext cx="512" cy="384"/>
                <a:chOff x="1152" y="2784"/>
                <a:chExt cx="512" cy="384"/>
              </a:xfrm>
            </p:grpSpPr>
            <p:sp>
              <p:nvSpPr>
                <p:cNvPr id="34057" name="Rectangle 166"/>
                <p:cNvSpPr>
                  <a:spLocks noChangeArrowheads="1"/>
                </p:cNvSpPr>
                <p:nvPr/>
              </p:nvSpPr>
              <p:spPr bwMode="auto">
                <a:xfrm>
                  <a:off x="1192" y="2784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8" name="Rectangle 167"/>
                <p:cNvSpPr>
                  <a:spLocks noChangeArrowheads="1"/>
                </p:cNvSpPr>
                <p:nvPr/>
              </p:nvSpPr>
              <p:spPr bwMode="auto">
                <a:xfrm>
                  <a:off x="1152" y="278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36" name="Group 168"/>
              <p:cNvGrpSpPr>
                <a:grpSpLocks/>
              </p:cNvGrpSpPr>
              <p:nvPr/>
            </p:nvGrpSpPr>
            <p:grpSpPr bwMode="auto">
              <a:xfrm>
                <a:off x="1664" y="2784"/>
                <a:ext cx="440" cy="384"/>
                <a:chOff x="1664" y="2784"/>
                <a:chExt cx="440" cy="384"/>
              </a:xfrm>
            </p:grpSpPr>
            <p:sp>
              <p:nvSpPr>
                <p:cNvPr id="3405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704" y="2784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6" name="Rectangle 170"/>
                <p:cNvSpPr>
                  <a:spLocks noChangeArrowheads="1"/>
                </p:cNvSpPr>
                <p:nvPr/>
              </p:nvSpPr>
              <p:spPr bwMode="auto">
                <a:xfrm>
                  <a:off x="1664" y="278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40" name="Group 171"/>
              <p:cNvGrpSpPr>
                <a:grpSpLocks/>
              </p:cNvGrpSpPr>
              <p:nvPr/>
            </p:nvGrpSpPr>
            <p:grpSpPr bwMode="auto">
              <a:xfrm>
                <a:off x="2104" y="2784"/>
                <a:ext cx="394" cy="384"/>
                <a:chOff x="2104" y="2784"/>
                <a:chExt cx="394" cy="384"/>
              </a:xfrm>
            </p:grpSpPr>
            <p:sp>
              <p:nvSpPr>
                <p:cNvPr id="34053" name="Rectangle 172"/>
                <p:cNvSpPr>
                  <a:spLocks noChangeArrowheads="1"/>
                </p:cNvSpPr>
                <p:nvPr/>
              </p:nvSpPr>
              <p:spPr bwMode="auto">
                <a:xfrm>
                  <a:off x="2144" y="278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4" name="Rectangle 173"/>
                <p:cNvSpPr>
                  <a:spLocks noChangeArrowheads="1"/>
                </p:cNvSpPr>
                <p:nvPr/>
              </p:nvSpPr>
              <p:spPr bwMode="auto">
                <a:xfrm>
                  <a:off x="2104" y="278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44" name="Group 174"/>
              <p:cNvGrpSpPr>
                <a:grpSpLocks/>
              </p:cNvGrpSpPr>
              <p:nvPr/>
            </p:nvGrpSpPr>
            <p:grpSpPr bwMode="auto">
              <a:xfrm>
                <a:off x="2498" y="2784"/>
                <a:ext cx="394" cy="384"/>
                <a:chOff x="2498" y="2784"/>
                <a:chExt cx="394" cy="384"/>
              </a:xfrm>
            </p:grpSpPr>
            <p:sp>
              <p:nvSpPr>
                <p:cNvPr id="34051" name="Rectangle 175"/>
                <p:cNvSpPr>
                  <a:spLocks noChangeArrowheads="1"/>
                </p:cNvSpPr>
                <p:nvPr/>
              </p:nvSpPr>
              <p:spPr bwMode="auto">
                <a:xfrm>
                  <a:off x="2538" y="278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2" name="Rectangle 176"/>
                <p:cNvSpPr>
                  <a:spLocks noChangeArrowheads="1"/>
                </p:cNvSpPr>
                <p:nvPr/>
              </p:nvSpPr>
              <p:spPr bwMode="auto">
                <a:xfrm>
                  <a:off x="2498" y="278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48" name="Group 177"/>
              <p:cNvGrpSpPr>
                <a:grpSpLocks/>
              </p:cNvGrpSpPr>
              <p:nvPr/>
            </p:nvGrpSpPr>
            <p:grpSpPr bwMode="auto">
              <a:xfrm>
                <a:off x="2892" y="2784"/>
                <a:ext cx="548" cy="384"/>
                <a:chOff x="2892" y="2784"/>
                <a:chExt cx="548" cy="384"/>
              </a:xfrm>
            </p:grpSpPr>
            <p:sp>
              <p:nvSpPr>
                <p:cNvPr id="34049" name="Rectangle 178"/>
                <p:cNvSpPr>
                  <a:spLocks noChangeArrowheads="1"/>
                </p:cNvSpPr>
                <p:nvPr/>
              </p:nvSpPr>
              <p:spPr bwMode="auto">
                <a:xfrm>
                  <a:off x="2932" y="2784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0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92" y="278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52" name="Group 180"/>
              <p:cNvGrpSpPr>
                <a:grpSpLocks/>
              </p:cNvGrpSpPr>
              <p:nvPr/>
            </p:nvGrpSpPr>
            <p:grpSpPr bwMode="auto">
              <a:xfrm>
                <a:off x="3440" y="2784"/>
                <a:ext cx="701" cy="384"/>
                <a:chOff x="3440" y="2784"/>
                <a:chExt cx="701" cy="384"/>
              </a:xfrm>
            </p:grpSpPr>
            <p:sp>
              <p:nvSpPr>
                <p:cNvPr id="34047" name="Rectangle 181"/>
                <p:cNvSpPr>
                  <a:spLocks noChangeArrowheads="1"/>
                </p:cNvSpPr>
                <p:nvPr/>
              </p:nvSpPr>
              <p:spPr bwMode="auto">
                <a:xfrm>
                  <a:off x="3480" y="2784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440" y="278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56" name="Group 183"/>
              <p:cNvGrpSpPr>
                <a:grpSpLocks/>
              </p:cNvGrpSpPr>
              <p:nvPr/>
            </p:nvGrpSpPr>
            <p:grpSpPr bwMode="auto">
              <a:xfrm>
                <a:off x="576" y="3168"/>
                <a:ext cx="576" cy="384"/>
                <a:chOff x="576" y="3168"/>
                <a:chExt cx="576" cy="384"/>
              </a:xfrm>
            </p:grpSpPr>
            <p:sp>
              <p:nvSpPr>
                <p:cNvPr id="34045" name="Rectangle 184"/>
                <p:cNvSpPr>
                  <a:spLocks noChangeArrowheads="1"/>
                </p:cNvSpPr>
                <p:nvPr/>
              </p:nvSpPr>
              <p:spPr bwMode="auto">
                <a:xfrm>
                  <a:off x="616" y="3168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TURN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6" name="Rectangle 185"/>
                <p:cNvSpPr>
                  <a:spLocks noChangeArrowheads="1"/>
                </p:cNvSpPr>
                <p:nvPr/>
              </p:nvSpPr>
              <p:spPr bwMode="auto">
                <a:xfrm>
                  <a:off x="576" y="316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60" name="Group 186"/>
              <p:cNvGrpSpPr>
                <a:grpSpLocks/>
              </p:cNvGrpSpPr>
              <p:nvPr/>
            </p:nvGrpSpPr>
            <p:grpSpPr bwMode="auto">
              <a:xfrm>
                <a:off x="1152" y="3168"/>
                <a:ext cx="512" cy="384"/>
                <a:chOff x="1152" y="3168"/>
                <a:chExt cx="512" cy="384"/>
              </a:xfrm>
            </p:grpSpPr>
            <p:sp>
              <p:nvSpPr>
                <p:cNvPr id="340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1192" y="3168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152" y="316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64" name="Group 189"/>
              <p:cNvGrpSpPr>
                <a:grpSpLocks/>
              </p:cNvGrpSpPr>
              <p:nvPr/>
            </p:nvGrpSpPr>
            <p:grpSpPr bwMode="auto">
              <a:xfrm>
                <a:off x="1664" y="3168"/>
                <a:ext cx="440" cy="384"/>
                <a:chOff x="1664" y="3168"/>
                <a:chExt cx="440" cy="384"/>
              </a:xfrm>
            </p:grpSpPr>
            <p:sp>
              <p:nvSpPr>
                <p:cNvPr id="34041" name="Rectangle 190"/>
                <p:cNvSpPr>
                  <a:spLocks noChangeArrowheads="1"/>
                </p:cNvSpPr>
                <p:nvPr/>
              </p:nvSpPr>
              <p:spPr bwMode="auto">
                <a:xfrm>
                  <a:off x="1704" y="3168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2" name="Rectangle 191"/>
                <p:cNvSpPr>
                  <a:spLocks noChangeArrowheads="1"/>
                </p:cNvSpPr>
                <p:nvPr/>
              </p:nvSpPr>
              <p:spPr bwMode="auto">
                <a:xfrm>
                  <a:off x="1664" y="316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68" name="Group 192"/>
              <p:cNvGrpSpPr>
                <a:grpSpLocks/>
              </p:cNvGrpSpPr>
              <p:nvPr/>
            </p:nvGrpSpPr>
            <p:grpSpPr bwMode="auto">
              <a:xfrm>
                <a:off x="2104" y="3168"/>
                <a:ext cx="394" cy="384"/>
                <a:chOff x="2104" y="3168"/>
                <a:chExt cx="394" cy="384"/>
              </a:xfrm>
            </p:grpSpPr>
            <p:sp>
              <p:nvSpPr>
                <p:cNvPr id="34039" name="Rectangle 193"/>
                <p:cNvSpPr>
                  <a:spLocks noChangeArrowheads="1"/>
                </p:cNvSpPr>
                <p:nvPr/>
              </p:nvSpPr>
              <p:spPr bwMode="auto">
                <a:xfrm>
                  <a:off x="2144" y="316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0" name="Rectangle 194"/>
                <p:cNvSpPr>
                  <a:spLocks noChangeArrowheads="1"/>
                </p:cNvSpPr>
                <p:nvPr/>
              </p:nvSpPr>
              <p:spPr bwMode="auto">
                <a:xfrm>
                  <a:off x="2104" y="316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1" name="Group 195"/>
              <p:cNvGrpSpPr>
                <a:grpSpLocks/>
              </p:cNvGrpSpPr>
              <p:nvPr/>
            </p:nvGrpSpPr>
            <p:grpSpPr bwMode="auto">
              <a:xfrm>
                <a:off x="2498" y="3168"/>
                <a:ext cx="394" cy="384"/>
                <a:chOff x="2498" y="3168"/>
                <a:chExt cx="394" cy="384"/>
              </a:xfrm>
            </p:grpSpPr>
            <p:sp>
              <p:nvSpPr>
                <p:cNvPr id="34037" name="Rectangle 196"/>
                <p:cNvSpPr>
                  <a:spLocks noChangeArrowheads="1"/>
                </p:cNvSpPr>
                <p:nvPr/>
              </p:nvSpPr>
              <p:spPr bwMode="auto">
                <a:xfrm>
                  <a:off x="2538" y="316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498" y="316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2" name="Group 198"/>
              <p:cNvGrpSpPr>
                <a:grpSpLocks/>
              </p:cNvGrpSpPr>
              <p:nvPr/>
            </p:nvGrpSpPr>
            <p:grpSpPr bwMode="auto">
              <a:xfrm>
                <a:off x="2892" y="3168"/>
                <a:ext cx="548" cy="384"/>
                <a:chOff x="2892" y="3168"/>
                <a:chExt cx="548" cy="384"/>
              </a:xfrm>
            </p:grpSpPr>
            <p:sp>
              <p:nvSpPr>
                <p:cNvPr id="34035" name="Rectangle 199"/>
                <p:cNvSpPr>
                  <a:spLocks noChangeArrowheads="1"/>
                </p:cNvSpPr>
                <p:nvPr/>
              </p:nvSpPr>
              <p:spPr bwMode="auto">
                <a:xfrm>
                  <a:off x="2932" y="3168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6" name="Rectangle 200"/>
                <p:cNvSpPr>
                  <a:spLocks noChangeArrowheads="1"/>
                </p:cNvSpPr>
                <p:nvPr/>
              </p:nvSpPr>
              <p:spPr bwMode="auto">
                <a:xfrm>
                  <a:off x="2892" y="316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3" name="Group 201"/>
              <p:cNvGrpSpPr>
                <a:grpSpLocks/>
              </p:cNvGrpSpPr>
              <p:nvPr/>
            </p:nvGrpSpPr>
            <p:grpSpPr bwMode="auto">
              <a:xfrm>
                <a:off x="3440" y="3168"/>
                <a:ext cx="701" cy="384"/>
                <a:chOff x="3440" y="3168"/>
                <a:chExt cx="701" cy="384"/>
              </a:xfrm>
            </p:grpSpPr>
            <p:sp>
              <p:nvSpPr>
                <p:cNvPr id="34033" name="Rectangle 202"/>
                <p:cNvSpPr>
                  <a:spLocks noChangeArrowheads="1"/>
                </p:cNvSpPr>
                <p:nvPr/>
              </p:nvSpPr>
              <p:spPr bwMode="auto">
                <a:xfrm>
                  <a:off x="3480" y="3168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4" name="Rectangle 203"/>
                <p:cNvSpPr>
                  <a:spLocks noChangeArrowheads="1"/>
                </p:cNvSpPr>
                <p:nvPr/>
              </p:nvSpPr>
              <p:spPr bwMode="auto">
                <a:xfrm>
                  <a:off x="3440" y="316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4" name="Group 204"/>
              <p:cNvGrpSpPr>
                <a:grpSpLocks/>
              </p:cNvGrpSpPr>
              <p:nvPr/>
            </p:nvGrpSpPr>
            <p:grpSpPr bwMode="auto">
              <a:xfrm>
                <a:off x="0" y="3552"/>
                <a:ext cx="576" cy="1920"/>
                <a:chOff x="0" y="3552"/>
                <a:chExt cx="576" cy="1920"/>
              </a:xfrm>
            </p:grpSpPr>
            <p:sp>
              <p:nvSpPr>
                <p:cNvPr id="34031" name="Rectangle 205"/>
                <p:cNvSpPr>
                  <a:spLocks noChangeArrowheads="1"/>
                </p:cNvSpPr>
                <p:nvPr/>
              </p:nvSpPr>
              <p:spPr bwMode="auto">
                <a:xfrm>
                  <a:off x="40" y="3552"/>
                  <a:ext cx="496" cy="19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개인특성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2" name="Rectangle 206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76" cy="192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5" name="Group 207"/>
              <p:cNvGrpSpPr>
                <a:grpSpLocks/>
              </p:cNvGrpSpPr>
              <p:nvPr/>
            </p:nvGrpSpPr>
            <p:grpSpPr bwMode="auto">
              <a:xfrm>
                <a:off x="576" y="3552"/>
                <a:ext cx="576" cy="384"/>
                <a:chOff x="576" y="3552"/>
                <a:chExt cx="576" cy="384"/>
              </a:xfrm>
            </p:grpSpPr>
            <p:sp>
              <p:nvSpPr>
                <p:cNvPr id="34029" name="Rectangle 208"/>
                <p:cNvSpPr>
                  <a:spLocks noChangeArrowheads="1"/>
                </p:cNvSpPr>
                <p:nvPr/>
              </p:nvSpPr>
              <p:spPr bwMode="auto">
                <a:xfrm>
                  <a:off x="616" y="3552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ACAP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0" name="Rectangle 209"/>
                <p:cNvSpPr>
                  <a:spLocks noChangeArrowheads="1"/>
                </p:cNvSpPr>
                <p:nvPr/>
              </p:nvSpPr>
              <p:spPr bwMode="auto">
                <a:xfrm>
                  <a:off x="576" y="355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2" name="Group 210"/>
              <p:cNvGrpSpPr>
                <a:grpSpLocks/>
              </p:cNvGrpSpPr>
              <p:nvPr/>
            </p:nvGrpSpPr>
            <p:grpSpPr bwMode="auto">
              <a:xfrm>
                <a:off x="1152" y="3552"/>
                <a:ext cx="512" cy="384"/>
                <a:chOff x="1152" y="3552"/>
                <a:chExt cx="512" cy="384"/>
              </a:xfrm>
            </p:grpSpPr>
            <p:sp>
              <p:nvSpPr>
                <p:cNvPr id="34027" name="Rectangle 211"/>
                <p:cNvSpPr>
                  <a:spLocks noChangeArrowheads="1"/>
                </p:cNvSpPr>
                <p:nvPr/>
              </p:nvSpPr>
              <p:spPr bwMode="auto">
                <a:xfrm>
                  <a:off x="1192" y="3552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8" name="Rectangle 212"/>
                <p:cNvSpPr>
                  <a:spLocks noChangeArrowheads="1"/>
                </p:cNvSpPr>
                <p:nvPr/>
              </p:nvSpPr>
              <p:spPr bwMode="auto">
                <a:xfrm>
                  <a:off x="1152" y="355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3" name="Group 213"/>
              <p:cNvGrpSpPr>
                <a:grpSpLocks/>
              </p:cNvGrpSpPr>
              <p:nvPr/>
            </p:nvGrpSpPr>
            <p:grpSpPr bwMode="auto">
              <a:xfrm>
                <a:off x="1664" y="3552"/>
                <a:ext cx="440" cy="384"/>
                <a:chOff x="1664" y="3552"/>
                <a:chExt cx="440" cy="384"/>
              </a:xfrm>
            </p:grpSpPr>
            <p:sp>
              <p:nvSpPr>
                <p:cNvPr id="3402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704" y="3552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1.19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6" name="Rectangle 215"/>
                <p:cNvSpPr>
                  <a:spLocks noChangeArrowheads="1"/>
                </p:cNvSpPr>
                <p:nvPr/>
              </p:nvSpPr>
              <p:spPr bwMode="auto">
                <a:xfrm>
                  <a:off x="1664" y="355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4" name="Group 216"/>
              <p:cNvGrpSpPr>
                <a:grpSpLocks/>
              </p:cNvGrpSpPr>
              <p:nvPr/>
            </p:nvGrpSpPr>
            <p:grpSpPr bwMode="auto">
              <a:xfrm>
                <a:off x="2104" y="3552"/>
                <a:ext cx="394" cy="384"/>
                <a:chOff x="2104" y="3552"/>
                <a:chExt cx="394" cy="384"/>
              </a:xfrm>
            </p:grpSpPr>
            <p:sp>
              <p:nvSpPr>
                <p:cNvPr id="34023" name="Rectangle 217"/>
                <p:cNvSpPr>
                  <a:spLocks noChangeArrowheads="1"/>
                </p:cNvSpPr>
                <p:nvPr/>
              </p:nvSpPr>
              <p:spPr bwMode="auto">
                <a:xfrm>
                  <a:off x="2144" y="355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4" name="Rectangle 218"/>
                <p:cNvSpPr>
                  <a:spLocks noChangeArrowheads="1"/>
                </p:cNvSpPr>
                <p:nvPr/>
              </p:nvSpPr>
              <p:spPr bwMode="auto">
                <a:xfrm>
                  <a:off x="2104" y="355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5" name="Group 219"/>
              <p:cNvGrpSpPr>
                <a:grpSpLocks/>
              </p:cNvGrpSpPr>
              <p:nvPr/>
            </p:nvGrpSpPr>
            <p:grpSpPr bwMode="auto">
              <a:xfrm>
                <a:off x="2498" y="3552"/>
                <a:ext cx="394" cy="384"/>
                <a:chOff x="2498" y="3552"/>
                <a:chExt cx="394" cy="384"/>
              </a:xfrm>
            </p:grpSpPr>
            <p:sp>
              <p:nvSpPr>
                <p:cNvPr id="34021" name="Rectangle 220"/>
                <p:cNvSpPr>
                  <a:spLocks noChangeArrowheads="1"/>
                </p:cNvSpPr>
                <p:nvPr/>
              </p:nvSpPr>
              <p:spPr bwMode="auto">
                <a:xfrm>
                  <a:off x="2538" y="355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498" y="355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6" name="Group 222"/>
              <p:cNvGrpSpPr>
                <a:grpSpLocks/>
              </p:cNvGrpSpPr>
              <p:nvPr/>
            </p:nvGrpSpPr>
            <p:grpSpPr bwMode="auto">
              <a:xfrm>
                <a:off x="2892" y="3552"/>
                <a:ext cx="548" cy="384"/>
                <a:chOff x="2892" y="3552"/>
                <a:chExt cx="548" cy="384"/>
              </a:xfrm>
            </p:grpSpPr>
            <p:sp>
              <p:nvSpPr>
                <p:cNvPr id="34019" name="Rectangle 223"/>
                <p:cNvSpPr>
                  <a:spLocks noChangeArrowheads="1"/>
                </p:cNvSpPr>
                <p:nvPr/>
              </p:nvSpPr>
              <p:spPr bwMode="auto">
                <a:xfrm>
                  <a:off x="2932" y="3552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0" name="Rectangle 224"/>
                <p:cNvSpPr>
                  <a:spLocks noChangeArrowheads="1"/>
                </p:cNvSpPr>
                <p:nvPr/>
              </p:nvSpPr>
              <p:spPr bwMode="auto">
                <a:xfrm>
                  <a:off x="2892" y="355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7" name="Group 225"/>
              <p:cNvGrpSpPr>
                <a:grpSpLocks/>
              </p:cNvGrpSpPr>
              <p:nvPr/>
            </p:nvGrpSpPr>
            <p:grpSpPr bwMode="auto">
              <a:xfrm>
                <a:off x="3440" y="3552"/>
                <a:ext cx="701" cy="384"/>
                <a:chOff x="3440" y="3552"/>
                <a:chExt cx="701" cy="384"/>
              </a:xfrm>
            </p:grpSpPr>
            <p:sp>
              <p:nvSpPr>
                <p:cNvPr id="3401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480" y="3552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440" y="355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8" name="Group 228"/>
              <p:cNvGrpSpPr>
                <a:grpSpLocks/>
              </p:cNvGrpSpPr>
              <p:nvPr/>
            </p:nvGrpSpPr>
            <p:grpSpPr bwMode="auto">
              <a:xfrm>
                <a:off x="576" y="3936"/>
                <a:ext cx="576" cy="384"/>
                <a:chOff x="576" y="3936"/>
                <a:chExt cx="576" cy="384"/>
              </a:xfrm>
            </p:grpSpPr>
            <p:sp>
              <p:nvSpPr>
                <p:cNvPr id="34015" name="Rectangle 229"/>
                <p:cNvSpPr>
                  <a:spLocks noChangeArrowheads="1"/>
                </p:cNvSpPr>
                <p:nvPr/>
              </p:nvSpPr>
              <p:spPr bwMode="auto">
                <a:xfrm>
                  <a:off x="616" y="3936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AEXP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6" name="Rectangle 230"/>
                <p:cNvSpPr>
                  <a:spLocks noChangeArrowheads="1"/>
                </p:cNvSpPr>
                <p:nvPr/>
              </p:nvSpPr>
              <p:spPr bwMode="auto">
                <a:xfrm>
                  <a:off x="576" y="393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9" name="Group 231"/>
              <p:cNvGrpSpPr>
                <a:grpSpLocks/>
              </p:cNvGrpSpPr>
              <p:nvPr/>
            </p:nvGrpSpPr>
            <p:grpSpPr bwMode="auto">
              <a:xfrm>
                <a:off x="1152" y="3936"/>
                <a:ext cx="512" cy="384"/>
                <a:chOff x="1152" y="3936"/>
                <a:chExt cx="512" cy="384"/>
              </a:xfrm>
            </p:grpSpPr>
            <p:sp>
              <p:nvSpPr>
                <p:cNvPr id="34013" name="Rectangle 232"/>
                <p:cNvSpPr>
                  <a:spLocks noChangeArrowheads="1"/>
                </p:cNvSpPr>
                <p:nvPr/>
              </p:nvSpPr>
              <p:spPr bwMode="auto">
                <a:xfrm>
                  <a:off x="1192" y="3936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1.29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4" name="Rectangle 233"/>
                <p:cNvSpPr>
                  <a:spLocks noChangeArrowheads="1"/>
                </p:cNvSpPr>
                <p:nvPr/>
              </p:nvSpPr>
              <p:spPr bwMode="auto">
                <a:xfrm>
                  <a:off x="1152" y="393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0" name="Group 234"/>
              <p:cNvGrpSpPr>
                <a:grpSpLocks/>
              </p:cNvGrpSpPr>
              <p:nvPr/>
            </p:nvGrpSpPr>
            <p:grpSpPr bwMode="auto">
              <a:xfrm>
                <a:off x="1664" y="3936"/>
                <a:ext cx="440" cy="384"/>
                <a:chOff x="1664" y="3936"/>
                <a:chExt cx="440" cy="384"/>
              </a:xfrm>
            </p:grpSpPr>
            <p:sp>
              <p:nvSpPr>
                <p:cNvPr id="34011" name="Rectangle 235"/>
                <p:cNvSpPr>
                  <a:spLocks noChangeArrowheads="1"/>
                </p:cNvSpPr>
                <p:nvPr/>
              </p:nvSpPr>
              <p:spPr bwMode="auto">
                <a:xfrm>
                  <a:off x="1704" y="3936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664" y="393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1" name="Group 237"/>
              <p:cNvGrpSpPr>
                <a:grpSpLocks/>
              </p:cNvGrpSpPr>
              <p:nvPr/>
            </p:nvGrpSpPr>
            <p:grpSpPr bwMode="auto">
              <a:xfrm>
                <a:off x="2104" y="3936"/>
                <a:ext cx="394" cy="384"/>
                <a:chOff x="2104" y="3936"/>
                <a:chExt cx="394" cy="384"/>
              </a:xfrm>
            </p:grpSpPr>
            <p:sp>
              <p:nvSpPr>
                <p:cNvPr id="34009" name="Rectangle 238"/>
                <p:cNvSpPr>
                  <a:spLocks noChangeArrowheads="1"/>
                </p:cNvSpPr>
                <p:nvPr/>
              </p:nvSpPr>
              <p:spPr bwMode="auto">
                <a:xfrm>
                  <a:off x="2144" y="393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0" name="Rectangle 239"/>
                <p:cNvSpPr>
                  <a:spLocks noChangeArrowheads="1"/>
                </p:cNvSpPr>
                <p:nvPr/>
              </p:nvSpPr>
              <p:spPr bwMode="auto">
                <a:xfrm>
                  <a:off x="2104" y="393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2" name="Group 240"/>
              <p:cNvGrpSpPr>
                <a:grpSpLocks/>
              </p:cNvGrpSpPr>
              <p:nvPr/>
            </p:nvGrpSpPr>
            <p:grpSpPr bwMode="auto">
              <a:xfrm>
                <a:off x="2498" y="3936"/>
                <a:ext cx="394" cy="384"/>
                <a:chOff x="2498" y="3936"/>
                <a:chExt cx="394" cy="384"/>
              </a:xfrm>
            </p:grpSpPr>
            <p:sp>
              <p:nvSpPr>
                <p:cNvPr id="34007" name="Rectangle 241"/>
                <p:cNvSpPr>
                  <a:spLocks noChangeArrowheads="1"/>
                </p:cNvSpPr>
                <p:nvPr/>
              </p:nvSpPr>
              <p:spPr bwMode="auto">
                <a:xfrm>
                  <a:off x="2538" y="393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8" name="Rectangle 242"/>
                <p:cNvSpPr>
                  <a:spLocks noChangeArrowheads="1"/>
                </p:cNvSpPr>
                <p:nvPr/>
              </p:nvSpPr>
              <p:spPr bwMode="auto">
                <a:xfrm>
                  <a:off x="2498" y="393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3" name="Group 243"/>
              <p:cNvGrpSpPr>
                <a:grpSpLocks/>
              </p:cNvGrpSpPr>
              <p:nvPr/>
            </p:nvGrpSpPr>
            <p:grpSpPr bwMode="auto">
              <a:xfrm>
                <a:off x="2892" y="3936"/>
                <a:ext cx="548" cy="384"/>
                <a:chOff x="2892" y="3936"/>
                <a:chExt cx="548" cy="384"/>
              </a:xfrm>
            </p:grpSpPr>
            <p:sp>
              <p:nvSpPr>
                <p:cNvPr id="34005" name="Rectangle 244"/>
                <p:cNvSpPr>
                  <a:spLocks noChangeArrowheads="1"/>
                </p:cNvSpPr>
                <p:nvPr/>
              </p:nvSpPr>
              <p:spPr bwMode="auto">
                <a:xfrm>
                  <a:off x="2932" y="3936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0.82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6" name="Rectangle 245"/>
                <p:cNvSpPr>
                  <a:spLocks noChangeArrowheads="1"/>
                </p:cNvSpPr>
                <p:nvPr/>
              </p:nvSpPr>
              <p:spPr bwMode="auto">
                <a:xfrm>
                  <a:off x="2892" y="393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4" name="Group 246"/>
              <p:cNvGrpSpPr>
                <a:grpSpLocks/>
              </p:cNvGrpSpPr>
              <p:nvPr/>
            </p:nvGrpSpPr>
            <p:grpSpPr bwMode="auto">
              <a:xfrm>
                <a:off x="3440" y="3936"/>
                <a:ext cx="701" cy="384"/>
                <a:chOff x="3440" y="3936"/>
                <a:chExt cx="701" cy="384"/>
              </a:xfrm>
            </p:grpSpPr>
            <p:sp>
              <p:nvSpPr>
                <p:cNvPr id="34003" name="Rectangle 247"/>
                <p:cNvSpPr>
                  <a:spLocks noChangeArrowheads="1"/>
                </p:cNvSpPr>
                <p:nvPr/>
              </p:nvSpPr>
              <p:spPr bwMode="auto">
                <a:xfrm>
                  <a:off x="3480" y="3936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4" name="Rectangle 248"/>
                <p:cNvSpPr>
                  <a:spLocks noChangeArrowheads="1"/>
                </p:cNvSpPr>
                <p:nvPr/>
              </p:nvSpPr>
              <p:spPr bwMode="auto">
                <a:xfrm>
                  <a:off x="3440" y="393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5" name="Group 249"/>
              <p:cNvGrpSpPr>
                <a:grpSpLocks/>
              </p:cNvGrpSpPr>
              <p:nvPr/>
            </p:nvGrpSpPr>
            <p:grpSpPr bwMode="auto">
              <a:xfrm>
                <a:off x="576" y="4320"/>
                <a:ext cx="576" cy="384"/>
                <a:chOff x="576" y="4320"/>
                <a:chExt cx="576" cy="384"/>
              </a:xfrm>
            </p:grpSpPr>
            <p:sp>
              <p:nvSpPr>
                <p:cNvPr id="34001" name="Rectangle 250"/>
                <p:cNvSpPr>
                  <a:spLocks noChangeArrowheads="1"/>
                </p:cNvSpPr>
                <p:nvPr/>
              </p:nvSpPr>
              <p:spPr bwMode="auto">
                <a:xfrm>
                  <a:off x="616" y="4320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PCAP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2" name="Rectangle 251"/>
                <p:cNvSpPr>
                  <a:spLocks noChangeArrowheads="1"/>
                </p:cNvSpPr>
                <p:nvPr/>
              </p:nvSpPr>
              <p:spPr bwMode="auto">
                <a:xfrm>
                  <a:off x="576" y="432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6" name="Group 252"/>
              <p:cNvGrpSpPr>
                <a:grpSpLocks/>
              </p:cNvGrpSpPr>
              <p:nvPr/>
            </p:nvGrpSpPr>
            <p:grpSpPr bwMode="auto">
              <a:xfrm>
                <a:off x="1152" y="4320"/>
                <a:ext cx="512" cy="384"/>
                <a:chOff x="1152" y="4320"/>
                <a:chExt cx="512" cy="384"/>
              </a:xfrm>
            </p:grpSpPr>
            <p:sp>
              <p:nvSpPr>
                <p:cNvPr id="3399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92" y="4320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1.42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152" y="432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7" name="Group 255"/>
              <p:cNvGrpSpPr>
                <a:grpSpLocks/>
              </p:cNvGrpSpPr>
              <p:nvPr/>
            </p:nvGrpSpPr>
            <p:grpSpPr bwMode="auto">
              <a:xfrm>
                <a:off x="1664" y="4320"/>
                <a:ext cx="440" cy="384"/>
                <a:chOff x="1664" y="4320"/>
                <a:chExt cx="440" cy="384"/>
              </a:xfrm>
            </p:grpSpPr>
            <p:sp>
              <p:nvSpPr>
                <p:cNvPr id="33997" name="Rectangle 256"/>
                <p:cNvSpPr>
                  <a:spLocks noChangeArrowheads="1"/>
                </p:cNvSpPr>
                <p:nvPr/>
              </p:nvSpPr>
              <p:spPr bwMode="auto">
                <a:xfrm>
                  <a:off x="1704" y="4320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8" name="Rectangle 257"/>
                <p:cNvSpPr>
                  <a:spLocks noChangeArrowheads="1"/>
                </p:cNvSpPr>
                <p:nvPr/>
              </p:nvSpPr>
              <p:spPr bwMode="auto">
                <a:xfrm>
                  <a:off x="1664" y="432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8" name="Group 258"/>
              <p:cNvGrpSpPr>
                <a:grpSpLocks/>
              </p:cNvGrpSpPr>
              <p:nvPr/>
            </p:nvGrpSpPr>
            <p:grpSpPr bwMode="auto">
              <a:xfrm>
                <a:off x="2104" y="4320"/>
                <a:ext cx="394" cy="384"/>
                <a:chOff x="2104" y="4320"/>
                <a:chExt cx="394" cy="384"/>
              </a:xfrm>
            </p:grpSpPr>
            <p:sp>
              <p:nvSpPr>
                <p:cNvPr id="33995" name="Rectangle 259"/>
                <p:cNvSpPr>
                  <a:spLocks noChangeArrowheads="1"/>
                </p:cNvSpPr>
                <p:nvPr/>
              </p:nvSpPr>
              <p:spPr bwMode="auto">
                <a:xfrm>
                  <a:off x="2144" y="432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6" name="Rectangle 260"/>
                <p:cNvSpPr>
                  <a:spLocks noChangeArrowheads="1"/>
                </p:cNvSpPr>
                <p:nvPr/>
              </p:nvSpPr>
              <p:spPr bwMode="auto">
                <a:xfrm>
                  <a:off x="2104" y="432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9" name="Group 261"/>
              <p:cNvGrpSpPr>
                <a:grpSpLocks/>
              </p:cNvGrpSpPr>
              <p:nvPr/>
            </p:nvGrpSpPr>
            <p:grpSpPr bwMode="auto">
              <a:xfrm>
                <a:off x="2498" y="4320"/>
                <a:ext cx="394" cy="384"/>
                <a:chOff x="2498" y="4320"/>
                <a:chExt cx="394" cy="384"/>
              </a:xfrm>
            </p:grpSpPr>
            <p:sp>
              <p:nvSpPr>
                <p:cNvPr id="33993" name="Rectangle 262"/>
                <p:cNvSpPr>
                  <a:spLocks noChangeArrowheads="1"/>
                </p:cNvSpPr>
                <p:nvPr/>
              </p:nvSpPr>
              <p:spPr bwMode="auto">
                <a:xfrm>
                  <a:off x="2538" y="432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4" name="Rectangle 263"/>
                <p:cNvSpPr>
                  <a:spLocks noChangeArrowheads="1"/>
                </p:cNvSpPr>
                <p:nvPr/>
              </p:nvSpPr>
              <p:spPr bwMode="auto">
                <a:xfrm>
                  <a:off x="2498" y="432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0" name="Group 264"/>
              <p:cNvGrpSpPr>
                <a:grpSpLocks/>
              </p:cNvGrpSpPr>
              <p:nvPr/>
            </p:nvGrpSpPr>
            <p:grpSpPr bwMode="auto">
              <a:xfrm>
                <a:off x="2892" y="4320"/>
                <a:ext cx="548" cy="384"/>
                <a:chOff x="2892" y="4320"/>
                <a:chExt cx="548" cy="384"/>
              </a:xfrm>
            </p:grpSpPr>
            <p:sp>
              <p:nvSpPr>
                <p:cNvPr id="33991" name="Rectangle 265"/>
                <p:cNvSpPr>
                  <a:spLocks noChangeArrowheads="1"/>
                </p:cNvSpPr>
                <p:nvPr/>
              </p:nvSpPr>
              <p:spPr bwMode="auto">
                <a:xfrm>
                  <a:off x="2932" y="4320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2" name="Rectangle 266"/>
                <p:cNvSpPr>
                  <a:spLocks noChangeArrowheads="1"/>
                </p:cNvSpPr>
                <p:nvPr/>
              </p:nvSpPr>
              <p:spPr bwMode="auto">
                <a:xfrm>
                  <a:off x="2892" y="432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1" name="Group 267"/>
              <p:cNvGrpSpPr>
                <a:grpSpLocks/>
              </p:cNvGrpSpPr>
              <p:nvPr/>
            </p:nvGrpSpPr>
            <p:grpSpPr bwMode="auto">
              <a:xfrm>
                <a:off x="3440" y="4320"/>
                <a:ext cx="701" cy="384"/>
                <a:chOff x="3440" y="4320"/>
                <a:chExt cx="701" cy="384"/>
              </a:xfrm>
            </p:grpSpPr>
            <p:sp>
              <p:nvSpPr>
                <p:cNvPr id="33989" name="Rectangle 268"/>
                <p:cNvSpPr>
                  <a:spLocks noChangeArrowheads="1"/>
                </p:cNvSpPr>
                <p:nvPr/>
              </p:nvSpPr>
              <p:spPr bwMode="auto">
                <a:xfrm>
                  <a:off x="3480" y="4320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0" name="Rectangle 269"/>
                <p:cNvSpPr>
                  <a:spLocks noChangeArrowheads="1"/>
                </p:cNvSpPr>
                <p:nvPr/>
              </p:nvSpPr>
              <p:spPr bwMode="auto">
                <a:xfrm>
                  <a:off x="3440" y="432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2" name="Group 270"/>
              <p:cNvGrpSpPr>
                <a:grpSpLocks/>
              </p:cNvGrpSpPr>
              <p:nvPr/>
            </p:nvGrpSpPr>
            <p:grpSpPr bwMode="auto">
              <a:xfrm>
                <a:off x="576" y="4704"/>
                <a:ext cx="576" cy="384"/>
                <a:chOff x="576" y="4704"/>
                <a:chExt cx="576" cy="384"/>
              </a:xfrm>
            </p:grpSpPr>
            <p:sp>
              <p:nvSpPr>
                <p:cNvPr id="33987" name="Rectangle 271"/>
                <p:cNvSpPr>
                  <a:spLocks noChangeArrowheads="1"/>
                </p:cNvSpPr>
                <p:nvPr/>
              </p:nvSpPr>
              <p:spPr bwMode="auto">
                <a:xfrm>
                  <a:off x="616" y="4704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VEXP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8" name="Rectangle 272"/>
                <p:cNvSpPr>
                  <a:spLocks noChangeArrowheads="1"/>
                </p:cNvSpPr>
                <p:nvPr/>
              </p:nvSpPr>
              <p:spPr bwMode="auto">
                <a:xfrm>
                  <a:off x="576" y="470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3" name="Group 273"/>
              <p:cNvGrpSpPr>
                <a:grpSpLocks/>
              </p:cNvGrpSpPr>
              <p:nvPr/>
            </p:nvGrpSpPr>
            <p:grpSpPr bwMode="auto">
              <a:xfrm>
                <a:off x="1152" y="4704"/>
                <a:ext cx="512" cy="384"/>
                <a:chOff x="1152" y="4704"/>
                <a:chExt cx="512" cy="384"/>
              </a:xfrm>
            </p:grpSpPr>
            <p:sp>
              <p:nvSpPr>
                <p:cNvPr id="33985" name="Rectangle 274"/>
                <p:cNvSpPr>
                  <a:spLocks noChangeArrowheads="1"/>
                </p:cNvSpPr>
                <p:nvPr/>
              </p:nvSpPr>
              <p:spPr bwMode="auto">
                <a:xfrm>
                  <a:off x="1192" y="4704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6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52" y="470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4" name="Group 276"/>
              <p:cNvGrpSpPr>
                <a:grpSpLocks/>
              </p:cNvGrpSpPr>
              <p:nvPr/>
            </p:nvGrpSpPr>
            <p:grpSpPr bwMode="auto">
              <a:xfrm>
                <a:off x="1664" y="4704"/>
                <a:ext cx="440" cy="384"/>
                <a:chOff x="1664" y="4704"/>
                <a:chExt cx="440" cy="384"/>
              </a:xfrm>
            </p:grpSpPr>
            <p:sp>
              <p:nvSpPr>
                <p:cNvPr id="33983" name="Rectangle 277"/>
                <p:cNvSpPr>
                  <a:spLocks noChangeArrowheads="1"/>
                </p:cNvSpPr>
                <p:nvPr/>
              </p:nvSpPr>
              <p:spPr bwMode="auto">
                <a:xfrm>
                  <a:off x="1704" y="4704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4" name="Rectangle 278"/>
                <p:cNvSpPr>
                  <a:spLocks noChangeArrowheads="1"/>
                </p:cNvSpPr>
                <p:nvPr/>
              </p:nvSpPr>
              <p:spPr bwMode="auto">
                <a:xfrm>
                  <a:off x="1664" y="470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5" name="Group 279"/>
              <p:cNvGrpSpPr>
                <a:grpSpLocks/>
              </p:cNvGrpSpPr>
              <p:nvPr/>
            </p:nvGrpSpPr>
            <p:grpSpPr bwMode="auto">
              <a:xfrm>
                <a:off x="2104" y="4704"/>
                <a:ext cx="394" cy="384"/>
                <a:chOff x="2104" y="4704"/>
                <a:chExt cx="394" cy="384"/>
              </a:xfrm>
            </p:grpSpPr>
            <p:sp>
              <p:nvSpPr>
                <p:cNvPr id="33981" name="Rectangle 280"/>
                <p:cNvSpPr>
                  <a:spLocks noChangeArrowheads="1"/>
                </p:cNvSpPr>
                <p:nvPr/>
              </p:nvSpPr>
              <p:spPr bwMode="auto">
                <a:xfrm>
                  <a:off x="2144" y="470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2" name="Rectangle 281"/>
                <p:cNvSpPr>
                  <a:spLocks noChangeArrowheads="1"/>
                </p:cNvSpPr>
                <p:nvPr/>
              </p:nvSpPr>
              <p:spPr bwMode="auto">
                <a:xfrm>
                  <a:off x="2104" y="470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6" name="Group 282"/>
              <p:cNvGrpSpPr>
                <a:grpSpLocks/>
              </p:cNvGrpSpPr>
              <p:nvPr/>
            </p:nvGrpSpPr>
            <p:grpSpPr bwMode="auto">
              <a:xfrm>
                <a:off x="2498" y="4704"/>
                <a:ext cx="394" cy="384"/>
                <a:chOff x="2498" y="4704"/>
                <a:chExt cx="394" cy="384"/>
              </a:xfrm>
            </p:grpSpPr>
            <p:sp>
              <p:nvSpPr>
                <p:cNvPr id="33979" name="Rectangle 283"/>
                <p:cNvSpPr>
                  <a:spLocks noChangeArrowheads="1"/>
                </p:cNvSpPr>
                <p:nvPr/>
              </p:nvSpPr>
              <p:spPr bwMode="auto">
                <a:xfrm>
                  <a:off x="2538" y="470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0" name="Rectangle 284"/>
                <p:cNvSpPr>
                  <a:spLocks noChangeArrowheads="1"/>
                </p:cNvSpPr>
                <p:nvPr/>
              </p:nvSpPr>
              <p:spPr bwMode="auto">
                <a:xfrm>
                  <a:off x="2498" y="470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7" name="Group 285"/>
              <p:cNvGrpSpPr>
                <a:grpSpLocks/>
              </p:cNvGrpSpPr>
              <p:nvPr/>
            </p:nvGrpSpPr>
            <p:grpSpPr bwMode="auto">
              <a:xfrm>
                <a:off x="2892" y="4704"/>
                <a:ext cx="548" cy="384"/>
                <a:chOff x="2892" y="4704"/>
                <a:chExt cx="548" cy="384"/>
              </a:xfrm>
            </p:grpSpPr>
            <p:sp>
              <p:nvSpPr>
                <p:cNvPr id="33977" name="Rectangle 286"/>
                <p:cNvSpPr>
                  <a:spLocks noChangeArrowheads="1"/>
                </p:cNvSpPr>
                <p:nvPr/>
              </p:nvSpPr>
              <p:spPr bwMode="auto">
                <a:xfrm>
                  <a:off x="2932" y="4704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8" name="Rectangle 287"/>
                <p:cNvSpPr>
                  <a:spLocks noChangeArrowheads="1"/>
                </p:cNvSpPr>
                <p:nvPr/>
              </p:nvSpPr>
              <p:spPr bwMode="auto">
                <a:xfrm>
                  <a:off x="2892" y="470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9" name="Group 288"/>
              <p:cNvGrpSpPr>
                <a:grpSpLocks/>
              </p:cNvGrpSpPr>
              <p:nvPr/>
            </p:nvGrpSpPr>
            <p:grpSpPr bwMode="auto">
              <a:xfrm>
                <a:off x="3440" y="4704"/>
                <a:ext cx="701" cy="384"/>
                <a:chOff x="3440" y="4704"/>
                <a:chExt cx="701" cy="384"/>
              </a:xfrm>
            </p:grpSpPr>
            <p:sp>
              <p:nvSpPr>
                <p:cNvPr id="3397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80" y="4704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40" y="470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0" name="Group 291"/>
              <p:cNvGrpSpPr>
                <a:grpSpLocks/>
              </p:cNvGrpSpPr>
              <p:nvPr/>
            </p:nvGrpSpPr>
            <p:grpSpPr bwMode="auto">
              <a:xfrm>
                <a:off x="576" y="5088"/>
                <a:ext cx="576" cy="384"/>
                <a:chOff x="576" y="5088"/>
                <a:chExt cx="576" cy="384"/>
              </a:xfrm>
            </p:grpSpPr>
            <p:sp>
              <p:nvSpPr>
                <p:cNvPr id="33973" name="Rectangle 292"/>
                <p:cNvSpPr>
                  <a:spLocks noChangeArrowheads="1"/>
                </p:cNvSpPr>
                <p:nvPr/>
              </p:nvSpPr>
              <p:spPr bwMode="auto">
                <a:xfrm>
                  <a:off x="616" y="5088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LEXP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4" name="Rectangle 293"/>
                <p:cNvSpPr>
                  <a:spLocks noChangeArrowheads="1"/>
                </p:cNvSpPr>
                <p:nvPr/>
              </p:nvSpPr>
              <p:spPr bwMode="auto">
                <a:xfrm>
                  <a:off x="576" y="508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1" name="Group 294"/>
              <p:cNvGrpSpPr>
                <a:grpSpLocks/>
              </p:cNvGrpSpPr>
              <p:nvPr/>
            </p:nvGrpSpPr>
            <p:grpSpPr bwMode="auto">
              <a:xfrm>
                <a:off x="1152" y="5088"/>
                <a:ext cx="512" cy="384"/>
                <a:chOff x="1152" y="5088"/>
                <a:chExt cx="512" cy="384"/>
              </a:xfrm>
            </p:grpSpPr>
            <p:sp>
              <p:nvSpPr>
                <p:cNvPr id="33971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92" y="5088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2" name="Rectangle 296"/>
                <p:cNvSpPr>
                  <a:spLocks noChangeArrowheads="1"/>
                </p:cNvSpPr>
                <p:nvPr/>
              </p:nvSpPr>
              <p:spPr bwMode="auto">
                <a:xfrm>
                  <a:off x="1152" y="508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2" name="Group 297"/>
              <p:cNvGrpSpPr>
                <a:grpSpLocks/>
              </p:cNvGrpSpPr>
              <p:nvPr/>
            </p:nvGrpSpPr>
            <p:grpSpPr bwMode="auto">
              <a:xfrm>
                <a:off x="1664" y="5088"/>
                <a:ext cx="440" cy="384"/>
                <a:chOff x="1664" y="5088"/>
                <a:chExt cx="440" cy="384"/>
              </a:xfrm>
            </p:grpSpPr>
            <p:sp>
              <p:nvSpPr>
                <p:cNvPr id="33969" name="Rectangle 298"/>
                <p:cNvSpPr>
                  <a:spLocks noChangeArrowheads="1"/>
                </p:cNvSpPr>
                <p:nvPr/>
              </p:nvSpPr>
              <p:spPr bwMode="auto">
                <a:xfrm>
                  <a:off x="1704" y="5088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0" name="Rectangle 299"/>
                <p:cNvSpPr>
                  <a:spLocks noChangeArrowheads="1"/>
                </p:cNvSpPr>
                <p:nvPr/>
              </p:nvSpPr>
              <p:spPr bwMode="auto">
                <a:xfrm>
                  <a:off x="1664" y="508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3" name="Group 300"/>
              <p:cNvGrpSpPr>
                <a:grpSpLocks/>
              </p:cNvGrpSpPr>
              <p:nvPr/>
            </p:nvGrpSpPr>
            <p:grpSpPr bwMode="auto">
              <a:xfrm>
                <a:off x="2104" y="5088"/>
                <a:ext cx="394" cy="384"/>
                <a:chOff x="2104" y="5088"/>
                <a:chExt cx="394" cy="384"/>
              </a:xfrm>
            </p:grpSpPr>
            <p:sp>
              <p:nvSpPr>
                <p:cNvPr id="33967" name="Rectangle 301"/>
                <p:cNvSpPr>
                  <a:spLocks noChangeArrowheads="1"/>
                </p:cNvSpPr>
                <p:nvPr/>
              </p:nvSpPr>
              <p:spPr bwMode="auto">
                <a:xfrm>
                  <a:off x="2144" y="508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8" name="Rectangle 302"/>
                <p:cNvSpPr>
                  <a:spLocks noChangeArrowheads="1"/>
                </p:cNvSpPr>
                <p:nvPr/>
              </p:nvSpPr>
              <p:spPr bwMode="auto">
                <a:xfrm>
                  <a:off x="2104" y="508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4" name="Group 303"/>
              <p:cNvGrpSpPr>
                <a:grpSpLocks/>
              </p:cNvGrpSpPr>
              <p:nvPr/>
            </p:nvGrpSpPr>
            <p:grpSpPr bwMode="auto">
              <a:xfrm>
                <a:off x="2498" y="5088"/>
                <a:ext cx="394" cy="384"/>
                <a:chOff x="2498" y="5088"/>
                <a:chExt cx="394" cy="384"/>
              </a:xfrm>
            </p:grpSpPr>
            <p:sp>
              <p:nvSpPr>
                <p:cNvPr id="33965" name="Rectangle 304"/>
                <p:cNvSpPr>
                  <a:spLocks noChangeArrowheads="1"/>
                </p:cNvSpPr>
                <p:nvPr/>
              </p:nvSpPr>
              <p:spPr bwMode="auto">
                <a:xfrm>
                  <a:off x="2538" y="508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6" name="Rectangle 305"/>
                <p:cNvSpPr>
                  <a:spLocks noChangeArrowheads="1"/>
                </p:cNvSpPr>
                <p:nvPr/>
              </p:nvSpPr>
              <p:spPr bwMode="auto">
                <a:xfrm>
                  <a:off x="2498" y="508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5" name="Group 306"/>
              <p:cNvGrpSpPr>
                <a:grpSpLocks/>
              </p:cNvGrpSpPr>
              <p:nvPr/>
            </p:nvGrpSpPr>
            <p:grpSpPr bwMode="auto">
              <a:xfrm>
                <a:off x="2892" y="5088"/>
                <a:ext cx="548" cy="384"/>
                <a:chOff x="2892" y="5088"/>
                <a:chExt cx="548" cy="384"/>
              </a:xfrm>
            </p:grpSpPr>
            <p:sp>
              <p:nvSpPr>
                <p:cNvPr id="33963" name="Rectangle 307"/>
                <p:cNvSpPr>
                  <a:spLocks noChangeArrowheads="1"/>
                </p:cNvSpPr>
                <p:nvPr/>
              </p:nvSpPr>
              <p:spPr bwMode="auto">
                <a:xfrm>
                  <a:off x="2932" y="5088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4" name="Rectangle 308"/>
                <p:cNvSpPr>
                  <a:spLocks noChangeArrowheads="1"/>
                </p:cNvSpPr>
                <p:nvPr/>
              </p:nvSpPr>
              <p:spPr bwMode="auto">
                <a:xfrm>
                  <a:off x="2892" y="508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7" name="Group 309"/>
              <p:cNvGrpSpPr>
                <a:grpSpLocks/>
              </p:cNvGrpSpPr>
              <p:nvPr/>
            </p:nvGrpSpPr>
            <p:grpSpPr bwMode="auto">
              <a:xfrm>
                <a:off x="3440" y="5088"/>
                <a:ext cx="701" cy="384"/>
                <a:chOff x="3440" y="5088"/>
                <a:chExt cx="701" cy="384"/>
              </a:xfrm>
            </p:grpSpPr>
            <p:sp>
              <p:nvSpPr>
                <p:cNvPr id="33961" name="Rectangle 310"/>
                <p:cNvSpPr>
                  <a:spLocks noChangeArrowheads="1"/>
                </p:cNvSpPr>
                <p:nvPr/>
              </p:nvSpPr>
              <p:spPr bwMode="auto">
                <a:xfrm>
                  <a:off x="3480" y="5088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2" name="Rectangle 311"/>
                <p:cNvSpPr>
                  <a:spLocks noChangeArrowheads="1"/>
                </p:cNvSpPr>
                <p:nvPr/>
              </p:nvSpPr>
              <p:spPr bwMode="auto">
                <a:xfrm>
                  <a:off x="3440" y="508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8" name="Group 312"/>
              <p:cNvGrpSpPr>
                <a:grpSpLocks/>
              </p:cNvGrpSpPr>
              <p:nvPr/>
            </p:nvGrpSpPr>
            <p:grpSpPr bwMode="auto">
              <a:xfrm>
                <a:off x="0" y="5472"/>
                <a:ext cx="576" cy="1152"/>
                <a:chOff x="0" y="5472"/>
                <a:chExt cx="576" cy="1152"/>
              </a:xfrm>
            </p:grpSpPr>
            <p:sp>
              <p:nvSpPr>
                <p:cNvPr id="33959" name="Rectangle 313"/>
                <p:cNvSpPr>
                  <a:spLocks noChangeArrowheads="1"/>
                </p:cNvSpPr>
                <p:nvPr/>
              </p:nvSpPr>
              <p:spPr bwMode="auto">
                <a:xfrm>
                  <a:off x="40" y="5472"/>
                  <a:ext cx="496" cy="11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PROJECT</a:t>
                  </a:r>
                </a:p>
                <a:p>
                  <a:pPr algn="ctr" eaLnBrk="0" latinLnBrk="0" hangingPunct="0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특성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0" name="Rectangle 314"/>
                <p:cNvSpPr>
                  <a:spLocks noChangeArrowheads="1"/>
                </p:cNvSpPr>
                <p:nvPr/>
              </p:nvSpPr>
              <p:spPr bwMode="auto">
                <a:xfrm>
                  <a:off x="0" y="5472"/>
                  <a:ext cx="576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9" name="Group 315"/>
              <p:cNvGrpSpPr>
                <a:grpSpLocks/>
              </p:cNvGrpSpPr>
              <p:nvPr/>
            </p:nvGrpSpPr>
            <p:grpSpPr bwMode="auto">
              <a:xfrm>
                <a:off x="576" y="5472"/>
                <a:ext cx="576" cy="384"/>
                <a:chOff x="576" y="5472"/>
                <a:chExt cx="576" cy="384"/>
              </a:xfrm>
            </p:grpSpPr>
            <p:sp>
              <p:nvSpPr>
                <p:cNvPr id="33957" name="Rectangle 316"/>
                <p:cNvSpPr>
                  <a:spLocks noChangeArrowheads="1"/>
                </p:cNvSpPr>
                <p:nvPr/>
              </p:nvSpPr>
              <p:spPr bwMode="auto">
                <a:xfrm>
                  <a:off x="616" y="5472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MODP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8" name="Rectangle 317"/>
                <p:cNvSpPr>
                  <a:spLocks noChangeArrowheads="1"/>
                </p:cNvSpPr>
                <p:nvPr/>
              </p:nvSpPr>
              <p:spPr bwMode="auto">
                <a:xfrm>
                  <a:off x="576" y="547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0" name="Group 318"/>
              <p:cNvGrpSpPr>
                <a:grpSpLocks/>
              </p:cNvGrpSpPr>
              <p:nvPr/>
            </p:nvGrpSpPr>
            <p:grpSpPr bwMode="auto">
              <a:xfrm>
                <a:off x="1152" y="5472"/>
                <a:ext cx="512" cy="384"/>
                <a:chOff x="1152" y="5472"/>
                <a:chExt cx="512" cy="384"/>
              </a:xfrm>
            </p:grpSpPr>
            <p:sp>
              <p:nvSpPr>
                <p:cNvPr id="33955" name="Rectangle 319"/>
                <p:cNvSpPr>
                  <a:spLocks noChangeArrowheads="1"/>
                </p:cNvSpPr>
                <p:nvPr/>
              </p:nvSpPr>
              <p:spPr bwMode="auto">
                <a:xfrm>
                  <a:off x="1192" y="5472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6" name="Rectangle 320"/>
                <p:cNvSpPr>
                  <a:spLocks noChangeArrowheads="1"/>
                </p:cNvSpPr>
                <p:nvPr/>
              </p:nvSpPr>
              <p:spPr bwMode="auto">
                <a:xfrm>
                  <a:off x="1152" y="547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1" name="Group 321"/>
              <p:cNvGrpSpPr>
                <a:grpSpLocks/>
              </p:cNvGrpSpPr>
              <p:nvPr/>
            </p:nvGrpSpPr>
            <p:grpSpPr bwMode="auto">
              <a:xfrm>
                <a:off x="1664" y="5472"/>
                <a:ext cx="440" cy="384"/>
                <a:chOff x="1664" y="5472"/>
                <a:chExt cx="440" cy="384"/>
              </a:xfrm>
            </p:grpSpPr>
            <p:sp>
              <p:nvSpPr>
                <p:cNvPr id="33953" name="Rectangle 322"/>
                <p:cNvSpPr>
                  <a:spLocks noChangeArrowheads="1"/>
                </p:cNvSpPr>
                <p:nvPr/>
              </p:nvSpPr>
              <p:spPr bwMode="auto">
                <a:xfrm>
                  <a:off x="1704" y="5472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4" name="Rectangle 323"/>
                <p:cNvSpPr>
                  <a:spLocks noChangeArrowheads="1"/>
                </p:cNvSpPr>
                <p:nvPr/>
              </p:nvSpPr>
              <p:spPr bwMode="auto">
                <a:xfrm>
                  <a:off x="1664" y="547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2" name="Group 324"/>
              <p:cNvGrpSpPr>
                <a:grpSpLocks/>
              </p:cNvGrpSpPr>
              <p:nvPr/>
            </p:nvGrpSpPr>
            <p:grpSpPr bwMode="auto">
              <a:xfrm>
                <a:off x="2104" y="5472"/>
                <a:ext cx="394" cy="384"/>
                <a:chOff x="2104" y="5472"/>
                <a:chExt cx="394" cy="384"/>
              </a:xfrm>
            </p:grpSpPr>
            <p:sp>
              <p:nvSpPr>
                <p:cNvPr id="33951" name="Rectangle 325"/>
                <p:cNvSpPr>
                  <a:spLocks noChangeArrowheads="1"/>
                </p:cNvSpPr>
                <p:nvPr/>
              </p:nvSpPr>
              <p:spPr bwMode="auto">
                <a:xfrm>
                  <a:off x="2144" y="547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2" name="Rectangle 326"/>
                <p:cNvSpPr>
                  <a:spLocks noChangeArrowheads="1"/>
                </p:cNvSpPr>
                <p:nvPr/>
              </p:nvSpPr>
              <p:spPr bwMode="auto">
                <a:xfrm>
                  <a:off x="2104" y="547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3" name="Group 327"/>
              <p:cNvGrpSpPr>
                <a:grpSpLocks/>
              </p:cNvGrpSpPr>
              <p:nvPr/>
            </p:nvGrpSpPr>
            <p:grpSpPr bwMode="auto">
              <a:xfrm>
                <a:off x="2498" y="5472"/>
                <a:ext cx="394" cy="384"/>
                <a:chOff x="2498" y="5472"/>
                <a:chExt cx="394" cy="384"/>
              </a:xfrm>
            </p:grpSpPr>
            <p:sp>
              <p:nvSpPr>
                <p:cNvPr id="3394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538" y="547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0" name="Rectangle 329"/>
                <p:cNvSpPr>
                  <a:spLocks noChangeArrowheads="1"/>
                </p:cNvSpPr>
                <p:nvPr/>
              </p:nvSpPr>
              <p:spPr bwMode="auto">
                <a:xfrm>
                  <a:off x="2498" y="547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4" name="Group 330"/>
              <p:cNvGrpSpPr>
                <a:grpSpLocks/>
              </p:cNvGrpSpPr>
              <p:nvPr/>
            </p:nvGrpSpPr>
            <p:grpSpPr bwMode="auto">
              <a:xfrm>
                <a:off x="2892" y="5472"/>
                <a:ext cx="548" cy="384"/>
                <a:chOff x="2892" y="5472"/>
                <a:chExt cx="548" cy="384"/>
              </a:xfrm>
            </p:grpSpPr>
            <p:sp>
              <p:nvSpPr>
                <p:cNvPr id="33947" name="Rectangle 331"/>
                <p:cNvSpPr>
                  <a:spLocks noChangeArrowheads="1"/>
                </p:cNvSpPr>
                <p:nvPr/>
              </p:nvSpPr>
              <p:spPr bwMode="auto">
                <a:xfrm>
                  <a:off x="2932" y="5472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0.82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8" name="Rectangle 332"/>
                <p:cNvSpPr>
                  <a:spLocks noChangeArrowheads="1"/>
                </p:cNvSpPr>
                <p:nvPr/>
              </p:nvSpPr>
              <p:spPr bwMode="auto">
                <a:xfrm>
                  <a:off x="2892" y="547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5" name="Group 333"/>
              <p:cNvGrpSpPr>
                <a:grpSpLocks/>
              </p:cNvGrpSpPr>
              <p:nvPr/>
            </p:nvGrpSpPr>
            <p:grpSpPr bwMode="auto">
              <a:xfrm>
                <a:off x="3440" y="5472"/>
                <a:ext cx="701" cy="384"/>
                <a:chOff x="3440" y="5472"/>
                <a:chExt cx="701" cy="384"/>
              </a:xfrm>
            </p:grpSpPr>
            <p:sp>
              <p:nvSpPr>
                <p:cNvPr id="3394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480" y="5472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440" y="547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6" name="Group 336"/>
              <p:cNvGrpSpPr>
                <a:grpSpLocks/>
              </p:cNvGrpSpPr>
              <p:nvPr/>
            </p:nvGrpSpPr>
            <p:grpSpPr bwMode="auto">
              <a:xfrm>
                <a:off x="576" y="5856"/>
                <a:ext cx="576" cy="384"/>
                <a:chOff x="576" y="5856"/>
                <a:chExt cx="576" cy="384"/>
              </a:xfrm>
            </p:grpSpPr>
            <p:sp>
              <p:nvSpPr>
                <p:cNvPr id="33943" name="Rectangle 337"/>
                <p:cNvSpPr>
                  <a:spLocks noChangeArrowheads="1"/>
                </p:cNvSpPr>
                <p:nvPr/>
              </p:nvSpPr>
              <p:spPr bwMode="auto">
                <a:xfrm>
                  <a:off x="616" y="5856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TOOL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76" y="585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7" name="Group 339"/>
              <p:cNvGrpSpPr>
                <a:grpSpLocks/>
              </p:cNvGrpSpPr>
              <p:nvPr/>
            </p:nvGrpSpPr>
            <p:grpSpPr bwMode="auto">
              <a:xfrm>
                <a:off x="1152" y="5856"/>
                <a:ext cx="512" cy="384"/>
                <a:chOff x="1152" y="5856"/>
                <a:chExt cx="512" cy="384"/>
              </a:xfrm>
            </p:grpSpPr>
            <p:sp>
              <p:nvSpPr>
                <p:cNvPr id="33941" name="Rectangle 340"/>
                <p:cNvSpPr>
                  <a:spLocks noChangeArrowheads="1"/>
                </p:cNvSpPr>
                <p:nvPr/>
              </p:nvSpPr>
              <p:spPr bwMode="auto">
                <a:xfrm>
                  <a:off x="1192" y="5856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2" name="Rectangle 341"/>
                <p:cNvSpPr>
                  <a:spLocks noChangeArrowheads="1"/>
                </p:cNvSpPr>
                <p:nvPr/>
              </p:nvSpPr>
              <p:spPr bwMode="auto">
                <a:xfrm>
                  <a:off x="1152" y="585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8" name="Group 342"/>
              <p:cNvGrpSpPr>
                <a:grpSpLocks/>
              </p:cNvGrpSpPr>
              <p:nvPr/>
            </p:nvGrpSpPr>
            <p:grpSpPr bwMode="auto">
              <a:xfrm>
                <a:off x="1664" y="5856"/>
                <a:ext cx="440" cy="384"/>
                <a:chOff x="1664" y="5856"/>
                <a:chExt cx="440" cy="384"/>
              </a:xfrm>
            </p:grpSpPr>
            <p:sp>
              <p:nvSpPr>
                <p:cNvPr id="3393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704" y="5856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0" name="Rectangle 344"/>
                <p:cNvSpPr>
                  <a:spLocks noChangeArrowheads="1"/>
                </p:cNvSpPr>
                <p:nvPr/>
              </p:nvSpPr>
              <p:spPr bwMode="auto">
                <a:xfrm>
                  <a:off x="1664" y="585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9" name="Group 345"/>
              <p:cNvGrpSpPr>
                <a:grpSpLocks/>
              </p:cNvGrpSpPr>
              <p:nvPr/>
            </p:nvGrpSpPr>
            <p:grpSpPr bwMode="auto">
              <a:xfrm>
                <a:off x="2104" y="5856"/>
                <a:ext cx="394" cy="384"/>
                <a:chOff x="2104" y="5856"/>
                <a:chExt cx="394" cy="384"/>
              </a:xfrm>
            </p:grpSpPr>
            <p:sp>
              <p:nvSpPr>
                <p:cNvPr id="33937" name="Rectangle 346"/>
                <p:cNvSpPr>
                  <a:spLocks noChangeArrowheads="1"/>
                </p:cNvSpPr>
                <p:nvPr/>
              </p:nvSpPr>
              <p:spPr bwMode="auto">
                <a:xfrm>
                  <a:off x="2144" y="585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8" name="Rectangle 347"/>
                <p:cNvSpPr>
                  <a:spLocks noChangeArrowheads="1"/>
                </p:cNvSpPr>
                <p:nvPr/>
              </p:nvSpPr>
              <p:spPr bwMode="auto">
                <a:xfrm>
                  <a:off x="2104" y="585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0" name="Group 348"/>
              <p:cNvGrpSpPr>
                <a:grpSpLocks/>
              </p:cNvGrpSpPr>
              <p:nvPr/>
            </p:nvGrpSpPr>
            <p:grpSpPr bwMode="auto">
              <a:xfrm>
                <a:off x="2498" y="5856"/>
                <a:ext cx="394" cy="384"/>
                <a:chOff x="2498" y="5856"/>
                <a:chExt cx="394" cy="384"/>
              </a:xfrm>
            </p:grpSpPr>
            <p:sp>
              <p:nvSpPr>
                <p:cNvPr id="33935" name="Rectangle 349"/>
                <p:cNvSpPr>
                  <a:spLocks noChangeArrowheads="1"/>
                </p:cNvSpPr>
                <p:nvPr/>
              </p:nvSpPr>
              <p:spPr bwMode="auto">
                <a:xfrm>
                  <a:off x="2538" y="585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498" y="585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1" name="Group 351"/>
              <p:cNvGrpSpPr>
                <a:grpSpLocks/>
              </p:cNvGrpSpPr>
              <p:nvPr/>
            </p:nvGrpSpPr>
            <p:grpSpPr bwMode="auto">
              <a:xfrm>
                <a:off x="2892" y="5856"/>
                <a:ext cx="548" cy="384"/>
                <a:chOff x="2892" y="5856"/>
                <a:chExt cx="548" cy="384"/>
              </a:xfrm>
            </p:grpSpPr>
            <p:sp>
              <p:nvSpPr>
                <p:cNvPr id="33933" name="Rectangle 352"/>
                <p:cNvSpPr>
                  <a:spLocks noChangeArrowheads="1"/>
                </p:cNvSpPr>
                <p:nvPr/>
              </p:nvSpPr>
              <p:spPr bwMode="auto">
                <a:xfrm>
                  <a:off x="2932" y="5856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4" name="Rectangle 353"/>
                <p:cNvSpPr>
                  <a:spLocks noChangeArrowheads="1"/>
                </p:cNvSpPr>
                <p:nvPr/>
              </p:nvSpPr>
              <p:spPr bwMode="auto">
                <a:xfrm>
                  <a:off x="2892" y="585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2" name="Group 354"/>
              <p:cNvGrpSpPr>
                <a:grpSpLocks/>
              </p:cNvGrpSpPr>
              <p:nvPr/>
            </p:nvGrpSpPr>
            <p:grpSpPr bwMode="auto">
              <a:xfrm>
                <a:off x="3440" y="5856"/>
                <a:ext cx="701" cy="384"/>
                <a:chOff x="3440" y="5856"/>
                <a:chExt cx="701" cy="384"/>
              </a:xfrm>
            </p:grpSpPr>
            <p:sp>
              <p:nvSpPr>
                <p:cNvPr id="33931" name="Rectangle 355"/>
                <p:cNvSpPr>
                  <a:spLocks noChangeArrowheads="1"/>
                </p:cNvSpPr>
                <p:nvPr/>
              </p:nvSpPr>
              <p:spPr bwMode="auto">
                <a:xfrm>
                  <a:off x="3480" y="5856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2" name="Rectangle 356"/>
                <p:cNvSpPr>
                  <a:spLocks noChangeArrowheads="1"/>
                </p:cNvSpPr>
                <p:nvPr/>
              </p:nvSpPr>
              <p:spPr bwMode="auto">
                <a:xfrm>
                  <a:off x="3440" y="585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3" name="Group 357"/>
              <p:cNvGrpSpPr>
                <a:grpSpLocks/>
              </p:cNvGrpSpPr>
              <p:nvPr/>
            </p:nvGrpSpPr>
            <p:grpSpPr bwMode="auto">
              <a:xfrm>
                <a:off x="576" y="6240"/>
                <a:ext cx="576" cy="384"/>
                <a:chOff x="576" y="6240"/>
                <a:chExt cx="576" cy="384"/>
              </a:xfrm>
            </p:grpSpPr>
            <p:sp>
              <p:nvSpPr>
                <p:cNvPr id="33929" name="Rectangle 358"/>
                <p:cNvSpPr>
                  <a:spLocks noChangeArrowheads="1"/>
                </p:cNvSpPr>
                <p:nvPr/>
              </p:nvSpPr>
              <p:spPr bwMode="auto">
                <a:xfrm>
                  <a:off x="616" y="6240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SCED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0" name="Rectangle 359"/>
                <p:cNvSpPr>
                  <a:spLocks noChangeArrowheads="1"/>
                </p:cNvSpPr>
                <p:nvPr/>
              </p:nvSpPr>
              <p:spPr bwMode="auto">
                <a:xfrm>
                  <a:off x="576" y="624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4" name="Group 360"/>
              <p:cNvGrpSpPr>
                <a:grpSpLocks/>
              </p:cNvGrpSpPr>
              <p:nvPr/>
            </p:nvGrpSpPr>
            <p:grpSpPr bwMode="auto">
              <a:xfrm>
                <a:off x="1152" y="6240"/>
                <a:ext cx="512" cy="384"/>
                <a:chOff x="1152" y="6240"/>
                <a:chExt cx="512" cy="384"/>
              </a:xfrm>
            </p:grpSpPr>
            <p:sp>
              <p:nvSpPr>
                <p:cNvPr id="33927" name="Rectangle 361"/>
                <p:cNvSpPr>
                  <a:spLocks noChangeArrowheads="1"/>
                </p:cNvSpPr>
                <p:nvPr/>
              </p:nvSpPr>
              <p:spPr bwMode="auto">
                <a:xfrm>
                  <a:off x="1192" y="6240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8" name="Rectangle 362"/>
                <p:cNvSpPr>
                  <a:spLocks noChangeArrowheads="1"/>
                </p:cNvSpPr>
                <p:nvPr/>
              </p:nvSpPr>
              <p:spPr bwMode="auto">
                <a:xfrm>
                  <a:off x="1152" y="624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5" name="Group 363"/>
              <p:cNvGrpSpPr>
                <a:grpSpLocks/>
              </p:cNvGrpSpPr>
              <p:nvPr/>
            </p:nvGrpSpPr>
            <p:grpSpPr bwMode="auto">
              <a:xfrm>
                <a:off x="1664" y="6240"/>
                <a:ext cx="440" cy="384"/>
                <a:chOff x="1664" y="6240"/>
                <a:chExt cx="440" cy="384"/>
              </a:xfrm>
            </p:grpSpPr>
            <p:sp>
              <p:nvSpPr>
                <p:cNvPr id="33925" name="Rectangle 364"/>
                <p:cNvSpPr>
                  <a:spLocks noChangeArrowheads="1"/>
                </p:cNvSpPr>
                <p:nvPr/>
              </p:nvSpPr>
              <p:spPr bwMode="auto">
                <a:xfrm>
                  <a:off x="1704" y="6240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1.08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6" name="Rectangle 365"/>
                <p:cNvSpPr>
                  <a:spLocks noChangeArrowheads="1"/>
                </p:cNvSpPr>
                <p:nvPr/>
              </p:nvSpPr>
              <p:spPr bwMode="auto">
                <a:xfrm>
                  <a:off x="1664" y="624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6" name="Group 366"/>
              <p:cNvGrpSpPr>
                <a:grpSpLocks/>
              </p:cNvGrpSpPr>
              <p:nvPr/>
            </p:nvGrpSpPr>
            <p:grpSpPr bwMode="auto">
              <a:xfrm>
                <a:off x="2104" y="6240"/>
                <a:ext cx="394" cy="384"/>
                <a:chOff x="2104" y="6240"/>
                <a:chExt cx="394" cy="384"/>
              </a:xfrm>
            </p:grpSpPr>
            <p:sp>
              <p:nvSpPr>
                <p:cNvPr id="33923" name="Rectangle 367"/>
                <p:cNvSpPr>
                  <a:spLocks noChangeArrowheads="1"/>
                </p:cNvSpPr>
                <p:nvPr/>
              </p:nvSpPr>
              <p:spPr bwMode="auto">
                <a:xfrm>
                  <a:off x="2144" y="624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4" name="Rectangle 368"/>
                <p:cNvSpPr>
                  <a:spLocks noChangeArrowheads="1"/>
                </p:cNvSpPr>
                <p:nvPr/>
              </p:nvSpPr>
              <p:spPr bwMode="auto">
                <a:xfrm>
                  <a:off x="2104" y="624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7" name="Group 369"/>
              <p:cNvGrpSpPr>
                <a:grpSpLocks/>
              </p:cNvGrpSpPr>
              <p:nvPr/>
            </p:nvGrpSpPr>
            <p:grpSpPr bwMode="auto">
              <a:xfrm>
                <a:off x="2498" y="6240"/>
                <a:ext cx="394" cy="384"/>
                <a:chOff x="2498" y="6240"/>
                <a:chExt cx="394" cy="384"/>
              </a:xfrm>
            </p:grpSpPr>
            <p:sp>
              <p:nvSpPr>
                <p:cNvPr id="33921" name="Rectangle 370"/>
                <p:cNvSpPr>
                  <a:spLocks noChangeArrowheads="1"/>
                </p:cNvSpPr>
                <p:nvPr/>
              </p:nvSpPr>
              <p:spPr bwMode="auto">
                <a:xfrm>
                  <a:off x="2538" y="624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2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98" y="624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8" name="Group 372"/>
              <p:cNvGrpSpPr>
                <a:grpSpLocks/>
              </p:cNvGrpSpPr>
              <p:nvPr/>
            </p:nvGrpSpPr>
            <p:grpSpPr bwMode="auto">
              <a:xfrm>
                <a:off x="2892" y="6240"/>
                <a:ext cx="548" cy="384"/>
                <a:chOff x="2892" y="6240"/>
                <a:chExt cx="548" cy="384"/>
              </a:xfrm>
            </p:grpSpPr>
            <p:sp>
              <p:nvSpPr>
                <p:cNvPr id="33919" name="Rectangle 373"/>
                <p:cNvSpPr>
                  <a:spLocks noChangeArrowheads="1"/>
                </p:cNvSpPr>
                <p:nvPr/>
              </p:nvSpPr>
              <p:spPr bwMode="auto">
                <a:xfrm>
                  <a:off x="2932" y="6240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0" name="Rectangle 374"/>
                <p:cNvSpPr>
                  <a:spLocks noChangeArrowheads="1"/>
                </p:cNvSpPr>
                <p:nvPr/>
              </p:nvSpPr>
              <p:spPr bwMode="auto">
                <a:xfrm>
                  <a:off x="2892" y="624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9" name="Group 375"/>
              <p:cNvGrpSpPr>
                <a:grpSpLocks/>
              </p:cNvGrpSpPr>
              <p:nvPr/>
            </p:nvGrpSpPr>
            <p:grpSpPr bwMode="auto">
              <a:xfrm>
                <a:off x="3440" y="6240"/>
                <a:ext cx="701" cy="384"/>
                <a:chOff x="3440" y="6240"/>
                <a:chExt cx="701" cy="384"/>
              </a:xfrm>
            </p:grpSpPr>
            <p:sp>
              <p:nvSpPr>
                <p:cNvPr id="33917" name="Rectangle 376"/>
                <p:cNvSpPr>
                  <a:spLocks noChangeArrowheads="1"/>
                </p:cNvSpPr>
                <p:nvPr/>
              </p:nvSpPr>
              <p:spPr bwMode="auto">
                <a:xfrm>
                  <a:off x="3480" y="6240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18" name="Rectangle 377"/>
                <p:cNvSpPr>
                  <a:spLocks noChangeArrowheads="1"/>
                </p:cNvSpPr>
                <p:nvPr/>
              </p:nvSpPr>
              <p:spPr bwMode="auto">
                <a:xfrm>
                  <a:off x="3440" y="624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3798" name="Rectangle 378"/>
            <p:cNvSpPr>
              <a:spLocks noChangeArrowheads="1"/>
            </p:cNvSpPr>
            <p:nvPr/>
          </p:nvSpPr>
          <p:spPr bwMode="auto">
            <a:xfrm>
              <a:off x="-3" y="-3"/>
              <a:ext cx="4147" cy="663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중간 </a:t>
            </a:r>
            <a:r>
              <a:rPr lang="en-US" altLang="ko-KR" b="1" smtClean="0"/>
              <a:t>COCOMO </a:t>
            </a:r>
            <a:r>
              <a:rPr lang="ko-KR" altLang="en-US" b="1" smtClean="0"/>
              <a:t>방법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모든 노력 승수를 곱한다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예</a:t>
            </a:r>
            <a:r>
              <a:rPr lang="en-US" altLang="ko-KR" smtClean="0"/>
              <a:t>: E=EAF * </a:t>
            </a:r>
            <a:r>
              <a:rPr lang="en-US" altLang="ko-KR" sz="2000" b="1" smtClean="0"/>
              <a:t>2.4(32)</a:t>
            </a:r>
            <a:r>
              <a:rPr lang="en-US" altLang="ko-KR" sz="2000" b="1" baseline="30000" smtClean="0"/>
              <a:t>1.05 </a:t>
            </a:r>
            <a:r>
              <a:rPr lang="en-US" altLang="ko-KR" sz="2000" b="1" smtClean="0"/>
              <a:t>= EAF * 91 man-months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단점</a:t>
            </a:r>
          </a:p>
          <a:p>
            <a:pPr lvl="1" eaLnBrk="1" hangingPunct="1"/>
            <a:r>
              <a:rPr lang="ko-KR" altLang="en-US" sz="2000" smtClean="0"/>
              <a:t>소프트웨어 제품을 하나의 개체로 보고 승수들을 전체적으로 적용시킴 </a:t>
            </a:r>
          </a:p>
          <a:p>
            <a:pPr lvl="1" eaLnBrk="1" hangingPunct="1"/>
            <a:r>
              <a:rPr lang="ko-KR" altLang="en-US" sz="2000" smtClean="0"/>
              <a:t>실제 대부분의 대형 시스템은 서로 상이한 서브 시스템으로 구성되며 이중 일부분은 </a:t>
            </a:r>
            <a:r>
              <a:rPr lang="en-US" altLang="ko-KR" sz="2000" smtClean="0"/>
              <a:t>Organic Mode</a:t>
            </a:r>
            <a:r>
              <a:rPr lang="ko-KR" altLang="en-US" sz="2000" smtClean="0"/>
              <a:t>이고 다른 부분은 </a:t>
            </a:r>
            <a:r>
              <a:rPr lang="en-US" altLang="ko-KR" sz="2000" smtClean="0"/>
              <a:t>Embedded Mode</a:t>
            </a:r>
            <a:r>
              <a:rPr lang="ko-KR" altLang="en-US" sz="2000" smtClean="0"/>
              <a:t>인 경우도 있다</a:t>
            </a:r>
            <a:r>
              <a:rPr lang="en-US" altLang="ko-KR" sz="2000" smtClean="0"/>
              <a:t>.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COCOMO II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1995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년에 발표 </a:t>
            </a:r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휴먼명조"/>
            </a:endParaRPr>
          </a:p>
          <a:p>
            <a:pPr algn="just" eaLnBrk="1" hangingPunct="1"/>
            <a:endParaRPr lang="ko-KR" alt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휴먼명조"/>
            </a:endParaRPr>
          </a:p>
          <a:p>
            <a:pPr algn="just" eaLnBrk="1" hangingPunct="1"/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소프트웨어 개발 프로젝트가 진행된 정도에 따라 세가지 다른 모델을 제시 </a:t>
            </a:r>
          </a:p>
          <a:p>
            <a:pPr lvl="1" eaLnBrk="1" hangingPunct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프로토타입 만드는 단계</a:t>
            </a:r>
          </a:p>
          <a:p>
            <a:pPr lvl="2" eaLnBrk="1" hangingPunct="1"/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화면이나 출력 등 사용자 인터페이스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, 3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세대 언어 컴포넌트 개수를 세어 응용 점수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(application points)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를 계산</a:t>
            </a:r>
          </a:p>
          <a:p>
            <a:pPr lvl="2" eaLnBrk="1" hangingPunct="1"/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이를 바탕으로 노력을 추정 </a:t>
            </a:r>
          </a:p>
          <a:p>
            <a:pPr lvl="1" eaLnBrk="1" hangingPunct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초기 설계 단계</a:t>
            </a:r>
          </a:p>
          <a:p>
            <a:pPr lvl="2" eaLnBrk="1" hangingPunct="1"/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자세한 구조와 기능을 탐구 </a:t>
            </a: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구조 설계 이후 단계</a:t>
            </a:r>
          </a:p>
          <a:p>
            <a:pPr lvl="2" eaLnBrk="1" hangingPunct="1"/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시스템에 대한 자세한 이해 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COCOMO II </a:t>
            </a:r>
            <a:r>
              <a:rPr lang="ko-KR" altLang="en-US" b="1" smtClean="0"/>
              <a:t>세 가지 단계</a:t>
            </a:r>
          </a:p>
        </p:txBody>
      </p:sp>
      <p:graphicFrame>
        <p:nvGraphicFramePr>
          <p:cNvPr id="178219" name="Group 43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4861243"/>
        </p:xfrm>
        <a:graphic>
          <a:graphicData uri="http://schemas.openxmlformats.org/drawingml/2006/table">
            <a:tbl>
              <a:tblPr/>
              <a:tblGrid>
                <a:gridCol w="1510393"/>
                <a:gridCol w="2037806"/>
                <a:gridCol w="2643595"/>
                <a:gridCol w="2037806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비교대상 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1: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응용합성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프로토타이핑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)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2: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 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3: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설계 이후 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크기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 포인트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기능 포인트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(FP)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와 언어 종류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FP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와 언어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LOC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재사용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모델에 포함됨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LOC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를 다른 변수의 함수로 사용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LOC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를 다른 변수의 함수로 사용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요구변경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모델에 포함됨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변경 비율이 비용승수로 반영됨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변경 비율이 비용승수로 반영됨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유지보수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 포인트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연평균 변경 비율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(ACT)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ACT,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이해력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친밀성의 함수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ACT,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이해력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친밀성의 함수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노력 예측 공식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(E=bS</a:t>
                      </a:r>
                      <a:r>
                        <a:rPr kumimoji="1" lang="en-US" altLang="ko-KR" sz="1600" b="1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C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)</a:t>
                      </a: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에서 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C</a:t>
                      </a: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의 값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1.0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선행작업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적응도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위험제거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팀 결집력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SEI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프로세스 성숙도에 따라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0.91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～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1.23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선행작업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적응도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위험제거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팀 결집력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SEI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프로세스 성숙도에 따라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0.91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～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1.23 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범위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노력 추정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일정 계획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조직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위험 관리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관리 도구</a:t>
            </a: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2</a:t>
            </a:fld>
            <a:endParaRPr lang="en-US" altLang="ko-KR"/>
          </a:p>
        </p:txBody>
      </p:sp>
      <p:pic>
        <p:nvPicPr>
          <p:cNvPr id="43010" name="Picture 2" descr="Project Control Cy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412776"/>
            <a:ext cx="3790950" cy="336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77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COCOMO II </a:t>
            </a:r>
            <a:r>
              <a:rPr lang="ko-KR" altLang="en-US" b="1" smtClean="0"/>
              <a:t>세 가지 단계</a:t>
            </a:r>
          </a:p>
        </p:txBody>
      </p:sp>
      <p:graphicFrame>
        <p:nvGraphicFramePr>
          <p:cNvPr id="179204" name="Group 4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599" cy="4724400"/>
        </p:xfrm>
        <a:graphic>
          <a:graphicData uri="http://schemas.openxmlformats.org/drawingml/2006/table">
            <a:tbl>
              <a:tblPr/>
              <a:tblGrid>
                <a:gridCol w="1510393"/>
                <a:gridCol w="1962694"/>
                <a:gridCol w="2189661"/>
                <a:gridCol w="2566851"/>
              </a:tblGrid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비교대상 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1: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응용합성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프로토타이핑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) 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2: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초기 설계 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단계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3: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설계 이후 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프로덕트 비용승수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없음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복잡도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재사용 요구도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신뢰도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데이터베이스 규모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문서화 요구정도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재사용 요구도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제품 복잡도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플랫폼 비용승수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없음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플랫폼 난이도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실행시간 제약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기억공간 제약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가상기계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인력 비용 승수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없음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개인 능력과 경험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분석 능력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응용 경험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프로그래머 능력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프로그래머 경험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언어 및 도구사용 경험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연속성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6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프로젝트 비용 승수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없음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개발 기간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개발 환경에 대한 요구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소프트웨어 도구 사용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개발 기간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/>
                        </a:rPr>
                        <a:t>여러 사이트 개발 요구 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 smtClean="0"/>
              <a:t>기능 점수 방법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mtClean="0"/>
              <a:t>기능 점수</a:t>
            </a:r>
            <a:r>
              <a:rPr lang="en-US" altLang="ko-KR" smtClean="0"/>
              <a:t>(function points)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정확한 라인수는 예측 불가능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, </a:t>
            </a:r>
            <a:r>
              <a:rPr lang="ko-KR" altLang="en-US" smtClean="0"/>
              <a:t>출력</a:t>
            </a:r>
            <a:r>
              <a:rPr lang="en-US" altLang="ko-KR" smtClean="0"/>
              <a:t>, </a:t>
            </a:r>
            <a:r>
              <a:rPr lang="ko-KR" altLang="en-US" smtClean="0"/>
              <a:t>질의</a:t>
            </a:r>
            <a:r>
              <a:rPr lang="en-US" altLang="ko-KR" smtClean="0"/>
              <a:t>, </a:t>
            </a:r>
            <a:r>
              <a:rPr lang="ko-KR" altLang="en-US" smtClean="0"/>
              <a:t>화일</a:t>
            </a:r>
            <a:r>
              <a:rPr lang="en-US" altLang="ko-KR" smtClean="0"/>
              <a:t>, </a:t>
            </a:r>
            <a:r>
              <a:rPr lang="ko-KR" altLang="en-US" smtClean="0"/>
              <a:t>인터페이스의 개수로 소프트웨어의 규모를 나타냄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각 기능에 가중값</a:t>
            </a:r>
            <a:r>
              <a:rPr lang="en-US" altLang="ko-KR" smtClean="0"/>
              <a:t>(</a:t>
            </a:r>
            <a:r>
              <a:rPr lang="ko-KR" altLang="en-US" smtClean="0"/>
              <a:t>표 </a:t>
            </a:r>
            <a:r>
              <a:rPr lang="en-US" altLang="ko-KR" smtClean="0"/>
              <a:t>2.6)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기능 점수 </a:t>
            </a:r>
            <a:r>
              <a:rPr lang="en-US" altLang="ko-KR" smtClean="0"/>
              <a:t>1</a:t>
            </a:r>
            <a:r>
              <a:rPr lang="ko-KR" altLang="en-US" smtClean="0"/>
              <a:t>을 구현하기 위한 </a:t>
            </a:r>
            <a:r>
              <a:rPr lang="en-US" altLang="ko-KR" smtClean="0"/>
              <a:t>LOC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mtClean="0"/>
              <a:t>어셈블리 언어</a:t>
            </a:r>
            <a:r>
              <a:rPr lang="en-US" altLang="ko-KR" smtClean="0"/>
              <a:t>(324), C</a:t>
            </a:r>
            <a:r>
              <a:rPr lang="ko-KR" altLang="en-US" smtClean="0"/>
              <a:t>언어</a:t>
            </a:r>
            <a:r>
              <a:rPr lang="en-US" altLang="ko-KR" smtClean="0"/>
              <a:t>(150), Pascal(91), Ada(71), APL(32)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mtClean="0"/>
              <a:t>복합 가중값을 이용한 기능점수 산출</a:t>
            </a:r>
            <a:r>
              <a:rPr lang="en-US" altLang="ko-KR" smtClean="0"/>
              <a:t>(</a:t>
            </a:r>
            <a:r>
              <a:rPr lang="ko-KR" altLang="en-US" smtClean="0"/>
              <a:t>표 </a:t>
            </a:r>
            <a:r>
              <a:rPr lang="en-US" altLang="ko-KR" smtClean="0"/>
              <a:t>2.7)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mtClean="0"/>
              <a:t>총 라인수 </a:t>
            </a:r>
            <a:r>
              <a:rPr lang="en-US" altLang="ko-KR" smtClean="0"/>
              <a:t>= FP * </a:t>
            </a:r>
            <a:r>
              <a:rPr lang="ko-KR" altLang="en-US" smtClean="0"/>
              <a:t>원하는 언어의 </a:t>
            </a:r>
            <a:r>
              <a:rPr lang="en-US" altLang="ko-KR" smtClean="0"/>
              <a:t>1</a:t>
            </a:r>
            <a:r>
              <a:rPr lang="ko-KR" altLang="en-US" smtClean="0"/>
              <a:t>점 당 </a:t>
            </a:r>
            <a:r>
              <a:rPr lang="en-US" altLang="ko-KR" smtClean="0"/>
              <a:t>LOC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mtClean="0"/>
              <a:t>개발 노력 </a:t>
            </a:r>
            <a:r>
              <a:rPr lang="en-US" altLang="ko-KR" smtClean="0"/>
              <a:t>= </a:t>
            </a:r>
            <a:r>
              <a:rPr lang="ko-KR" altLang="en-US" smtClean="0"/>
              <a:t>총라인수 </a:t>
            </a:r>
            <a:r>
              <a:rPr lang="en-US" altLang="ko-KR" smtClean="0"/>
              <a:t>/ </a:t>
            </a:r>
            <a:r>
              <a:rPr lang="ko-KR" altLang="en-US" smtClean="0"/>
              <a:t>생산성</a:t>
            </a:r>
            <a:r>
              <a:rPr lang="en-US" altLang="ko-KR" smtClean="0"/>
              <a:t>(LOC/MM)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점수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 점수는 총 기능 점수</a:t>
            </a:r>
            <a:r>
              <a:rPr lang="en-US" altLang="ko-KR" dirty="0" smtClean="0"/>
              <a:t>(Gross Function Point)</a:t>
            </a:r>
            <a:r>
              <a:rPr lang="ko-KR" altLang="en-US" dirty="0" smtClean="0"/>
              <a:t>와 처리 복잡도 보정 계수</a:t>
            </a:r>
            <a:r>
              <a:rPr lang="en-US" altLang="ko-KR" dirty="0" smtClean="0"/>
              <a:t>(Processing Complexity Adjustment)</a:t>
            </a:r>
            <a:r>
              <a:rPr lang="ko-KR" altLang="en-US" dirty="0" smtClean="0"/>
              <a:t>를 곱한 것이다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FP = GFP  ⅹ PCA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기능 점수는 구현되는 언어에 관계없는 </a:t>
            </a:r>
            <a:r>
              <a:rPr lang="ko-KR" altLang="en-US" dirty="0" err="1" smtClean="0"/>
              <a:t>메트릭이다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 점수 방법은 모든 항목에 일률적인 가중치가 적용되므로 문제가 있을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951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기능 점수 구하는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다섯 가지 기능 분야에 해당되는 개수를 파악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다섯 각 기능에 대한 복잡도</a:t>
            </a:r>
            <a:r>
              <a:rPr lang="en-US" altLang="ko-KR" smtClean="0"/>
              <a:t>(</a:t>
            </a:r>
            <a:r>
              <a:rPr lang="ko-KR" altLang="en-US" smtClean="0"/>
              <a:t>단순</a:t>
            </a:r>
            <a:r>
              <a:rPr lang="en-US" altLang="ko-KR" smtClean="0"/>
              <a:t>, </a:t>
            </a:r>
            <a:r>
              <a:rPr lang="ko-KR" altLang="en-US" smtClean="0"/>
              <a:t>중간</a:t>
            </a:r>
            <a:r>
              <a:rPr lang="en-US" altLang="ko-KR" smtClean="0"/>
              <a:t>, </a:t>
            </a:r>
            <a:r>
              <a:rPr lang="ko-KR" altLang="en-US" smtClean="0"/>
              <a:t>복잡</a:t>
            </a:r>
            <a:r>
              <a:rPr lang="en-US" altLang="ko-KR" smtClean="0"/>
              <a:t>)</a:t>
            </a:r>
            <a:r>
              <a:rPr lang="ko-KR" altLang="en-US" smtClean="0"/>
              <a:t>를 결정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각 기능 분야의 개수와 복잡도 가중치를 곱하여 총 기능 점수</a:t>
            </a:r>
            <a:r>
              <a:rPr lang="en-US" altLang="ko-KR" smtClean="0"/>
              <a:t>(GFP)</a:t>
            </a:r>
            <a:r>
              <a:rPr lang="ko-KR" altLang="en-US" smtClean="0"/>
              <a:t>를 구한다</a:t>
            </a:r>
            <a:r>
              <a:rPr lang="en-US" altLang="ko-KR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mtClean="0"/>
          </a:p>
          <a:p>
            <a:pPr marL="457200" indent="-457200">
              <a:buFont typeface="+mj-lt"/>
              <a:buAutoNum type="arabicPeriod"/>
            </a:pPr>
            <a:endParaRPr lang="en-US" altLang="ko-KR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mtClean="0"/>
              <a:t>14</a:t>
            </a:r>
            <a:r>
              <a:rPr lang="ko-KR" altLang="en-US" smtClean="0"/>
              <a:t>개의 질문을 이용하여 각 처리 복잡도의 정도에 따라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5</a:t>
            </a:r>
            <a:r>
              <a:rPr lang="ko-KR" altLang="en-US" smtClean="0"/>
              <a:t>까지 할당한다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처리 복잡도 보정계수</a:t>
            </a:r>
            <a:r>
              <a:rPr lang="en-US" altLang="ko-KR" smtClean="0"/>
              <a:t>(PCA)</a:t>
            </a:r>
            <a:r>
              <a:rPr lang="ko-KR" altLang="en-US" smtClean="0"/>
              <a:t>를 다음 식을 이용하여 구한다</a:t>
            </a:r>
            <a:r>
              <a:rPr lang="en-US" altLang="ko-KR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mtClean="0"/>
          </a:p>
          <a:p>
            <a:pPr marL="457200" indent="-457200">
              <a:buFont typeface="+mj-lt"/>
              <a:buAutoNum type="arabicPeriod"/>
            </a:pPr>
            <a:endParaRPr lang="en-US" altLang="ko-KR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다음 식에 넣어 기능 점수를 구한다</a:t>
            </a:r>
            <a:r>
              <a:rPr lang="en-US" altLang="ko-KR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mtClean="0"/>
          </a:p>
          <a:p>
            <a:pPr marL="457200" indent="-457200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76872"/>
            <a:ext cx="4067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149080"/>
            <a:ext cx="32385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373216"/>
            <a:ext cx="2362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기능 점수를 이용한 노력 추정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파악된 기능 </a:t>
            </a:r>
            <a:endParaRPr lang="en-US" altLang="ko-KR" smtClean="0"/>
          </a:p>
          <a:p>
            <a:pPr lvl="1"/>
            <a:r>
              <a:rPr lang="ko-KR" altLang="en-US" smtClean="0"/>
              <a:t>사용자 입력 </a:t>
            </a:r>
            <a:r>
              <a:rPr lang="en-US" altLang="ko-KR" smtClean="0"/>
              <a:t>= 10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  <a:r>
              <a:rPr lang="ko-KR" altLang="en-US" smtClean="0"/>
              <a:t>사용자 출력 </a:t>
            </a:r>
            <a:r>
              <a:rPr lang="en-US" altLang="ko-KR" smtClean="0"/>
              <a:t>= 5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  <a:r>
              <a:rPr lang="ko-KR" altLang="en-US" smtClean="0"/>
              <a:t>사용자 질의 </a:t>
            </a:r>
            <a:r>
              <a:rPr lang="en-US" altLang="ko-KR" smtClean="0"/>
              <a:t>= 8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  <a:r>
              <a:rPr lang="ko-KR" altLang="en-US" smtClean="0"/>
              <a:t>자료 파일 </a:t>
            </a:r>
            <a:r>
              <a:rPr lang="en-US" altLang="ko-KR" smtClean="0"/>
              <a:t>= 30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  <a:r>
              <a:rPr lang="ko-KR" altLang="en-US" smtClean="0"/>
              <a:t>외부 인터페이스 </a:t>
            </a:r>
            <a:r>
              <a:rPr lang="en-US" altLang="ko-KR" smtClean="0"/>
              <a:t>= 4</a:t>
            </a:r>
            <a:r>
              <a:rPr lang="ko-KR" altLang="en-US" smtClean="0"/>
              <a:t>개</a:t>
            </a:r>
            <a:r>
              <a:rPr lang="en-US" altLang="ko-KR" smtClean="0"/>
              <a:t>, </a:t>
            </a:r>
            <a:r>
              <a:rPr lang="ko-KR" altLang="en-US" smtClean="0"/>
              <a:t>복잡도는 모두 단순</a:t>
            </a:r>
          </a:p>
          <a:p>
            <a:r>
              <a:rPr lang="ko-KR" altLang="en-US" smtClean="0"/>
              <a:t>처리 복잡도</a:t>
            </a:r>
            <a:endParaRPr lang="en-US" altLang="ko-KR" smtClean="0"/>
          </a:p>
          <a:p>
            <a:pPr lvl="1"/>
            <a:r>
              <a:rPr lang="ko-KR" altLang="en-US" smtClean="0"/>
              <a:t>신뢰도 높은 백업</a:t>
            </a:r>
            <a:r>
              <a:rPr lang="en-US" altLang="ko-KR" smtClean="0"/>
              <a:t>, </a:t>
            </a:r>
            <a:r>
              <a:rPr lang="ko-KR" altLang="en-US" smtClean="0"/>
              <a:t>사용 친근성은 매우 높이 요구되며 나머지는 보통</a:t>
            </a:r>
            <a:endParaRPr lang="en-US" altLang="ko-KR" smtClean="0"/>
          </a:p>
          <a:p>
            <a:r>
              <a:rPr lang="ko-KR" altLang="en-US" smtClean="0"/>
              <a:t>생산성</a:t>
            </a:r>
            <a:endParaRPr lang="en-US" altLang="ko-KR" smtClean="0"/>
          </a:p>
          <a:p>
            <a:pPr lvl="1"/>
            <a:r>
              <a:rPr lang="en-US" altLang="ko-KR" smtClean="0"/>
              <a:t>60 FP/week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해답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표 </a:t>
            </a:r>
            <a:r>
              <a:rPr lang="en-US" altLang="ko-KR" smtClean="0"/>
              <a:t>3.5]</a:t>
            </a:r>
            <a:r>
              <a:rPr lang="ko-KR" altLang="en-US" smtClean="0"/>
              <a:t>에 대입하여 </a:t>
            </a:r>
            <a:r>
              <a:rPr lang="en-US" altLang="ko-KR" smtClean="0"/>
              <a:t>GFP</a:t>
            </a:r>
            <a:r>
              <a:rPr lang="ko-KR" altLang="en-US" smtClean="0"/>
              <a:t>를 구한다</a:t>
            </a:r>
            <a:r>
              <a:rPr lang="en-US" altLang="ko-KR" smtClean="0"/>
              <a:t>.</a:t>
            </a:r>
          </a:p>
          <a:p>
            <a:pPr lvl="1">
              <a:buNone/>
            </a:pPr>
            <a:r>
              <a:rPr lang="en-US" altLang="ko-KR" smtClean="0"/>
              <a:t>     GFP = 10 </a:t>
            </a:r>
            <a:r>
              <a:rPr lang="en-US" altLang="ko-KR" smtClean="0">
                <a:sym typeface="Wingdings 2"/>
              </a:rPr>
              <a:t></a:t>
            </a:r>
            <a:r>
              <a:rPr lang="en-US" altLang="ko-KR" smtClean="0"/>
              <a:t> 3 + 5 </a:t>
            </a:r>
            <a:r>
              <a:rPr lang="en-US" altLang="ko-KR" smtClean="0">
                <a:sym typeface="Wingdings 2"/>
              </a:rPr>
              <a:t> </a:t>
            </a:r>
            <a:r>
              <a:rPr lang="en-US" altLang="ko-KR" smtClean="0"/>
              <a:t>4 + 8 </a:t>
            </a:r>
            <a:r>
              <a:rPr lang="en-US" altLang="ko-KR" smtClean="0">
                <a:sym typeface="Wingdings 2"/>
              </a:rPr>
              <a:t> </a:t>
            </a:r>
            <a:r>
              <a:rPr lang="en-US" altLang="ko-KR" smtClean="0"/>
              <a:t>3 + 30 </a:t>
            </a:r>
            <a:r>
              <a:rPr lang="en-US" altLang="ko-KR" smtClean="0">
                <a:sym typeface="Wingdings 2"/>
              </a:rPr>
              <a:t> </a:t>
            </a:r>
            <a:r>
              <a:rPr lang="en-US" altLang="ko-KR" smtClean="0"/>
              <a:t>7 + 4 </a:t>
            </a:r>
            <a:r>
              <a:rPr lang="en-US" altLang="ko-KR" smtClean="0">
                <a:sym typeface="Wingdings 2"/>
              </a:rPr>
              <a:t> 5 = 304 FP</a:t>
            </a:r>
          </a:p>
          <a:p>
            <a:pPr lvl="1"/>
            <a:r>
              <a:rPr lang="ko-KR" altLang="en-US" smtClean="0">
                <a:sym typeface="Wingdings 2"/>
              </a:rPr>
              <a:t>처리 복잡도 보정 계수 구하면</a:t>
            </a:r>
            <a:endParaRPr lang="en-US" altLang="ko-KR" smtClean="0">
              <a:sym typeface="Wingdings 2"/>
            </a:endParaRPr>
          </a:p>
          <a:p>
            <a:pPr lvl="2">
              <a:buNone/>
            </a:pPr>
            <a:r>
              <a:rPr lang="en-US" altLang="ko-KR" smtClean="0"/>
              <a:t>PCA = 0.65 + 0.01(12 </a:t>
            </a:r>
            <a:r>
              <a:rPr lang="en-US" altLang="ko-KR" smtClean="0">
                <a:sym typeface="Wingdings 2"/>
              </a:rPr>
              <a:t> 3 + 2  3) = 1.11</a:t>
            </a:r>
          </a:p>
          <a:p>
            <a:pPr lvl="1"/>
            <a:r>
              <a:rPr lang="en-US" altLang="ko-KR" smtClean="0">
                <a:sym typeface="Wingdings 2"/>
              </a:rPr>
              <a:t>FP</a:t>
            </a:r>
            <a:r>
              <a:rPr lang="ko-KR" altLang="en-US" smtClean="0">
                <a:sym typeface="Wingdings 2"/>
              </a:rPr>
              <a:t>를 보정</a:t>
            </a:r>
            <a:endParaRPr lang="en-US" altLang="ko-KR" smtClean="0">
              <a:sym typeface="Wingdings 2"/>
            </a:endParaRPr>
          </a:p>
          <a:p>
            <a:pPr lvl="2">
              <a:buNone/>
            </a:pPr>
            <a:r>
              <a:rPr lang="en-US" altLang="ko-KR" smtClean="0">
                <a:sym typeface="Wingdings 2"/>
              </a:rPr>
              <a:t>FP = GFP  PCA = 304  1.11 = 337.44 FP</a:t>
            </a:r>
          </a:p>
          <a:p>
            <a:pPr lvl="1"/>
            <a:r>
              <a:rPr lang="ko-KR" altLang="en-US" smtClean="0">
                <a:sym typeface="Wingdings 2"/>
              </a:rPr>
              <a:t>추정 노력</a:t>
            </a:r>
            <a:r>
              <a:rPr lang="en-US" altLang="ko-KR" smtClean="0">
                <a:sym typeface="Wingdings 2"/>
              </a:rPr>
              <a:t>(E) = FP / </a:t>
            </a:r>
            <a:r>
              <a:rPr lang="ko-KR" altLang="en-US" smtClean="0">
                <a:sym typeface="Wingdings 2"/>
              </a:rPr>
              <a:t>생산성 </a:t>
            </a:r>
            <a:r>
              <a:rPr lang="en-US" altLang="ko-KR" smtClean="0">
                <a:sym typeface="Wingdings 2"/>
              </a:rPr>
              <a:t>= 337.44 / 60 = 5.624 </a:t>
            </a:r>
            <a:r>
              <a:rPr lang="en-US" altLang="ko-KR" smtClean="0">
                <a:sym typeface="Wingdings 2"/>
              </a:rPr>
              <a:t>persons-week</a:t>
            </a:r>
          </a:p>
          <a:p>
            <a:pPr lvl="2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기능 점수 산정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정보통신연구진흥원의 소프트웨어 공학에서 산정 기준을 제시</a:t>
            </a:r>
            <a:r>
              <a:rPr lang="en-US" altLang="ko-KR" dirty="0" smtClean="0"/>
              <a:t>[</a:t>
            </a:r>
            <a:r>
              <a:rPr lang="ko-KR" altLang="en-US" dirty="0" smtClean="0"/>
              <a:t>소프트웨어공학 센터</a:t>
            </a:r>
            <a:r>
              <a:rPr lang="en-US" altLang="ko-KR" dirty="0" smtClean="0"/>
              <a:t>, 2010]</a:t>
            </a:r>
          </a:p>
          <a:p>
            <a:r>
              <a:rPr lang="ko-KR" altLang="en-US" dirty="0" smtClean="0"/>
              <a:t>산정 기준의 큰 틀은 </a:t>
            </a:r>
            <a:r>
              <a:rPr lang="en-US" altLang="ko-KR" dirty="0" smtClean="0"/>
              <a:t>COCOMOII</a:t>
            </a:r>
            <a:r>
              <a:rPr lang="ko-KR" altLang="en-US" dirty="0" smtClean="0"/>
              <a:t>의 초기 설계 모델을 따른다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외부 입력</a:t>
            </a:r>
            <a:r>
              <a:rPr lang="en-US" altLang="ko-KR" dirty="0" smtClean="0"/>
              <a:t>(External Input)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외부 출력</a:t>
            </a:r>
            <a:r>
              <a:rPr lang="en-US" altLang="ko-KR" dirty="0" smtClean="0"/>
              <a:t>(External Output)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논리 파일</a:t>
            </a:r>
            <a:r>
              <a:rPr lang="en-US" altLang="ko-KR" dirty="0" smtClean="0"/>
              <a:t>(Internal Logical File)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외부 인터페이스 파일</a:t>
            </a:r>
            <a:r>
              <a:rPr lang="en-US" altLang="ko-KR" dirty="0" smtClean="0"/>
              <a:t>(External Interface File)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외부 조회</a:t>
            </a:r>
            <a:r>
              <a:rPr lang="en-US" altLang="ko-KR" dirty="0" smtClean="0"/>
              <a:t>(External Query)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8984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3.3 </a:t>
            </a:r>
            <a:r>
              <a:rPr lang="ko-KR" altLang="en-US" b="1" smtClean="0"/>
              <a:t>일정 계획</a:t>
            </a:r>
            <a:r>
              <a:rPr lang="en-US" altLang="ko-KR" b="1" smtClean="0"/>
              <a:t>(Scheduling)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일정 계획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i="1" smtClean="0"/>
              <a:t>개발 프로세스를 이루는 소작업</a:t>
            </a:r>
            <a:r>
              <a:rPr lang="en-US" altLang="ko-KR" i="1" smtClean="0"/>
              <a:t>(activity)</a:t>
            </a:r>
            <a:r>
              <a:rPr lang="ko-KR" altLang="en-US" i="1" smtClean="0"/>
              <a:t>를 파악하고 순서와 일정을 정하는 작업</a:t>
            </a:r>
          </a:p>
          <a:p>
            <a:pPr lvl="1" eaLnBrk="1" hangingPunct="1"/>
            <a:r>
              <a:rPr lang="ko-KR" altLang="en-US" smtClean="0"/>
              <a:t>개발 모형 결정</a:t>
            </a:r>
          </a:p>
          <a:p>
            <a:pPr lvl="1" eaLnBrk="1" hangingPunct="1"/>
            <a:r>
              <a:rPr lang="ko-KR" altLang="en-US" smtClean="0"/>
              <a:t>소작업</a:t>
            </a:r>
            <a:r>
              <a:rPr lang="en-US" altLang="ko-KR" smtClean="0"/>
              <a:t>, </a:t>
            </a:r>
            <a:r>
              <a:rPr lang="ko-KR" altLang="en-US" smtClean="0"/>
              <a:t>산출물</a:t>
            </a:r>
            <a:r>
              <a:rPr lang="en-US" altLang="ko-KR" smtClean="0"/>
              <a:t>, </a:t>
            </a:r>
            <a:r>
              <a:rPr lang="ko-KR" altLang="en-US" smtClean="0"/>
              <a:t>이정표 설정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작업 순서</a:t>
            </a:r>
          </a:p>
          <a:p>
            <a:pPr lvl="1" eaLnBrk="1" hangingPunct="1"/>
            <a:r>
              <a:rPr lang="ko-KR" altLang="en-US" smtClean="0"/>
              <a:t>작업분해</a:t>
            </a:r>
            <a:r>
              <a:rPr lang="en-US" altLang="ko-KR" smtClean="0"/>
              <a:t>(Work Breakdown Structure)</a:t>
            </a:r>
          </a:p>
          <a:p>
            <a:pPr lvl="1" eaLnBrk="1" hangingPunct="1"/>
            <a:r>
              <a:rPr lang="en-US" altLang="ko-KR" smtClean="0"/>
              <a:t>CPM </a:t>
            </a:r>
            <a:r>
              <a:rPr lang="ko-KR" altLang="en-US" smtClean="0"/>
              <a:t>네트워크 작성</a:t>
            </a:r>
          </a:p>
          <a:p>
            <a:pPr lvl="1" eaLnBrk="1" hangingPunct="1"/>
            <a:r>
              <a:rPr lang="ko-KR" altLang="en-US" smtClean="0"/>
              <a:t>최소 소요 기간을 구함</a:t>
            </a:r>
          </a:p>
          <a:p>
            <a:pPr lvl="1" eaLnBrk="1" hangingPunct="1"/>
            <a:r>
              <a:rPr lang="ko-KR" altLang="en-US" smtClean="0"/>
              <a:t>소요 </a:t>
            </a:r>
            <a:r>
              <a:rPr lang="en-US" altLang="ko-KR" smtClean="0"/>
              <a:t>MM, </a:t>
            </a:r>
            <a:r>
              <a:rPr lang="ko-KR" altLang="en-US" smtClean="0"/>
              <a:t>기간 산정하여 </a:t>
            </a:r>
            <a:r>
              <a:rPr lang="en-US" altLang="ko-KR" smtClean="0"/>
              <a:t>CPM </a:t>
            </a:r>
            <a:r>
              <a:rPr lang="ko-KR" altLang="en-US" smtClean="0"/>
              <a:t>수정</a:t>
            </a:r>
          </a:p>
          <a:p>
            <a:pPr lvl="1" eaLnBrk="1" hangingPunct="1"/>
            <a:r>
              <a:rPr lang="ko-KR" altLang="en-US" smtClean="0"/>
              <a:t>간트 차트로 그림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작업 분해</a:t>
            </a:r>
            <a:r>
              <a:rPr lang="en-US" altLang="ko-KR" b="1" smtClean="0"/>
              <a:t>(Decomposition)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작업 분해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i="1" smtClean="0"/>
              <a:t>프로젝트 완성에 필요한 </a:t>
            </a:r>
            <a:r>
              <a:rPr lang="en-US" altLang="ko-KR" i="1" smtClean="0"/>
              <a:t>activity</a:t>
            </a:r>
            <a:r>
              <a:rPr lang="ko-KR" altLang="en-US" i="1" smtClean="0"/>
              <a:t>를 찾아냄</a:t>
            </a:r>
          </a:p>
          <a:p>
            <a:pPr eaLnBrk="1" hangingPunct="1"/>
            <a:r>
              <a:rPr lang="en-US" altLang="ko-KR" smtClean="0"/>
              <a:t>Work Breakdown Structure</a:t>
            </a:r>
          </a:p>
          <a:p>
            <a:pPr lvl="1" eaLnBrk="1" hangingPunct="1"/>
            <a:r>
              <a:rPr lang="ko-KR" altLang="en-US" smtClean="0"/>
              <a:t>계층적 구조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18437" name="Picture 4" descr="W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9149" y="2173511"/>
            <a:ext cx="5943600" cy="37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작업순서 결정 및 소요시간 예측</a:t>
            </a:r>
          </a:p>
        </p:txBody>
      </p:sp>
      <p:graphicFrame>
        <p:nvGraphicFramePr>
          <p:cNvPr id="160789" name="Group 21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4352544"/>
        </p:xfrm>
        <a:graphic>
          <a:graphicData uri="http://schemas.openxmlformats.org/drawingml/2006/table">
            <a:tbl>
              <a:tblPr/>
              <a:tblGrid>
                <a:gridCol w="2743781"/>
                <a:gridCol w="2742038"/>
                <a:gridCol w="2743781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소작업</a:t>
                      </a:r>
                    </a:p>
                  </a:txBody>
                  <a:tcPr marL="100408" marR="100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선행작업</a:t>
                      </a:r>
                    </a:p>
                  </a:txBody>
                  <a:tcPr marL="100408" marR="10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소요기간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일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)</a:t>
                      </a:r>
                    </a:p>
                  </a:txBody>
                  <a:tcPr marL="100408" marR="10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6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J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L</a:t>
                      </a:r>
                    </a:p>
                  </a:txBody>
                  <a:tcPr marL="100408" marR="100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B, 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A,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C, F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G, 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K</a:t>
                      </a:r>
                    </a:p>
                  </a:txBody>
                  <a:tcPr marL="100408" marR="10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10</a:t>
                      </a:r>
                    </a:p>
                  </a:txBody>
                  <a:tcPr marL="100408" marR="10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Activity </a:t>
            </a:r>
            <a:r>
              <a:rPr lang="ko-KR" altLang="en-US" b="1" smtClean="0"/>
              <a:t>네트워크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20485" name="Picture 4" descr="C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663" y="1341438"/>
            <a:ext cx="8743950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 smtClean="0"/>
              <a:t>프로젝트 관리</a:t>
            </a:r>
            <a:r>
              <a:rPr lang="en-US" altLang="ko-KR" b="1" dirty="0" smtClean="0"/>
              <a:t>(Management)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ko-KR" altLang="en-US" smtClean="0"/>
              <a:t>프로젝트 관리란</a:t>
            </a:r>
            <a:r>
              <a:rPr lang="en-US" altLang="ko-KR" smtClean="0"/>
              <a:t>?</a:t>
            </a:r>
          </a:p>
          <a:p>
            <a:pPr lvl="1"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ko-KR" altLang="en-US" smtClean="0"/>
              <a:t>소프트웨어 프로젝트를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 smtClean="0"/>
              <a:t>조직하고</a:t>
            </a:r>
            <a:r>
              <a:rPr lang="en-US" altLang="ko-KR" smtClean="0"/>
              <a:t>(organizing)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 smtClean="0"/>
              <a:t>계획하고</a:t>
            </a:r>
            <a:r>
              <a:rPr lang="en-US" altLang="ko-KR" smtClean="0"/>
              <a:t>(planning)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 smtClean="0"/>
              <a:t>일정관리</a:t>
            </a:r>
            <a:r>
              <a:rPr lang="en-US" altLang="ko-KR" smtClean="0"/>
              <a:t>(Scheduling) </a:t>
            </a:r>
            <a:r>
              <a:rPr lang="ko-KR" altLang="en-US" smtClean="0"/>
              <a:t>하는 것이다</a:t>
            </a:r>
            <a:r>
              <a:rPr lang="en-US" altLang="ko-KR" smtClean="0"/>
              <a:t>.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임계 경로</a:t>
            </a:r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4724401"/>
        </p:xfrm>
        <a:graphic>
          <a:graphicData uri="http://schemas.openxmlformats.org/drawingml/2006/table">
            <a:tbl>
              <a:tblPr/>
              <a:tblGrid>
                <a:gridCol w="4921431"/>
                <a:gridCol w="3308169"/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가능 경로</a:t>
                      </a: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소요 기간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일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)</a:t>
                      </a: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5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S-A-M1-C-M4-I-M6-K-M8-L-X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S-A-M3-F-M4-I-M6-K-M8-L-X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S-A-M1-G-M7-J-X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S-B-M3-F-M4-I-M6-K-M8-L-X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S-B-M2-E-M7-J-X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S-D-M2-E-M7-J-X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S-D-M5-H-X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55*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45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43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52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40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35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35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CPM </a:t>
            </a:r>
            <a:r>
              <a:rPr lang="ko-KR" altLang="en-US" b="1" smtClean="0"/>
              <a:t>네트워크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장점</a:t>
            </a:r>
          </a:p>
          <a:p>
            <a:pPr lvl="1" eaLnBrk="1" hangingPunct="1"/>
            <a:r>
              <a:rPr lang="ko-KR" altLang="en-US" dirty="0" smtClean="0"/>
              <a:t>관리자의 일정 계획 수립에 도움</a:t>
            </a:r>
          </a:p>
          <a:p>
            <a:pPr lvl="1" eaLnBrk="1" hangingPunct="1"/>
            <a:r>
              <a:rPr lang="ko-KR" altLang="en-US" dirty="0" smtClean="0"/>
              <a:t>프로젝트 안에 포함된 작업 사이의 관계</a:t>
            </a:r>
          </a:p>
          <a:p>
            <a:pPr lvl="1" eaLnBrk="1" hangingPunct="1"/>
            <a:r>
              <a:rPr lang="ko-KR" altLang="en-US" dirty="0" smtClean="0"/>
              <a:t>병행 작업 계획</a:t>
            </a:r>
          </a:p>
          <a:p>
            <a:pPr lvl="1" eaLnBrk="1" hangingPunct="1"/>
            <a:r>
              <a:rPr lang="ko-KR" altLang="en-US" dirty="0" smtClean="0"/>
              <a:t>일정 시뮬레이션</a:t>
            </a:r>
          </a:p>
          <a:p>
            <a:pPr lvl="1" eaLnBrk="1" hangingPunct="1"/>
            <a:r>
              <a:rPr lang="ko-KR" altLang="en-US" dirty="0" smtClean="0"/>
              <a:t>일정 점검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관리에 대한 작업도 포함 가능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작업 시간을 정확히 예측할 필요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소프트웨어 도구</a:t>
            </a:r>
          </a:p>
          <a:p>
            <a:pPr lvl="1" eaLnBrk="1" hangingPunct="1"/>
            <a:r>
              <a:rPr lang="en-US" altLang="ko-KR" dirty="0" smtClean="0"/>
              <a:t>MS-Project, MS-Works </a:t>
            </a:r>
            <a:r>
              <a:rPr lang="ko-KR" altLang="en-US" dirty="0" smtClean="0"/>
              <a:t>등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b="1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</a:p>
          <a:p>
            <a:pPr lvl="1" eaLnBrk="1" hangingPunct="1"/>
            <a:r>
              <a:rPr lang="ko-KR" altLang="en-US" dirty="0" err="1" smtClean="0"/>
              <a:t>소작업별로</a:t>
            </a:r>
            <a:r>
              <a:rPr lang="ko-KR" altLang="en-US" dirty="0" smtClean="0"/>
              <a:t> 작업의 시작과 끝을 나타낸 그래프</a:t>
            </a:r>
          </a:p>
          <a:p>
            <a:pPr lvl="1" eaLnBrk="1" hangingPunct="1"/>
            <a:r>
              <a:rPr lang="ko-KR" altLang="en-US" dirty="0" smtClean="0"/>
              <a:t>예비시간을 보여줌</a:t>
            </a:r>
          </a:p>
          <a:p>
            <a:pPr lvl="1" eaLnBrk="1" hangingPunct="1"/>
            <a:r>
              <a:rPr lang="ko-KR" altLang="en-US" dirty="0" smtClean="0"/>
              <a:t>계획 대비 진척도를 표시</a:t>
            </a:r>
          </a:p>
          <a:p>
            <a:pPr lvl="1" eaLnBrk="1" hangingPunct="1"/>
            <a:r>
              <a:rPr lang="ko-KR" altLang="en-US" dirty="0" smtClean="0"/>
              <a:t>개인별 일정표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프로젝트 일정표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24581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153400" cy="4976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Staff Allocation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25605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999341"/>
            <a:ext cx="80391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 smtClean="0"/>
              <a:t>애자일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프로세스의 일정 계획</a:t>
            </a: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/>
            <a:r>
              <a:rPr lang="ko-KR" altLang="en-US" dirty="0" smtClean="0"/>
              <a:t>장점</a:t>
            </a:r>
            <a:endParaRPr lang="ko-KR" altLang="en-US" dirty="0"/>
          </a:p>
          <a:p>
            <a:pPr lvl="1" eaLnBrk="1" hangingPunct="1"/>
            <a:r>
              <a:rPr lang="ko-KR" altLang="en-US" dirty="0" smtClean="0"/>
              <a:t>높은 우선순위를 가진 사용 사례가 조기에 개발되어 설치된다는 확신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사용 사례 사이에 선행관계를 지킬 수 있다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각 열의 점수의 합은 개발 팀의 작업속도를 초과 하지 않아야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29398"/>
            <a:ext cx="5688632" cy="291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62121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/>
              <a:t>3.4 </a:t>
            </a:r>
            <a:r>
              <a:rPr lang="ko-KR" altLang="en-US" b="1" smtClean="0"/>
              <a:t>조직 계획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조직의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소프트웨어 개발 생산성에 큰 영향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작업의 특성과 팀 구성원 사이의 의사교류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프로젝트의 구조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프로젝트별 조직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smtClean="0"/>
              <a:t>프로젝트 시작에서 개발 완료까지 전담 팀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기능별 조직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smtClean="0"/>
              <a:t>계획수립 분석팀</a:t>
            </a:r>
            <a:r>
              <a:rPr lang="en-US" altLang="ko-KR" sz="2000" smtClean="0"/>
              <a:t>, </a:t>
            </a:r>
            <a:r>
              <a:rPr lang="ko-KR" altLang="en-US" sz="2000" smtClean="0"/>
              <a:t>설계 구현 팀</a:t>
            </a:r>
            <a:r>
              <a:rPr lang="en-US" altLang="ko-KR" sz="2000" smtClean="0"/>
              <a:t>, </a:t>
            </a:r>
            <a:r>
              <a:rPr lang="ko-KR" altLang="en-US" sz="2000" smtClean="0"/>
              <a:t>테스트 및 유지보수 팀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smtClean="0"/>
              <a:t>Pipeline </a:t>
            </a:r>
            <a:r>
              <a:rPr lang="ko-KR" altLang="en-US" sz="2000" smtClean="0"/>
              <a:t>식 공정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매트릭스 조직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smtClean="0"/>
              <a:t>요원들은 고유 관리 팀과 기능 조직에 동시에 관련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smtClean="0"/>
              <a:t>필요에 따라 요원을 차출 팀을 구성하고 끝나면 원래의 소속으로 복귀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책임 프로그래머 팀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2400" smtClean="0"/>
              <a:t>의사 결정권이 리더에게 집중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z="2400" smtClean="0"/>
              <a:t>계층적 팀 구조</a:t>
            </a:r>
            <a:r>
              <a:rPr lang="en-US" altLang="ko-KR" sz="2400" smtClean="0"/>
              <a:t>(chief programmer team)</a:t>
            </a:r>
            <a:endParaRPr lang="ko-KR" altLang="en-US" sz="2400" smtClean="0"/>
          </a:p>
          <a:p>
            <a:pPr eaLnBrk="1" hangingPunct="1">
              <a:lnSpc>
                <a:spcPct val="110000"/>
              </a:lnSpc>
            </a:pPr>
            <a:r>
              <a:rPr lang="ko-KR" altLang="en-US" sz="2400" smtClean="0"/>
              <a:t>팀원 역할</a:t>
            </a:r>
            <a:endParaRPr lang="en-US" altLang="ko-KR" sz="2400" smtClean="0"/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smtClean="0"/>
              <a:t>외과 수술 팀 구성에서 따옴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smtClean="0"/>
              <a:t>책임 프로그래머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제품설계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주요부분 코딩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중요한 기술적 결정</a:t>
            </a:r>
            <a:r>
              <a:rPr lang="en-US" altLang="ko-KR" sz="2000" smtClean="0"/>
              <a:t>, </a:t>
            </a:r>
            <a:r>
              <a:rPr lang="ko-KR" altLang="en-US" sz="2000" smtClean="0"/>
              <a:t>작업의 지시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smtClean="0"/>
              <a:t>프로그램 사서</a:t>
            </a:r>
            <a:r>
              <a:rPr lang="en-US" altLang="ko-KR" sz="2000" smtClean="0"/>
              <a:t>: </a:t>
            </a:r>
            <a:r>
              <a:rPr lang="ko-KR" altLang="en-US" sz="2000" smtClean="0"/>
              <a:t>프로그램 리스트 관리</a:t>
            </a:r>
            <a:r>
              <a:rPr lang="en-US" altLang="ko-KR" sz="2000" smtClean="0"/>
              <a:t>, </a:t>
            </a:r>
            <a:r>
              <a:rPr lang="ko-KR" altLang="en-US" sz="2000" smtClean="0"/>
              <a:t>설계 문서 및 테스트 계획 관리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smtClean="0"/>
              <a:t>보조 프로그래머</a:t>
            </a:r>
            <a:r>
              <a:rPr lang="en-US" altLang="ko-KR" sz="2000" smtClean="0"/>
              <a:t>: </a:t>
            </a:r>
            <a:r>
              <a:rPr lang="ko-KR" altLang="en-US" sz="2000" smtClean="0"/>
              <a:t>기술적 문제에 대하여 상의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고객</a:t>
            </a:r>
            <a:r>
              <a:rPr lang="en-US" altLang="ko-KR" sz="2000" smtClean="0"/>
              <a:t>/</a:t>
            </a:r>
            <a:r>
              <a:rPr lang="ko-KR" altLang="en-US" sz="2000" smtClean="0"/>
              <a:t>출판</a:t>
            </a:r>
            <a:r>
              <a:rPr lang="en-US" altLang="ko-KR" sz="2000" smtClean="0"/>
              <a:t>/</a:t>
            </a:r>
            <a:r>
              <a:rPr lang="ko-KR" altLang="en-US" sz="2000" smtClean="0"/>
              <a:t>품질 보증 그룹과 접촉</a:t>
            </a:r>
            <a:r>
              <a:rPr lang="en-US" altLang="ko-KR" sz="2000" smtClean="0"/>
              <a:t>, </a:t>
            </a:r>
            <a:r>
              <a:rPr lang="ko-KR" altLang="en-US" sz="2000" smtClean="0"/>
              <a:t>부분적 분석</a:t>
            </a:r>
            <a:r>
              <a:rPr lang="en-US" altLang="ko-KR" sz="2000" smtClean="0"/>
              <a:t>/</a:t>
            </a:r>
            <a:r>
              <a:rPr lang="ko-KR" altLang="en-US" sz="2000" smtClean="0"/>
              <a:t>설계</a:t>
            </a:r>
            <a:r>
              <a:rPr lang="en-US" altLang="ko-KR" sz="2000" smtClean="0"/>
              <a:t>/</a:t>
            </a:r>
            <a:r>
              <a:rPr lang="ko-KR" altLang="en-US" sz="2000" smtClean="0"/>
              <a:t>구현을 담당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smtClean="0"/>
              <a:t>프로그래머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각 모듈의 프로그래밍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책임 프로그래머 팀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mtClean="0"/>
              <a:t>특징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mtClean="0"/>
              <a:t>의사 결정이 빠름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mtClean="0"/>
              <a:t>소규모 프로젝트에 적합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mtClean="0"/>
              <a:t>초보 프로그래머를 훈련시키는 기회로 적합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mtClean="0"/>
              <a:t>단점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mtClean="0"/>
              <a:t>한 사람의 능력과 경험이 프로젝트의 성패 좌우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mtClean="0"/>
              <a:t>보조 프로그래머의 역할이 모호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1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720" y="4005064"/>
            <a:ext cx="5245100" cy="1784350"/>
            <a:chOff x="1190" y="1103"/>
            <a:chExt cx="3304" cy="1124"/>
          </a:xfrm>
        </p:grpSpPr>
        <p:sp>
          <p:nvSpPr>
            <p:cNvPr id="48134" name="Oval 5"/>
            <p:cNvSpPr>
              <a:spLocks noChangeArrowheads="1"/>
            </p:cNvSpPr>
            <p:nvPr/>
          </p:nvSpPr>
          <p:spPr bwMode="auto">
            <a:xfrm>
              <a:off x="1588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5" name="Oval 6"/>
            <p:cNvSpPr>
              <a:spLocks noChangeArrowheads="1"/>
            </p:cNvSpPr>
            <p:nvPr/>
          </p:nvSpPr>
          <p:spPr bwMode="auto">
            <a:xfrm>
              <a:off x="2452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6" name="Oval 7"/>
            <p:cNvSpPr>
              <a:spLocks noChangeArrowheads="1"/>
            </p:cNvSpPr>
            <p:nvPr/>
          </p:nvSpPr>
          <p:spPr bwMode="auto">
            <a:xfrm>
              <a:off x="3412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7" name="Oval 8"/>
            <p:cNvSpPr>
              <a:spLocks noChangeArrowheads="1"/>
            </p:cNvSpPr>
            <p:nvPr/>
          </p:nvSpPr>
          <p:spPr bwMode="auto">
            <a:xfrm>
              <a:off x="2452" y="1156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8" name="Rectangle 9"/>
            <p:cNvSpPr>
              <a:spLocks noChangeArrowheads="1"/>
            </p:cNvSpPr>
            <p:nvPr/>
          </p:nvSpPr>
          <p:spPr bwMode="auto">
            <a:xfrm>
              <a:off x="2630" y="1103"/>
              <a:ext cx="10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itchFamily="34" charset="0"/>
                  <a:ea typeface="굴림체" pitchFamily="49" charset="-127"/>
                </a:rPr>
                <a:t>책임프로그래머</a:t>
              </a:r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1190" y="2015"/>
              <a:ext cx="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itchFamily="34" charset="0"/>
                  <a:ea typeface="굴림체" pitchFamily="49" charset="-127"/>
                </a:rPr>
                <a:t>프로그램 사서</a:t>
              </a:r>
            </a:p>
          </p:txBody>
        </p:sp>
        <p:sp>
          <p:nvSpPr>
            <p:cNvPr id="48140" name="Rectangle 11"/>
            <p:cNvSpPr>
              <a:spLocks noChangeArrowheads="1"/>
            </p:cNvSpPr>
            <p:nvPr/>
          </p:nvSpPr>
          <p:spPr bwMode="auto">
            <a:xfrm>
              <a:off x="2294" y="2015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itchFamily="34" charset="0"/>
                  <a:ea typeface="굴림체" pitchFamily="49" charset="-127"/>
                </a:rPr>
                <a:t>프로그래머</a:t>
              </a:r>
            </a:p>
          </p:txBody>
        </p:sp>
        <p:sp>
          <p:nvSpPr>
            <p:cNvPr id="48141" name="Rectangle 12"/>
            <p:cNvSpPr>
              <a:spLocks noChangeArrowheads="1"/>
            </p:cNvSpPr>
            <p:nvPr/>
          </p:nvSpPr>
          <p:spPr bwMode="auto">
            <a:xfrm>
              <a:off x="3446" y="2015"/>
              <a:ext cx="10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itchFamily="34" charset="0"/>
                  <a:ea typeface="굴림체" pitchFamily="49" charset="-127"/>
                </a:rPr>
                <a:t>보조 프로그래머</a:t>
              </a:r>
            </a:p>
          </p:txBody>
        </p:sp>
        <p:sp>
          <p:nvSpPr>
            <p:cNvPr id="48142" name="Line 13"/>
            <p:cNvSpPr>
              <a:spLocks noChangeShapeType="1"/>
            </p:cNvSpPr>
            <p:nvPr/>
          </p:nvSpPr>
          <p:spPr bwMode="auto">
            <a:xfrm flipH="1">
              <a:off x="1776" y="1296"/>
              <a:ext cx="67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25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4" name="Line 15"/>
            <p:cNvSpPr>
              <a:spLocks noChangeShapeType="1"/>
            </p:cNvSpPr>
            <p:nvPr/>
          </p:nvSpPr>
          <p:spPr bwMode="auto">
            <a:xfrm>
              <a:off x="2640" y="1296"/>
              <a:ext cx="81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5" name="Rectangle 16"/>
            <p:cNvSpPr>
              <a:spLocks noChangeArrowheads="1"/>
            </p:cNvSpPr>
            <p:nvPr/>
          </p:nvSpPr>
          <p:spPr bwMode="auto">
            <a:xfrm>
              <a:off x="3158" y="1391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itchFamily="34" charset="0"/>
                  <a:ea typeface="굴림체" pitchFamily="49" charset="-127"/>
                </a:rPr>
                <a:t>백업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에고레스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팀조직</a:t>
            </a:r>
            <a:endParaRPr lang="ko-KR" altLang="en-US" b="1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smtClean="0"/>
              <a:t>민주주의 식 의사결정</a:t>
            </a:r>
          </a:p>
          <a:p>
            <a:pPr lvl="1" eaLnBrk="1" hangingPunct="1"/>
            <a:r>
              <a:rPr lang="ko-KR" altLang="en-US" sz="2000" smtClean="0"/>
              <a:t>서로 협동하여 수행하는 비이기적인 팀</a:t>
            </a:r>
            <a:r>
              <a:rPr lang="en-US" altLang="ko-KR" sz="2000" smtClean="0"/>
              <a:t>(Ego-less)</a:t>
            </a:r>
          </a:p>
          <a:p>
            <a:pPr lvl="1" eaLnBrk="1" hangingPunct="1"/>
            <a:r>
              <a:rPr lang="ko-KR" altLang="en-US" sz="2000" smtClean="0"/>
              <a:t>자신이 있는 일을 알아서 수행</a:t>
            </a:r>
          </a:p>
          <a:p>
            <a:pPr lvl="1" eaLnBrk="1" hangingPunct="1"/>
            <a:r>
              <a:rPr lang="ko-KR" altLang="en-US" sz="2000" smtClean="0"/>
              <a:t>구성원이 동등한 책임과 권한</a:t>
            </a:r>
          </a:p>
          <a:p>
            <a:pPr eaLnBrk="1" hangingPunct="1"/>
            <a:r>
              <a:rPr lang="ko-KR" altLang="en-US" sz="2400" smtClean="0"/>
              <a:t>의사 교환 경로</a:t>
            </a:r>
          </a:p>
          <a:p>
            <a:pPr eaLnBrk="1" hangingPunct="1"/>
            <a:r>
              <a:rPr lang="ko-KR" altLang="en-US" sz="2400" smtClean="0"/>
              <a:t>특징</a:t>
            </a:r>
          </a:p>
          <a:p>
            <a:pPr lvl="1" eaLnBrk="1" hangingPunct="1"/>
            <a:r>
              <a:rPr lang="ko-KR" altLang="en-US" sz="2000" smtClean="0"/>
              <a:t>작업 만족도 높음</a:t>
            </a:r>
          </a:p>
          <a:p>
            <a:pPr lvl="1" eaLnBrk="1" hangingPunct="1"/>
            <a:r>
              <a:rPr lang="ko-KR" altLang="en-US" sz="2000" smtClean="0"/>
              <a:t>의사 교류 활성화</a:t>
            </a:r>
          </a:p>
          <a:p>
            <a:pPr lvl="1" eaLnBrk="1" hangingPunct="1"/>
            <a:r>
              <a:rPr lang="ko-KR" altLang="en-US" sz="2000" smtClean="0"/>
              <a:t>장기 프로젝트에 적합</a:t>
            </a:r>
          </a:p>
          <a:p>
            <a:pPr eaLnBrk="1" hangingPunct="1"/>
            <a:r>
              <a:rPr lang="ko-KR" altLang="en-US" sz="2400" smtClean="0"/>
              <a:t>단점</a:t>
            </a:r>
          </a:p>
          <a:p>
            <a:pPr lvl="1" eaLnBrk="1" hangingPunct="1"/>
            <a:r>
              <a:rPr lang="ko-KR" altLang="en-US" sz="2000" smtClean="0"/>
              <a:t>책임이 명확하지 않은 일이 발생</a:t>
            </a:r>
          </a:p>
          <a:p>
            <a:pPr lvl="1" eaLnBrk="1" hangingPunct="1"/>
            <a:r>
              <a:rPr lang="ko-KR" altLang="en-US" sz="2000" smtClean="0"/>
              <a:t>대규모에 적합하지 않음</a:t>
            </a:r>
            <a:r>
              <a:rPr lang="en-US" altLang="ko-KR" sz="2000" smtClean="0"/>
              <a:t>(</a:t>
            </a:r>
            <a:r>
              <a:rPr lang="ko-KR" altLang="en-US" sz="2000" smtClean="0"/>
              <a:t>의사 결정 지연 가능</a:t>
            </a:r>
            <a:r>
              <a:rPr lang="en-US" altLang="ko-KR" sz="2000" smtClean="0"/>
              <a:t>)</a:t>
            </a:r>
          </a:p>
        </p:txBody>
      </p:sp>
      <p:sp>
        <p:nvSpPr>
          <p:cNvPr id="21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64150" y="2749550"/>
            <a:ext cx="2273300" cy="2044700"/>
            <a:chOff x="3316" y="1732"/>
            <a:chExt cx="1432" cy="1288"/>
          </a:xfrm>
        </p:grpSpPr>
        <p:sp>
          <p:nvSpPr>
            <p:cNvPr id="49158" name="Oval 5"/>
            <p:cNvSpPr>
              <a:spLocks noChangeArrowheads="1"/>
            </p:cNvSpPr>
            <p:nvPr/>
          </p:nvSpPr>
          <p:spPr bwMode="auto">
            <a:xfrm>
              <a:off x="3940" y="1732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59" name="Oval 6"/>
            <p:cNvSpPr>
              <a:spLocks noChangeArrowheads="1"/>
            </p:cNvSpPr>
            <p:nvPr/>
          </p:nvSpPr>
          <p:spPr bwMode="auto">
            <a:xfrm>
              <a:off x="3316" y="2164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0" name="Oval 7"/>
            <p:cNvSpPr>
              <a:spLocks noChangeArrowheads="1"/>
            </p:cNvSpPr>
            <p:nvPr/>
          </p:nvSpPr>
          <p:spPr bwMode="auto">
            <a:xfrm>
              <a:off x="4564" y="2164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1" name="Oval 8"/>
            <p:cNvSpPr>
              <a:spLocks noChangeArrowheads="1"/>
            </p:cNvSpPr>
            <p:nvPr/>
          </p:nvSpPr>
          <p:spPr bwMode="auto">
            <a:xfrm>
              <a:off x="3556" y="2836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2" name="Oval 9"/>
            <p:cNvSpPr>
              <a:spLocks noChangeArrowheads="1"/>
            </p:cNvSpPr>
            <p:nvPr/>
          </p:nvSpPr>
          <p:spPr bwMode="auto">
            <a:xfrm>
              <a:off x="4324" y="2836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 flipH="1">
              <a:off x="3456" y="1872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 flipH="1">
              <a:off x="3696" y="1920"/>
              <a:ext cx="288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4080" y="1920"/>
              <a:ext cx="33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4128" y="187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 flipH="1">
              <a:off x="4512" y="2352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 flipH="1">
              <a:off x="3744" y="292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 flipH="1" flipV="1">
              <a:off x="3456" y="2352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3504" y="225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 flipH="1">
              <a:off x="3744" y="2352"/>
              <a:ext cx="81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3504" y="2352"/>
              <a:ext cx="81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계   획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계획의 부재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mtClean="0"/>
              <a:t>불확실성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mtClean="0"/>
              <a:t>일정의 차질</a:t>
            </a:r>
            <a:r>
              <a:rPr lang="en-US" altLang="ko-KR" smtClean="0"/>
              <a:t>, </a:t>
            </a:r>
            <a:r>
              <a:rPr lang="ko-KR" altLang="en-US" smtClean="0"/>
              <a:t>경비의 초과</a:t>
            </a:r>
            <a:r>
              <a:rPr lang="en-US" altLang="ko-KR" smtClean="0"/>
              <a:t>, </a:t>
            </a:r>
            <a:r>
              <a:rPr lang="ko-KR" altLang="en-US" smtClean="0"/>
              <a:t>저품질</a:t>
            </a:r>
            <a:r>
              <a:rPr lang="en-US" altLang="ko-KR" smtClean="0"/>
              <a:t>, </a:t>
            </a:r>
            <a:r>
              <a:rPr lang="ko-KR" altLang="en-US" smtClean="0"/>
              <a:t>높은 유지보수 비용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en-US" altLang="ko-KR" smtClean="0"/>
              <a:t>Risk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mtClean="0"/>
              <a:t>프로젝트의 실패</a:t>
            </a:r>
          </a:p>
          <a:p>
            <a:pPr eaLnBrk="1" hangingPunct="1"/>
            <a:r>
              <a:rPr lang="ko-KR" altLang="en-US" smtClean="0"/>
              <a:t>소프트웨어 프로젝트 계획 수립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mtClean="0">
                <a:latin typeface="Times New Roman" pitchFamily="18" charset="0"/>
              </a:rPr>
              <a:t>“</a:t>
            </a:r>
            <a:r>
              <a:rPr lang="ko-KR" altLang="en-US" smtClean="0"/>
              <a:t>소프트웨어 개발 과정과 일정</a:t>
            </a:r>
            <a:r>
              <a:rPr lang="en-US" altLang="ko-KR" smtClean="0"/>
              <a:t>, </a:t>
            </a:r>
            <a:r>
              <a:rPr lang="ko-KR" altLang="en-US" smtClean="0"/>
              <a:t>비용</a:t>
            </a:r>
            <a:r>
              <a:rPr lang="en-US" altLang="ko-KR" smtClean="0"/>
              <a:t>, </a:t>
            </a:r>
            <a:r>
              <a:rPr lang="ko-KR" altLang="en-US" smtClean="0"/>
              <a:t>조직</a:t>
            </a:r>
            <a:r>
              <a:rPr lang="en-US" altLang="ko-KR" smtClean="0"/>
              <a:t>, </a:t>
            </a:r>
            <a:r>
              <a:rPr lang="ko-KR" altLang="en-US" smtClean="0"/>
              <a:t>생산 제품에 대하여 사전에 계획</a:t>
            </a:r>
            <a:r>
              <a:rPr lang="ko-KR" altLang="en-US" smtClean="0">
                <a:latin typeface="Times New Roman" pitchFamily="18" charset="0"/>
              </a:rPr>
              <a:t>”</a:t>
            </a:r>
            <a:endParaRPr lang="ko-KR" altLang="en-US" smtClean="0"/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mtClean="0"/>
              <a:t>문제를 이해하고 정의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mtClean="0"/>
              <a:t>필요한 소작업을 정의하고 순서를 결정            </a:t>
            </a:r>
            <a:r>
              <a:rPr lang="en-US" altLang="ko-KR" smtClean="0"/>
              <a:t>=&gt;  </a:t>
            </a:r>
            <a:r>
              <a:rPr lang="ko-KR" altLang="en-US" smtClean="0"/>
              <a:t>계획서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mtClean="0"/>
              <a:t>일정 예측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mtClean="0"/>
              <a:t>비용 예측</a:t>
            </a:r>
          </a:p>
          <a:p>
            <a:pPr lvl="1" eaLnBrk="1" hangingPunct="1">
              <a:buSzPct val="85000"/>
              <a:buFontTx/>
              <a:buChar char="•"/>
            </a:pPr>
            <a:r>
              <a:rPr lang="ko-KR" altLang="en-US" smtClean="0"/>
              <a:t>위험 분석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4</a:t>
            </a:fld>
            <a:endParaRPr lang="en-US" altLang="ko-KR"/>
          </a:p>
        </p:txBody>
      </p:sp>
      <p:sp>
        <p:nvSpPr>
          <p:cNvPr id="12293" name="AutoShape 4"/>
          <p:cNvSpPr>
            <a:spLocks/>
          </p:cNvSpPr>
          <p:nvPr/>
        </p:nvSpPr>
        <p:spPr bwMode="auto">
          <a:xfrm>
            <a:off x="5796136" y="3501008"/>
            <a:ext cx="217488" cy="1676400"/>
          </a:xfrm>
          <a:prstGeom prst="rightBrace">
            <a:avLst>
              <a:gd name="adj1" fmla="val 642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혼합형 팀조직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집중형</a:t>
            </a:r>
            <a:r>
              <a:rPr lang="en-US" altLang="ko-KR" smtClean="0"/>
              <a:t>, </a:t>
            </a:r>
            <a:r>
              <a:rPr lang="ko-KR" altLang="en-US" smtClean="0"/>
              <a:t>분산형의 단점을 보완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특징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초보자와 경험자를 분리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프로젝트 관리자와 고급 프로그래머에게 지휘권한이 주어짐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의사교환은 초보 엔지니어나 중간 관리층으로 분산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소프트웨어 기능에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mtClean="0"/>
              <a:t>	따라계층적으로 분산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기술인력이 관리를 담당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의사 전달 경로가 김</a:t>
            </a:r>
          </a:p>
        </p:txBody>
      </p:sp>
      <p:sp>
        <p:nvSpPr>
          <p:cNvPr id="23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30750" y="3816350"/>
            <a:ext cx="3416300" cy="1816100"/>
            <a:chOff x="2980" y="2404"/>
            <a:chExt cx="2152" cy="1144"/>
          </a:xfrm>
        </p:grpSpPr>
        <p:sp>
          <p:nvSpPr>
            <p:cNvPr id="50182" name="Oval 5"/>
            <p:cNvSpPr>
              <a:spLocks noChangeArrowheads="1"/>
            </p:cNvSpPr>
            <p:nvPr/>
          </p:nvSpPr>
          <p:spPr bwMode="auto">
            <a:xfrm>
              <a:off x="4036" y="2404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3412" y="2884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4" name="Oval 7"/>
            <p:cNvSpPr>
              <a:spLocks noChangeArrowheads="1"/>
            </p:cNvSpPr>
            <p:nvPr/>
          </p:nvSpPr>
          <p:spPr bwMode="auto">
            <a:xfrm>
              <a:off x="4660" y="2884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5" name="Oval 8"/>
            <p:cNvSpPr>
              <a:spLocks noChangeArrowheads="1"/>
            </p:cNvSpPr>
            <p:nvPr/>
          </p:nvSpPr>
          <p:spPr bwMode="auto">
            <a:xfrm>
              <a:off x="2980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6" name="Oval 9"/>
            <p:cNvSpPr>
              <a:spLocks noChangeArrowheads="1"/>
            </p:cNvSpPr>
            <p:nvPr/>
          </p:nvSpPr>
          <p:spPr bwMode="auto">
            <a:xfrm>
              <a:off x="3412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7" name="Oval 10"/>
            <p:cNvSpPr>
              <a:spLocks noChangeArrowheads="1"/>
            </p:cNvSpPr>
            <p:nvPr/>
          </p:nvSpPr>
          <p:spPr bwMode="auto">
            <a:xfrm>
              <a:off x="3796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8" name="Oval 11"/>
            <p:cNvSpPr>
              <a:spLocks noChangeArrowheads="1"/>
            </p:cNvSpPr>
            <p:nvPr/>
          </p:nvSpPr>
          <p:spPr bwMode="auto">
            <a:xfrm>
              <a:off x="4324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9" name="Oval 12"/>
            <p:cNvSpPr>
              <a:spLocks noChangeArrowheads="1"/>
            </p:cNvSpPr>
            <p:nvPr/>
          </p:nvSpPr>
          <p:spPr bwMode="auto">
            <a:xfrm>
              <a:off x="4660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0" name="Oval 13"/>
            <p:cNvSpPr>
              <a:spLocks noChangeArrowheads="1"/>
            </p:cNvSpPr>
            <p:nvPr/>
          </p:nvSpPr>
          <p:spPr bwMode="auto">
            <a:xfrm>
              <a:off x="4996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 flipH="1">
              <a:off x="3552" y="2496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2" name="Line 15"/>
            <p:cNvSpPr>
              <a:spLocks noChangeShapeType="1"/>
            </p:cNvSpPr>
            <p:nvPr/>
          </p:nvSpPr>
          <p:spPr bwMode="auto">
            <a:xfrm>
              <a:off x="4176" y="2496"/>
              <a:ext cx="52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3" name="Line 16"/>
            <p:cNvSpPr>
              <a:spLocks noChangeShapeType="1"/>
            </p:cNvSpPr>
            <p:nvPr/>
          </p:nvSpPr>
          <p:spPr bwMode="auto">
            <a:xfrm>
              <a:off x="3456" y="30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4" name="Line 17"/>
            <p:cNvSpPr>
              <a:spLocks noChangeShapeType="1"/>
            </p:cNvSpPr>
            <p:nvPr/>
          </p:nvSpPr>
          <p:spPr bwMode="auto">
            <a:xfrm flipH="1">
              <a:off x="3072" y="3024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5" name="Line 18"/>
            <p:cNvSpPr>
              <a:spLocks noChangeShapeType="1"/>
            </p:cNvSpPr>
            <p:nvPr/>
          </p:nvSpPr>
          <p:spPr bwMode="auto">
            <a:xfrm>
              <a:off x="3552" y="3024"/>
              <a:ext cx="28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>
              <a:off x="4752" y="30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 flipH="1">
              <a:off x="4464" y="3024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8" name="Line 21"/>
            <p:cNvSpPr>
              <a:spLocks noChangeShapeType="1"/>
            </p:cNvSpPr>
            <p:nvPr/>
          </p:nvSpPr>
          <p:spPr bwMode="auto">
            <a:xfrm>
              <a:off x="4800" y="3024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위험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위험 관리의 목적은 위험이 발생되었을 때의 영향을 줄이는 것이다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Boehm</a:t>
            </a:r>
            <a:r>
              <a:rPr lang="ko-KR" altLang="en-US" dirty="0" smtClean="0"/>
              <a:t>이 제안한 위험 관리</a:t>
            </a:r>
            <a:r>
              <a:rPr lang="en-US" altLang="ko-KR" dirty="0" smtClean="0"/>
              <a:t>[Boehm, 1991]</a:t>
            </a:r>
            <a:endParaRPr lang="ko-KR" altLang="en-US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위험파악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위험분석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위험 우선순위 정하기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위험 해결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위험 모니터링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073710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위험 파악</a:t>
            </a:r>
            <a:r>
              <a:rPr lang="en-US" altLang="ko-KR" dirty="0" smtClean="0"/>
              <a:t>(1)</a:t>
            </a:r>
            <a:endParaRPr lang="ko-KR" altLang="en-US" b="1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위험 요소		  위험 관리 기법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인력 부족     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유능한 인력모집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팀 구성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요원 배치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            	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교차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교육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유능 인력 사전 확보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비현실적 일정 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더 자세한 비용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일정 예측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원가 분석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및 예산         	  점증적 개발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소프트웨어 재사용 요구를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              	  줄임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잘못된 기능의 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사용자 회람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프로토타이핑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사용자 지침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소프트웨어 개발  서를 조기에 작성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조직 분석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직능 분석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잘못된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인터페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프로토타이핑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태스크 분석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이스의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개발       사용자 분류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스타일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업무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과포장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필요    	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요구 삭감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프로토타이핑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비용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수익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지않을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좋은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원가 분석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기능을 추가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위험 파악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ko-KR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위험 요소		위험 관리 기법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계속적인	 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최대 변경 상한선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정보 은닉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점증적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   요구 변경 	    개발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다음 버젼까지 변경을 연기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외부 모양의	 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벤치마킹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검사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대조 확인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성숙도 분석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	빈약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외부 기능의	 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대조 확인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사전 검증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설계 경연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팀 작업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   빈약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실시간 성능	 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시뮬레이션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벤치마킹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모델링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의 빈약	    프로토타이핑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튜닝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기술적 취약 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기술 분석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비용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수익 분석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                        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프로토타이핑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점검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 분석과 우선순위 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위험 분석은 각 위험에 대한 피해 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해결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대한 비용들을 결정하는 것이다</a:t>
            </a:r>
            <a:r>
              <a:rPr lang="en-US" altLang="ko-KR" dirty="0" smtClean="0"/>
              <a:t>.</a:t>
            </a:r>
            <a:r>
              <a:rPr lang="ko-KR" altLang="en-US" sz="2400" dirty="0"/>
              <a:t> </a:t>
            </a:r>
          </a:p>
          <a:p>
            <a:pPr lvl="1" eaLnBrk="1" hangingPunct="1"/>
            <a:r>
              <a:rPr lang="ko-KR" altLang="en-US" sz="2000" dirty="0" smtClean="0"/>
              <a:t>손실 발생 확률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손실 발생 규모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위험 노출</a:t>
            </a:r>
            <a:r>
              <a:rPr lang="en-US" altLang="ko-KR" sz="2000" dirty="0" smtClean="0"/>
              <a:t>(exposure)</a:t>
            </a:r>
          </a:p>
          <a:p>
            <a:pPr marL="390525" lvl="1" indent="0" eaLnBrk="1" hangingPunct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14517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위험 해결과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위험 해결은 위험 관리 계획에 명시된 위험을 줄이는 기법을 구현하고 실행하는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515719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+mn-ea"/>
                <a:ea typeface="+mn-ea"/>
              </a:rPr>
              <a:t>위험 관리 프로세스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908481" cy="325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9537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dirty="0" smtClean="0"/>
              <a:t>3.6 </a:t>
            </a:r>
            <a:r>
              <a:rPr lang="ko-KR" altLang="en-US" b="1" dirty="0" smtClean="0"/>
              <a:t>계획서 작성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smtClean="0"/>
              <a:t>1  </a:t>
            </a:r>
            <a:r>
              <a:rPr lang="ko-KR" altLang="en-US" sz="1800" smtClean="0"/>
              <a:t>개 요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1.1 </a:t>
            </a:r>
            <a:r>
              <a:rPr lang="ko-KR" altLang="en-US" smtClean="0"/>
              <a:t>프로젝트 개요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1.2 </a:t>
            </a:r>
            <a:r>
              <a:rPr lang="ko-KR" altLang="en-US" smtClean="0"/>
              <a:t>프로젝트의 산출물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1.3 </a:t>
            </a:r>
            <a:r>
              <a:rPr lang="ko-KR" altLang="en-US" smtClean="0"/>
              <a:t>정의</a:t>
            </a:r>
            <a:r>
              <a:rPr lang="en-US" altLang="ko-KR" smtClean="0"/>
              <a:t>, </a:t>
            </a:r>
            <a:r>
              <a:rPr lang="ko-KR" altLang="en-US" smtClean="0"/>
              <a:t>약어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smtClean="0"/>
              <a:t>2  </a:t>
            </a:r>
            <a:r>
              <a:rPr lang="ko-KR" altLang="en-US" sz="1800" smtClean="0"/>
              <a:t>자원 및 일정 예측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2.1 </a:t>
            </a:r>
            <a:r>
              <a:rPr lang="ko-KR" altLang="en-US" smtClean="0"/>
              <a:t>자원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ko-KR" altLang="en-US" sz="1800" smtClean="0"/>
              <a:t>가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인력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ko-KR" altLang="en-US" sz="1800" smtClean="0"/>
              <a:t>나</a:t>
            </a:r>
            <a:r>
              <a:rPr lang="en-US" altLang="ko-KR" sz="1800" smtClean="0"/>
              <a:t>. </a:t>
            </a:r>
            <a:r>
              <a:rPr lang="ko-KR" altLang="en-US" sz="1800" smtClean="0"/>
              <a:t>비용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2.2 </a:t>
            </a:r>
            <a:r>
              <a:rPr lang="ko-KR" altLang="en-US" smtClean="0"/>
              <a:t>일정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smtClean="0"/>
              <a:t>3  </a:t>
            </a:r>
            <a:r>
              <a:rPr lang="ko-KR" altLang="en-US" sz="1800" smtClean="0"/>
              <a:t>조직 구성 및 인력 배치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3.1 </a:t>
            </a:r>
            <a:r>
              <a:rPr lang="ko-KR" altLang="en-US" smtClean="0"/>
              <a:t>조직 구성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3.2 </a:t>
            </a:r>
            <a:r>
              <a:rPr lang="ko-KR" altLang="en-US" smtClean="0"/>
              <a:t>직무 기술</a:t>
            </a:r>
          </a:p>
          <a:p>
            <a:pPr eaLnBrk="1" hangingPunct="1"/>
            <a:endParaRPr lang="en-US" altLang="ko-KR" sz="1800" smtClean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계획서 작성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smtClean="0"/>
              <a:t>4  WBS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smtClean="0"/>
              <a:t>5  </a:t>
            </a:r>
            <a:r>
              <a:rPr lang="ko-KR" altLang="en-US" sz="1800" smtClean="0"/>
              <a:t>기술관리 방법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5.1 </a:t>
            </a:r>
            <a:r>
              <a:rPr lang="ko-KR" altLang="en-US" smtClean="0"/>
              <a:t>변경 관리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5.2 </a:t>
            </a:r>
            <a:r>
              <a:rPr lang="ko-KR" altLang="en-US" smtClean="0"/>
              <a:t>위험 관리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5.3 </a:t>
            </a:r>
            <a:r>
              <a:rPr lang="ko-KR" altLang="en-US" smtClean="0"/>
              <a:t>비용 및 진도 관리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5.4 </a:t>
            </a:r>
            <a:r>
              <a:rPr lang="ko-KR" altLang="en-US" smtClean="0"/>
              <a:t>문제점 해결 방안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smtClean="0"/>
              <a:t>6  </a:t>
            </a:r>
            <a:r>
              <a:rPr lang="ko-KR" altLang="en-US" sz="1800" smtClean="0"/>
              <a:t>표준 및 개발 절차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6.1 </a:t>
            </a:r>
            <a:r>
              <a:rPr lang="ko-KR" altLang="en-US" smtClean="0"/>
              <a:t>개발 방법론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smtClean="0"/>
              <a:t>7  </a:t>
            </a:r>
            <a:r>
              <a:rPr lang="ko-KR" altLang="en-US" sz="1800" smtClean="0"/>
              <a:t>검토 회의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7.1 </a:t>
            </a:r>
            <a:r>
              <a:rPr lang="ko-KR" altLang="en-US" smtClean="0"/>
              <a:t>검토회 일정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7.2 </a:t>
            </a:r>
            <a:r>
              <a:rPr lang="ko-KR" altLang="en-US" smtClean="0"/>
              <a:t>검토회 진행 방법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/>
              <a:t>7.3 </a:t>
            </a:r>
            <a:r>
              <a:rPr lang="ko-KR" altLang="en-US" smtClean="0"/>
              <a:t>검토회 후속 조치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계획서 작성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smtClean="0"/>
              <a:t>8  </a:t>
            </a:r>
            <a:r>
              <a:rPr lang="ko-KR" altLang="en-US" sz="2400" smtClean="0"/>
              <a:t>개발 환경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smtClean="0"/>
              <a:t>9  </a:t>
            </a:r>
            <a:r>
              <a:rPr lang="ko-KR" altLang="en-US" sz="2400" smtClean="0"/>
              <a:t>성능 시험 방법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smtClean="0"/>
              <a:t>10 </a:t>
            </a:r>
            <a:r>
              <a:rPr lang="ko-KR" altLang="en-US" sz="2400" smtClean="0"/>
              <a:t>문서화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smtClean="0"/>
              <a:t>11 </a:t>
            </a:r>
            <a:r>
              <a:rPr lang="ko-KR" altLang="en-US" sz="2400" smtClean="0"/>
              <a:t>유지보수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smtClean="0"/>
              <a:t>12 </a:t>
            </a:r>
            <a:r>
              <a:rPr lang="ko-KR" altLang="en-US" sz="2400" smtClean="0"/>
              <a:t>설치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인수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smtClean="0"/>
              <a:t>13 </a:t>
            </a:r>
            <a:r>
              <a:rPr lang="ko-KR" altLang="en-US" sz="2400" smtClean="0"/>
              <a:t>참고문헌 및 부록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프로젝트 계획과 관리 도구</a:t>
            </a:r>
            <a:endParaRPr lang="ko-KR" altLang="en-US" sz="2400" dirty="0"/>
          </a:p>
          <a:p>
            <a:pPr lvl="1" eaLnBrk="1" hangingPunct="1"/>
            <a:r>
              <a:rPr lang="ko-KR" altLang="en-US" sz="2000" dirty="0" smtClean="0"/>
              <a:t>노력 추정을 위한 도구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일정 계획 및 진도 관리 도구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문서 및 버전 관리 도구</a:t>
            </a:r>
            <a:endParaRPr lang="en-US" altLang="ko-KR" sz="2000" dirty="0" smtClean="0"/>
          </a:p>
          <a:p>
            <a:pPr marL="390525" lvl="1" indent="0" eaLnBrk="1" hangingPunct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5696" y="2492896"/>
            <a:ext cx="5904656" cy="367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2383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계   획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mtClean="0"/>
              <a:t>계획 수립의 결과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mtClean="0"/>
              <a:t>    </a:t>
            </a:r>
            <a:r>
              <a:rPr lang="en-US" altLang="ko-KR" smtClean="0"/>
              <a:t>-&gt; </a:t>
            </a:r>
            <a:r>
              <a:rPr lang="ko-KR" altLang="en-US" smtClean="0"/>
              <a:t>소프트웨어 개발 계획서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/>
              <a:t>사업관리자</a:t>
            </a:r>
            <a:r>
              <a:rPr lang="en-US" altLang="ko-KR" smtClean="0"/>
              <a:t>, </a:t>
            </a:r>
            <a:r>
              <a:rPr lang="ko-KR" altLang="en-US" smtClean="0"/>
              <a:t>개발자</a:t>
            </a:r>
            <a:r>
              <a:rPr lang="en-US" altLang="ko-KR" smtClean="0"/>
              <a:t>, </a:t>
            </a:r>
            <a:r>
              <a:rPr lang="ko-KR" altLang="en-US" smtClean="0"/>
              <a:t>사용자들에게 사업의 범위</a:t>
            </a:r>
            <a:r>
              <a:rPr lang="en-US" altLang="ko-KR" smtClean="0"/>
              <a:t>, </a:t>
            </a:r>
            <a:r>
              <a:rPr lang="ko-KR" altLang="en-US" smtClean="0"/>
              <a:t>필요 비용</a:t>
            </a:r>
            <a:r>
              <a:rPr lang="en-US" altLang="ko-KR" smtClean="0"/>
              <a:t>, </a:t>
            </a:r>
            <a:r>
              <a:rPr lang="ko-KR" altLang="en-US" smtClean="0"/>
              <a:t>필요 자원</a:t>
            </a:r>
            <a:r>
              <a:rPr lang="en-US" altLang="ko-KR" smtClean="0"/>
              <a:t>, </a:t>
            </a:r>
            <a:r>
              <a:rPr lang="ko-KR" altLang="en-US" smtClean="0"/>
              <a:t>개발 일정</a:t>
            </a:r>
            <a:r>
              <a:rPr lang="en-US" altLang="ko-KR" smtClean="0"/>
              <a:t>, </a:t>
            </a:r>
            <a:r>
              <a:rPr lang="ko-KR" altLang="en-US" smtClean="0"/>
              <a:t>위험 요소 등에 대한 정보를 제공하는 산출문서</a:t>
            </a:r>
            <a:r>
              <a:rPr lang="en-US" altLang="ko-KR" smtClean="0"/>
              <a:t>(deliverable)</a:t>
            </a:r>
            <a:endParaRPr lang="en-US" altLang="ko-KR" i="1" smtClean="0"/>
          </a:p>
          <a:p>
            <a:pPr eaLnBrk="1" hangingPunct="1">
              <a:lnSpc>
                <a:spcPct val="130000"/>
              </a:lnSpc>
            </a:pPr>
            <a:r>
              <a:rPr lang="ko-KR" altLang="en-US" smtClean="0"/>
              <a:t>주의할 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/>
              <a:t>시스템에 대한 충분한 이해</a:t>
            </a:r>
            <a:r>
              <a:rPr lang="en-US" altLang="ko-KR" smtClean="0"/>
              <a:t>, </a:t>
            </a:r>
            <a:r>
              <a:rPr lang="ko-KR" altLang="en-US" smtClean="0"/>
              <a:t>그러나 변경의 여지도 있음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/>
              <a:t>현실적</a:t>
            </a:r>
            <a:r>
              <a:rPr lang="en-US" altLang="ko-KR" smtClean="0"/>
              <a:t>, </a:t>
            </a:r>
            <a:r>
              <a:rPr lang="ko-KR" altLang="en-US" smtClean="0"/>
              <a:t>구체적 계획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/>
              <a:t>득실 관계 저울질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/>
              <a:t>기술적인 측면 고려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차트 29"/>
          <p:cNvGraphicFramePr/>
          <p:nvPr/>
        </p:nvGraphicFramePr>
        <p:xfrm>
          <a:off x="2076672949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32" y="2643182"/>
            <a:ext cx="5295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Questions?</a:t>
            </a:r>
            <a:endParaRPr lang="ko-KR" altLang="en-US" sz="8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 descr="C:\Users\최은만\AppData\Local\Microsoft\Windows\Temporary Internet Files\Content.IE5\XYC8LMU8\MPj0422591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2918"/>
            <a:ext cx="3428992" cy="2285102"/>
          </a:xfrm>
          <a:prstGeom prst="rect">
            <a:avLst/>
          </a:prstGeom>
          <a:noFill/>
        </p:spPr>
      </p:pic>
      <p:pic>
        <p:nvPicPr>
          <p:cNvPr id="6147" name="Picture 3" descr="C:\Users\최은만\AppData\Local\Microsoft\Windows\Temporary Internet Files\Content.IE5\VVF5PRDT\MCj043441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214818"/>
            <a:ext cx="1625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일정 계획 작업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일정 계획을 위한 과정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316416" cy="41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프로젝트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 프로젝트를 위한 계획은 대상 업무나 문제의 범위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를 정하는 것으로 부터 시작</a:t>
            </a:r>
            <a:endParaRPr lang="en-US" altLang="ko-KR" dirty="0" smtClean="0"/>
          </a:p>
          <a:p>
            <a:endParaRPr lang="en-US" altLang="ko-KR" dirty="0" smtClean="0"/>
          </a:p>
          <a:p>
            <a:pPr eaLnBrk="1" hangingPunct="1">
              <a:lnSpc>
                <a:spcPct val="120000"/>
              </a:lnSpc>
            </a:pPr>
            <a:r>
              <a:rPr lang="ko-KR" altLang="en-US" dirty="0" smtClean="0"/>
              <a:t>문제의 범위를 정의 하기 위하여 먼저 문제의 배경과 응용분야를 잘 이해 </a:t>
            </a:r>
            <a:endParaRPr lang="ko-KR" altLang="en-US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사용자와 면담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현장 관찰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실제업무수행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4191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/>
              <a:t>문제 정의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대책 수립</a:t>
            </a:r>
          </a:p>
          <a:p>
            <a:pPr lvl="1" eaLnBrk="1" hangingPunct="1"/>
            <a:r>
              <a:rPr lang="ko-KR" altLang="en-US" smtClean="0"/>
              <a:t>신규 시스템의 목표 설정</a:t>
            </a:r>
          </a:p>
          <a:p>
            <a:pPr lvl="2" eaLnBrk="1" hangingPunct="1"/>
            <a:r>
              <a:rPr lang="ko-KR" altLang="en-US" smtClean="0"/>
              <a:t> 기능과 우선순위</a:t>
            </a:r>
            <a:r>
              <a:rPr lang="en-US" altLang="ko-KR" smtClean="0"/>
              <a:t>(</a:t>
            </a:r>
            <a:r>
              <a:rPr lang="ko-KR" altLang="en-US" smtClean="0"/>
              <a:t>투자 효과를 분석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ko-KR" altLang="en-US" smtClean="0"/>
              <a:t>해결 방안 모색</a:t>
            </a:r>
            <a:r>
              <a:rPr lang="en-US" altLang="ko-KR" smtClean="0"/>
              <a:t>(</a:t>
            </a:r>
            <a:r>
              <a:rPr lang="ko-KR" altLang="en-US" smtClean="0"/>
              <a:t>사용자 요구</a:t>
            </a:r>
            <a:r>
              <a:rPr lang="en-US" altLang="ko-KR" smtClean="0"/>
              <a:t>, </a:t>
            </a:r>
            <a:r>
              <a:rPr lang="ko-KR" altLang="en-US" smtClean="0"/>
              <a:t>개발 여건</a:t>
            </a:r>
            <a:r>
              <a:rPr lang="en-US" altLang="ko-KR" smtClean="0"/>
              <a:t>, </a:t>
            </a:r>
            <a:r>
              <a:rPr lang="ko-KR" altLang="en-US" smtClean="0"/>
              <a:t>기술적 능력 고려</a:t>
            </a:r>
            <a:r>
              <a:rPr lang="en-US" altLang="ko-KR" smtClean="0"/>
              <a:t>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시스템 정의</a:t>
            </a:r>
          </a:p>
          <a:p>
            <a:pPr lvl="1" eaLnBrk="1" hangingPunct="1"/>
            <a:r>
              <a:rPr lang="ko-KR" altLang="en-US" smtClean="0"/>
              <a:t>문제의 기술</a:t>
            </a:r>
          </a:p>
          <a:p>
            <a:pPr lvl="1" eaLnBrk="1" hangingPunct="1"/>
            <a:r>
              <a:rPr lang="ko-KR" altLang="en-US" smtClean="0"/>
              <a:t>시스템의 필요성</a:t>
            </a:r>
          </a:p>
          <a:p>
            <a:pPr lvl="1" eaLnBrk="1" hangingPunct="1"/>
            <a:r>
              <a:rPr lang="ko-KR" altLang="en-US" smtClean="0"/>
              <a:t>시스템의 목표</a:t>
            </a:r>
          </a:p>
          <a:p>
            <a:pPr lvl="1" eaLnBrk="1" hangingPunct="1"/>
            <a:r>
              <a:rPr lang="ko-KR" altLang="en-US" smtClean="0"/>
              <a:t>제약 사항</a:t>
            </a:r>
          </a:p>
          <a:p>
            <a:pPr lvl="1" eaLnBrk="1" hangingPunct="1"/>
            <a:r>
              <a:rPr lang="ko-KR" altLang="en-US" smtClean="0"/>
              <a:t>시스템의 제공 기능</a:t>
            </a:r>
          </a:p>
          <a:p>
            <a:pPr lvl="1" eaLnBrk="1" hangingPunct="1"/>
            <a:r>
              <a:rPr lang="ko-KR" altLang="en-US" smtClean="0"/>
              <a:t>사용자의 특징</a:t>
            </a:r>
          </a:p>
          <a:p>
            <a:pPr lvl="1" eaLnBrk="1" hangingPunct="1"/>
            <a:r>
              <a:rPr lang="ko-KR" altLang="en-US" smtClean="0"/>
              <a:t>개발</a:t>
            </a:r>
            <a:r>
              <a:rPr lang="en-US" altLang="ko-KR" smtClean="0"/>
              <a:t>, </a:t>
            </a:r>
            <a:r>
              <a:rPr lang="ko-KR" altLang="en-US" smtClean="0"/>
              <a:t>운용</a:t>
            </a:r>
            <a:r>
              <a:rPr lang="en-US" altLang="ko-KR" smtClean="0"/>
              <a:t>, </a:t>
            </a:r>
            <a:r>
              <a:rPr lang="ko-KR" altLang="en-US" smtClean="0"/>
              <a:t>유지보수 환경</a:t>
            </a:r>
            <a:endParaRPr lang="ko-KR" altLang="en-US" sz="1600" b="1" smtClean="0"/>
          </a:p>
          <a:p>
            <a:pPr eaLnBrk="1" hangingPunct="1"/>
            <a:endParaRPr lang="en-US" altLang="ko-KR" smtClean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문제 범위 정하기</a:t>
            </a:r>
            <a:endParaRPr lang="en-US" altLang="ko-KR" b="1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수강 신청 시스템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넓은 범위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작은 범위</a:t>
            </a:r>
            <a:endParaRPr lang="en-US" altLang="ko-KR" smtClean="0"/>
          </a:p>
          <a:p>
            <a:pPr lvl="1" eaLnBrk="1" hangingPunct="1">
              <a:buNone/>
            </a:pPr>
            <a:endParaRPr lang="en-US" altLang="ko-KR" smtClean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5256584" cy="213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789040"/>
            <a:ext cx="4780715" cy="220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20625</TotalTime>
  <Words>2206</Words>
  <Application>Microsoft Office PowerPoint</Application>
  <PresentationFormat>화면 슬라이드 쇼(4:3)</PresentationFormat>
  <Paragraphs>697</Paragraphs>
  <Slides>50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기본 디자인</vt:lpstr>
      <vt:lpstr>소프트웨어 공학 Lecture #3: 프로젝트 관리와 계획</vt:lpstr>
      <vt:lpstr>슬라이드 2</vt:lpstr>
      <vt:lpstr>프로젝트 관리(Management)</vt:lpstr>
      <vt:lpstr>계   획</vt:lpstr>
      <vt:lpstr>계   획</vt:lpstr>
      <vt:lpstr>프로젝트 일정 계획 작업 과정</vt:lpstr>
      <vt:lpstr>3.1 프로젝트 범위</vt:lpstr>
      <vt:lpstr>문제 정의</vt:lpstr>
      <vt:lpstr>문제 범위 정하기</vt:lpstr>
      <vt:lpstr>3.2 노력 추정</vt:lpstr>
      <vt:lpstr>비용에 영향을 주는 요소</vt:lpstr>
      <vt:lpstr>프로젝트 비용을 예측하는 방법</vt:lpstr>
      <vt:lpstr>COCOMO 방법</vt:lpstr>
      <vt:lpstr>COCOMO에 의한 비용 예측</vt:lpstr>
      <vt:lpstr>COCOMO-81 방법</vt:lpstr>
      <vt:lpstr>중간 COCOMO 방법</vt:lpstr>
      <vt:lpstr>중간 COCOMO 방법</vt:lpstr>
      <vt:lpstr>COCOMO II</vt:lpstr>
      <vt:lpstr>COCOMO II 세 가지 단계</vt:lpstr>
      <vt:lpstr>COCOMO II 세 가지 단계</vt:lpstr>
      <vt:lpstr>기능 점수 방법</vt:lpstr>
      <vt:lpstr>기능 점수 기본 개념</vt:lpstr>
      <vt:lpstr>기능 점수 구하는 방법</vt:lpstr>
      <vt:lpstr>기능 점수를 이용한 노력 추정</vt:lpstr>
      <vt:lpstr>국내 기능 점수 산정 가이드</vt:lpstr>
      <vt:lpstr>3.3 일정 계획(Scheduling)</vt:lpstr>
      <vt:lpstr>작업 분해(Decomposition)</vt:lpstr>
      <vt:lpstr>작업순서 결정 및 소요시간 예측</vt:lpstr>
      <vt:lpstr>Activity 네트워크</vt:lpstr>
      <vt:lpstr>임계 경로</vt:lpstr>
      <vt:lpstr>CPM 네트워크</vt:lpstr>
      <vt:lpstr>간트 차트</vt:lpstr>
      <vt:lpstr>프로젝트 일정표</vt:lpstr>
      <vt:lpstr>Staff Allocation</vt:lpstr>
      <vt:lpstr>애자일 계획</vt:lpstr>
      <vt:lpstr>3.4 조직 계획</vt:lpstr>
      <vt:lpstr>책임 프로그래머 팀</vt:lpstr>
      <vt:lpstr>책임 프로그래머 팀</vt:lpstr>
      <vt:lpstr>에고레스 팀조직</vt:lpstr>
      <vt:lpstr>혼합형 팀조직</vt:lpstr>
      <vt:lpstr>3.5 위험 관리</vt:lpstr>
      <vt:lpstr>위험 파악(1)</vt:lpstr>
      <vt:lpstr>위험 파악(2)</vt:lpstr>
      <vt:lpstr>위험 분석과 우선순위 정하기</vt:lpstr>
      <vt:lpstr>위험 해결과 모니터링</vt:lpstr>
      <vt:lpstr>3.6 계획서 작성</vt:lpstr>
      <vt:lpstr>계획서 작성</vt:lpstr>
      <vt:lpstr>계획서 작성</vt:lpstr>
      <vt:lpstr>도구</vt:lpstr>
      <vt:lpstr>슬라이드 50</vt:lpstr>
    </vt:vector>
  </TitlesOfParts>
  <Company>soolab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Windows User</cp:lastModifiedBy>
  <cp:revision>1873</cp:revision>
  <dcterms:created xsi:type="dcterms:W3CDTF">2008-11-11T15:04:27Z</dcterms:created>
  <dcterms:modified xsi:type="dcterms:W3CDTF">2014-11-13T15:54:25Z</dcterms:modified>
</cp:coreProperties>
</file>