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87" r:id="rId2"/>
    <p:sldId id="375" r:id="rId3"/>
    <p:sldId id="483" r:id="rId4"/>
    <p:sldId id="484" r:id="rId5"/>
    <p:sldId id="529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5" r:id="rId15"/>
    <p:sldId id="501" r:id="rId16"/>
    <p:sldId id="502" r:id="rId17"/>
    <p:sldId id="503" r:id="rId18"/>
    <p:sldId id="504" r:id="rId19"/>
    <p:sldId id="505" r:id="rId20"/>
    <p:sldId id="506" r:id="rId21"/>
    <p:sldId id="500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30" r:id="rId37"/>
    <p:sldId id="531" r:id="rId38"/>
    <p:sldId id="532" r:id="rId39"/>
    <p:sldId id="526" r:id="rId40"/>
    <p:sldId id="527" r:id="rId41"/>
    <p:sldId id="528" r:id="rId42"/>
    <p:sldId id="534" r:id="rId43"/>
    <p:sldId id="535" r:id="rId44"/>
    <p:sldId id="536" r:id="rId45"/>
    <p:sldId id="537" r:id="rId46"/>
    <p:sldId id="538" r:id="rId47"/>
    <p:sldId id="539" r:id="rId48"/>
    <p:sldId id="540" r:id="rId49"/>
    <p:sldId id="541" r:id="rId50"/>
    <p:sldId id="542" r:id="rId51"/>
    <p:sldId id="543" r:id="rId52"/>
    <p:sldId id="544" r:id="rId53"/>
    <p:sldId id="545" r:id="rId54"/>
    <p:sldId id="437" r:id="rId5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8" d="100"/>
          <a:sy n="88" d="100"/>
        </p:scale>
        <p:origin x="-1758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lanning&amp;Budgeting\&#44592;&#54925;&#49457;&#50629;&#47924;\&#45380;2009\&#44368;&#50896;&#52376;&#50864;&#44060;&#49440;_2\&#50672;&#44396;&#50629;&#51201;\&#44368;&#50896;&#50672;&#44396;&#50629;&#51201;_&#52572;&#44540;%206&#45380;%20&#48516;&#49437;_2009032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5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Sheet3!$B$103</c:f>
              <c:strCache>
                <c:ptCount val="1"/>
                <c:pt idx="0">
                  <c:v>인원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0.305342940460530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225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3314151622894978E-4"/>
                  <c:y val="0.1511447572253795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93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298244631708623E-4"/>
                  <c:y val="0.1495897958136192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106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2.71415947076027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Sheet3!$B$104:$B$107</c:f>
              <c:numCache>
                <c:formatCode>General</c:formatCode>
                <c:ptCount val="4"/>
                <c:pt idx="0">
                  <c:v>225</c:v>
                </c:pt>
                <c:pt idx="1">
                  <c:v>93</c:v>
                </c:pt>
                <c:pt idx="2">
                  <c:v>106</c:v>
                </c:pt>
                <c:pt idx="3">
                  <c:v>15</c:v>
                </c:pt>
              </c:numCache>
            </c:numRef>
          </c:val>
        </c:ser>
        <c:dLbls>
          <c:showVal val="1"/>
        </c:dLbls>
        <c:overlap val="-25"/>
        <c:axId val="88425600"/>
        <c:axId val="112031616"/>
      </c:barChart>
      <c:lineChart>
        <c:grouping val="standard"/>
        <c:ser>
          <c:idx val="1"/>
          <c:order val="1"/>
          <c:tx>
            <c:strRef>
              <c:f>Sheet3!$C$103</c:f>
              <c:strCache>
                <c:ptCount val="1"/>
                <c:pt idx="0">
                  <c:v>1인당 점수</c:v>
                </c:pt>
              </c:strCache>
            </c:strRef>
          </c:tx>
          <c:dLbls>
            <c:dLbl>
              <c:idx val="0"/>
              <c:layout>
                <c:manualLayout>
                  <c:x val="-1.790768569732684E-1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140</a:t>
                    </a:r>
                    <a:r>
                      <a:rPr lang="ko-KR" altLang="en-US" dirty="0" smtClean="0"/>
                      <a:t>점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237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157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464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Sheet3!$C$104:$C$107</c:f>
              <c:numCache>
                <c:formatCode>General</c:formatCode>
                <c:ptCount val="4"/>
                <c:pt idx="0">
                  <c:v>140</c:v>
                </c:pt>
                <c:pt idx="1">
                  <c:v>237</c:v>
                </c:pt>
                <c:pt idx="2">
                  <c:v>157</c:v>
                </c:pt>
                <c:pt idx="3">
                  <c:v>464</c:v>
                </c:pt>
              </c:numCache>
            </c:numRef>
          </c:val>
        </c:ser>
        <c:dLbls>
          <c:showVal val="1"/>
        </c:dLbls>
        <c:marker val="1"/>
        <c:axId val="88425600"/>
        <c:axId val="112031616"/>
      </c:lineChart>
      <c:catAx>
        <c:axId val="88425600"/>
        <c:scaling>
          <c:orientation val="minMax"/>
        </c:scaling>
        <c:axPos val="b"/>
        <c:numFmt formatCode="General" sourceLinked="0"/>
        <c:majorTickMark val="none"/>
        <c:tickLblPos val="nextTo"/>
        <c:crossAx val="112031616"/>
        <c:crosses val="autoZero"/>
        <c:auto val="1"/>
        <c:lblAlgn val="ctr"/>
        <c:lblOffset val="100"/>
      </c:catAx>
      <c:valAx>
        <c:axId val="11203161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8842560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="1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7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532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2014-11-12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6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99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xmlns="" val="68833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3961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 smtClean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  <a:endParaRPr lang="en-US" sz="4400" baseline="0">
              <a:solidFill>
                <a:srgbClr val="000000"/>
              </a:solidFill>
              <a:latin typeface="+mj-lt"/>
              <a:ea typeface="+mn-ea"/>
              <a:cs typeface="Geneva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 smtClean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 smtClean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804248" y="623731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E85B7-3F2A-4031-8C93-307880A2B15B}" type="slidenum">
              <a:rPr kumimoji="1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wmf"/><Relationship Id="rId4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980728"/>
            <a:ext cx="4752528" cy="2304256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Lecture #2: </a:t>
            </a:r>
            <a:r>
              <a:rPr lang="ko-KR" altLang="en-US" sz="3600" b="1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프로세스와 방법론</a:t>
            </a:r>
            <a:endParaRPr lang="ko-KR" altLang="en-US" sz="3600" b="1" dirty="0" smtClean="0">
              <a:solidFill>
                <a:srgbClr val="899B3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73016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바람직한 프로세스의 특징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예측 가능성</a:t>
            </a:r>
            <a:endParaRPr lang="en-US" altLang="ko-KR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테스팅과 유지보수 지원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90481592" descr="DRW000010103a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64496" cy="2459309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7" name="_x90480712" descr="EMB000010103a5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573016"/>
            <a:ext cx="4648993" cy="2665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바람직한 프로세스의 특징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변경 지원 </a:t>
            </a:r>
            <a:r>
              <a:rPr lang="en-US" altLang="ko-KR" smtClean="0"/>
              <a:t>– </a:t>
            </a:r>
            <a:r>
              <a:rPr lang="ko-KR" altLang="en-US" smtClean="0"/>
              <a:t>변경을 쉽게 다룰 수 있는 프로세스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결함 </a:t>
            </a:r>
            <a:r>
              <a:rPr lang="ko-KR" altLang="en-US" smtClean="0"/>
              <a:t>제거</a:t>
            </a:r>
          </a:p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2736304" cy="180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20888"/>
            <a:ext cx="4392488" cy="358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2.3 </a:t>
            </a:r>
            <a:r>
              <a:rPr lang="ko-KR" altLang="en-US" dirty="0" smtClean="0"/>
              <a:t>소프트웨어 개발 프로세스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프로세스 모델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일반적인 모델이 될만한 프로세스를 기술한 것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대표적인 프로세스 모델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폭포수 모델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프로토타이핑 모델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점증적 모델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V </a:t>
            </a:r>
            <a:r>
              <a:rPr lang="ko-KR" altLang="en-US" smtClean="0"/>
              <a:t>모형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일정 중심 설계 모델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진화적 출시 모델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애자일 모델</a:t>
            </a:r>
            <a:endParaRPr lang="en-US" altLang="ko-KR" smtClean="0"/>
          </a:p>
          <a:p>
            <a:pPr lvl="1"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소프트웨어 생명주기</a:t>
            </a:r>
          </a:p>
        </p:txBody>
      </p:sp>
      <p:sp>
        <p:nvSpPr>
          <p:cNvPr id="513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소프트웨어 생명주기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79411" cy="23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</a:t>
            </a:r>
            <a:r>
              <a:rPr lang="ko-KR" altLang="en-US" smtClean="0"/>
              <a:t>와 유사한 작업들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건물의 건축</a:t>
            </a:r>
          </a:p>
        </p:txBody>
      </p:sp>
      <p:pic>
        <p:nvPicPr>
          <p:cNvPr id="8197" name="Picture 6" descr="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564904"/>
            <a:ext cx="5259388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 descr="BLUE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4532313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질문의 대답을 찾는 단계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ea typeface="굴림" pitchFamily="50" charset="-127"/>
              </a:rPr>
              <a:t>How much will it cost?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How long will it take?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How many people will it take?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What might go wrong?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범위 정하기</a:t>
            </a:r>
            <a:endParaRPr lang="en-US" altLang="ko-KR" dirty="0" smtClean="0"/>
          </a:p>
          <a:p>
            <a:r>
              <a:rPr lang="ko-KR" altLang="en-US" dirty="0" smtClean="0"/>
              <a:t>산정</a:t>
            </a:r>
            <a:r>
              <a:rPr lang="en-US" altLang="ko-KR" dirty="0" smtClean="0"/>
              <a:t>(Estimation)</a:t>
            </a:r>
          </a:p>
          <a:p>
            <a:r>
              <a:rPr lang="ko-KR" altLang="en-US" dirty="0" err="1" smtClean="0"/>
              <a:t>리스크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r>
              <a:rPr lang="ko-KR" altLang="en-US" dirty="0" smtClean="0"/>
              <a:t>일정 계획</a:t>
            </a:r>
            <a:endParaRPr lang="en-US" altLang="ko-KR" dirty="0" smtClean="0"/>
          </a:p>
          <a:p>
            <a:r>
              <a:rPr lang="ko-KR" altLang="en-US" dirty="0" smtClean="0"/>
              <a:t>관리 전략 수립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7884" y="2928934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Why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3714752"/>
            <a:ext cx="164307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3636" y="478632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Concept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정립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시스템이 가져야 할 능력</a:t>
            </a:r>
            <a:r>
              <a:rPr lang="en-US" altLang="ko-KR" dirty="0" smtClean="0"/>
              <a:t>(capability)</a:t>
            </a:r>
            <a:r>
              <a:rPr lang="ko-KR" altLang="en-US" dirty="0" smtClean="0"/>
              <a:t>과 조건</a:t>
            </a:r>
            <a:r>
              <a:rPr lang="en-US" altLang="ko-KR" dirty="0" smtClean="0"/>
              <a:t>(condition)</a:t>
            </a:r>
          </a:p>
          <a:p>
            <a:r>
              <a:rPr lang="en-US" altLang="ko-KR" dirty="0" smtClean="0"/>
              <a:t>What </a:t>
            </a:r>
            <a:r>
              <a:rPr lang="ko-KR" altLang="en-US" dirty="0" smtClean="0"/>
              <a:t>의 단계</a:t>
            </a:r>
            <a:endParaRPr lang="en-US" altLang="ko-KR" dirty="0" smtClean="0"/>
          </a:p>
          <a:p>
            <a:r>
              <a:rPr lang="ko-KR" altLang="en-US" dirty="0" smtClean="0"/>
              <a:t>응용 분야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집중</a:t>
            </a:r>
            <a:endParaRPr lang="en-US" altLang="ko-KR" dirty="0" smtClean="0"/>
          </a:p>
          <a:p>
            <a:r>
              <a:rPr lang="ko-KR" altLang="en-US" dirty="0" smtClean="0"/>
              <a:t>가장 중요하고도 어려운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조그만 차이가 큰 오류로 변함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요구분석서</a:t>
            </a:r>
            <a:r>
              <a:rPr lang="en-US" altLang="ko-KR" dirty="0" smtClean="0"/>
              <a:t>(SRS)</a:t>
            </a:r>
            <a:endParaRPr lang="ko-KR" altLang="en-US" dirty="0"/>
          </a:p>
        </p:txBody>
      </p:sp>
      <p:pic>
        <p:nvPicPr>
          <p:cNvPr id="5" name="Picture 5" descr="http://www.construx.com/survivalguide/fig3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348880"/>
            <a:ext cx="4140174" cy="371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</a:t>
            </a:r>
            <a:r>
              <a:rPr lang="ko-KR" altLang="en-US" dirty="0" smtClean="0"/>
              <a:t>의 단계</a:t>
            </a:r>
            <a:endParaRPr lang="en-US" altLang="ko-KR" dirty="0" smtClean="0"/>
          </a:p>
          <a:p>
            <a:r>
              <a:rPr lang="ko-KR" altLang="en-US" dirty="0" smtClean="0"/>
              <a:t>솔루션에 집중</a:t>
            </a:r>
            <a:endParaRPr lang="en-US" altLang="ko-KR" dirty="0" smtClean="0"/>
          </a:p>
          <a:p>
            <a:r>
              <a:rPr lang="ko-KR" altLang="en-US" dirty="0" smtClean="0"/>
              <a:t>아키텍처 설계</a:t>
            </a:r>
            <a:endParaRPr lang="en-US" altLang="ko-KR" dirty="0" smtClean="0"/>
          </a:p>
          <a:p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설계 </a:t>
            </a:r>
            <a:endParaRPr lang="en-US" altLang="ko-KR" dirty="0" smtClean="0"/>
          </a:p>
          <a:p>
            <a:r>
              <a:rPr lang="ko-KR" altLang="en-US" dirty="0" smtClean="0"/>
              <a:t>상세 설계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(SD)</a:t>
            </a:r>
            <a:endParaRPr lang="ko-KR" altLang="en-US" dirty="0"/>
          </a:p>
        </p:txBody>
      </p:sp>
      <p:pic>
        <p:nvPicPr>
          <p:cNvPr id="51202" name="Picture 2" descr="C:\Users\최은만\AppData\Local\Microsoft\Windows\Temporary Internet Files\Content.IE5\7U7BSB8S\MCj03008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643314"/>
            <a:ext cx="3648079" cy="2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‘Do it’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r>
              <a:rPr lang="ko-KR" altLang="en-US" dirty="0" smtClean="0"/>
              <a:t>코딩과 단위 테스트</a:t>
            </a:r>
            <a:endParaRPr lang="en-US" altLang="ko-KR" dirty="0" smtClean="0"/>
          </a:p>
          <a:p>
            <a:r>
              <a:rPr lang="ko-KR" altLang="en-US" dirty="0" smtClean="0"/>
              <a:t>설계 또는 통합 단계와 겹치기도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일정을 줄이기 위하여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협력 작업이 필요한 경우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압력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최고의 인력 투입</a:t>
            </a:r>
            <a:endParaRPr lang="en-US" altLang="ko-KR" dirty="0" smtClean="0"/>
          </a:p>
          <a:p>
            <a:r>
              <a:rPr lang="ko-KR" altLang="en-US" dirty="0" smtClean="0"/>
              <a:t>이슈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Last minute change</a:t>
            </a:r>
          </a:p>
          <a:p>
            <a:pPr lvl="1"/>
            <a:r>
              <a:rPr lang="en-US" altLang="ko-KR" dirty="0" smtClean="0"/>
              <a:t>Communication overhead</a:t>
            </a:r>
          </a:p>
          <a:p>
            <a:pPr lvl="1"/>
            <a:r>
              <a:rPr lang="ko-KR" altLang="en-US" dirty="0" smtClean="0"/>
              <a:t>하청 관리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통합해 나가면서 테스트 시작</a:t>
            </a:r>
            <a:endParaRPr lang="en-US" altLang="ko-KR" dirty="0" smtClean="0"/>
          </a:p>
          <a:p>
            <a:r>
              <a:rPr lang="ko-KR" altLang="en-US" dirty="0" smtClean="0"/>
              <a:t>모듈의 통합으로 시작</a:t>
            </a:r>
            <a:endParaRPr lang="en-US" altLang="ko-KR" dirty="0" smtClean="0"/>
          </a:p>
          <a:p>
            <a:r>
              <a:rPr lang="ko-KR" altLang="en-US" dirty="0" smtClean="0"/>
              <a:t>점차 완성된 모듈을 추가</a:t>
            </a:r>
            <a:endParaRPr lang="en-US" altLang="ko-KR" dirty="0" smtClean="0"/>
          </a:p>
          <a:p>
            <a:r>
              <a:rPr lang="ko-KR" altLang="en-US" dirty="0" smtClean="0"/>
              <a:t>통합은 개발자가 주로 담당</a:t>
            </a:r>
            <a:endParaRPr lang="en-US" altLang="ko-KR" dirty="0" smtClean="0"/>
          </a:p>
          <a:p>
            <a:r>
              <a:rPr lang="ko-KR" altLang="en-US" dirty="0" smtClean="0"/>
              <a:t>테스트는 </a:t>
            </a:r>
            <a:r>
              <a:rPr lang="en-US" altLang="ko-KR" dirty="0" smtClean="0"/>
              <a:t>QA </a:t>
            </a:r>
            <a:r>
              <a:rPr lang="ko-KR" altLang="en-US" dirty="0" smtClean="0"/>
              <a:t>팀이 주로 담당</a:t>
            </a:r>
            <a:endParaRPr lang="en-US" altLang="ko-KR" dirty="0" smtClean="0"/>
          </a:p>
          <a:p>
            <a:r>
              <a:rPr lang="ko-KR" altLang="en-US" dirty="0" smtClean="0"/>
              <a:t>단계적인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endParaRPr lang="en-US" altLang="ko-KR" dirty="0" smtClean="0"/>
          </a:p>
          <a:p>
            <a:r>
              <a:rPr lang="ko-KR" altLang="en-US" dirty="0" smtClean="0"/>
              <a:t>목적 중심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스트레스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베타 테스트</a:t>
            </a:r>
            <a:r>
              <a:rPr lang="en-US" altLang="ko-KR" dirty="0" smtClean="0"/>
              <a:t>, Acceptance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Usability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프로세스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바람직한 프로세스의 특징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소프트웨어 프로세스 모델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지원 프로세스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방법론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5602" name="Picture 2" descr="http://www.software-development-resource.com/images/waterfall_software_proce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16832"/>
            <a:ext cx="389844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설치와 유지보수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타입에 따라 다른 설치 방법</a:t>
            </a:r>
            <a:endParaRPr lang="en-US" altLang="ko-KR" dirty="0" smtClean="0"/>
          </a:p>
          <a:p>
            <a:pPr lvl="1"/>
            <a:r>
              <a:rPr lang="en-US" altLang="ko-KR" dirty="0" smtClean="0">
                <a:ea typeface="굴림" pitchFamily="50" charset="-127"/>
              </a:rPr>
              <a:t>Web-based, CD-ROM, in-house, etc.</a:t>
            </a:r>
          </a:p>
          <a:p>
            <a:r>
              <a:rPr lang="ko-KR" altLang="en-US" dirty="0" smtClean="0"/>
              <a:t>이전</a:t>
            </a:r>
            <a:r>
              <a:rPr lang="en-US" altLang="ko-KR" dirty="0" smtClean="0"/>
              <a:t>(Migration) </a:t>
            </a:r>
            <a:r>
              <a:rPr lang="ko-KR" altLang="en-US" dirty="0" smtClean="0"/>
              <a:t>정책</a:t>
            </a:r>
            <a:endParaRPr lang="en-US" altLang="ko-KR" dirty="0" smtClean="0"/>
          </a:p>
          <a:p>
            <a:r>
              <a:rPr lang="ko-KR" altLang="en-US" dirty="0" smtClean="0"/>
              <a:t>시스템을 사용을 시작하게 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병행 운용</a:t>
            </a:r>
            <a:endParaRPr lang="en-US" altLang="ko-KR" dirty="0" smtClean="0"/>
          </a:p>
          <a:p>
            <a:r>
              <a:rPr lang="ko-KR" altLang="en-US" dirty="0" smtClean="0"/>
              <a:t>설치는 개발 프로젝트의 일부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유지보수는 별개</a:t>
            </a:r>
            <a:endParaRPr lang="en-US" altLang="ko-KR" dirty="0" smtClean="0"/>
          </a:p>
          <a:p>
            <a:r>
              <a:rPr lang="ko-KR" altLang="en-US" dirty="0" smtClean="0"/>
              <a:t>유지보수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결함을 고침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기능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추가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(1) </a:t>
            </a:r>
            <a:r>
              <a:rPr lang="ko-KR" altLang="en-US" smtClean="0"/>
              <a:t>폭포수</a:t>
            </a:r>
            <a:r>
              <a:rPr lang="en-US" altLang="ko-KR" smtClean="0"/>
              <a:t>(waterfall) </a:t>
            </a:r>
            <a:r>
              <a:rPr lang="ko-KR" altLang="en-US" smtClean="0"/>
              <a:t>모델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884368" cy="503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1970</a:t>
            </a:r>
            <a:r>
              <a:rPr lang="ko-KR" altLang="en-US" smtClean="0"/>
              <a:t>년대 소개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smtClean="0"/>
              <a:t>항공 방위 소프트웨어 개발 경험으로 습득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각 단계가 다음 단계 시작 전에 끝나야 함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smtClean="0"/>
              <a:t>순서적 </a:t>
            </a:r>
            <a:r>
              <a:rPr lang="en-US" altLang="ko-KR" sz="1800" smtClean="0"/>
              <a:t>- </a:t>
            </a:r>
            <a:r>
              <a:rPr lang="ko-KR" altLang="en-US" sz="1800" smtClean="0"/>
              <a:t>각 단계 사이에 중복이나 상호작용이 없음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smtClean="0"/>
              <a:t>각 단계의 결과는 다음 단계가 시작 되기 전에 점검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smtClean="0"/>
              <a:t>바로 전단계로 피드백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단순하거나 응용 분야를 잘 알고 있는 경우 적합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smtClean="0"/>
              <a:t>한 번의 과정</a:t>
            </a:r>
            <a:r>
              <a:rPr lang="en-US" altLang="ko-KR" sz="1800" smtClean="0"/>
              <a:t>, </a:t>
            </a:r>
            <a:r>
              <a:rPr lang="ko-KR" altLang="en-US" sz="1800" smtClean="0"/>
              <a:t>비전문가가 사용할 시스템 개발에 적합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결과물 정의가 중요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Method vs. Methodology</a:t>
            </a:r>
          </a:p>
        </p:txBody>
      </p:sp>
      <p:sp>
        <p:nvSpPr>
          <p:cNvPr id="14340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폭포수</a:t>
            </a:r>
            <a:r>
              <a:rPr lang="en-US" altLang="ko-KR" smtClean="0"/>
              <a:t>(waterfall) </a:t>
            </a:r>
            <a:r>
              <a:rPr lang="ko-KR" altLang="en-US" smtClean="0"/>
              <a:t>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모델의 단계별 결과물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810528" cy="5026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001000" cy="48990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프로세스가 단순하여 초보자가 쉽게 적용 가능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중간 산출물이 명확</a:t>
            </a:r>
            <a:r>
              <a:rPr lang="en-US" altLang="ko-KR" sz="1800" smtClean="0"/>
              <a:t>, </a:t>
            </a:r>
            <a:r>
              <a:rPr lang="ko-KR" altLang="en-US" sz="1800" smtClean="0"/>
              <a:t>관리하기 좋음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코드 생성 전 충분한 연구와 분석 단계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처음 단계의 지나치게 강조하면 코딩</a:t>
            </a:r>
            <a:r>
              <a:rPr lang="en-US" altLang="ko-KR" sz="1800" smtClean="0"/>
              <a:t>, </a:t>
            </a:r>
            <a:r>
              <a:rPr lang="ko-KR" altLang="en-US" sz="1800" smtClean="0"/>
              <a:t>테스트가 지연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각 단계의 전환에 많은 노력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프로토타입과 재사용의 기회가 줄어듦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소용 없는 다종의 문서를 생산할 가능성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이미 잘 알고 있는 문제나 연구 중심 문제에 적합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변화가 적은 프로젝트에 적합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폭포수 모형의 장단점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001000" cy="5254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Rapid Prototyping Model(RAD)</a:t>
            </a:r>
          </a:p>
        </p:txBody>
      </p:sp>
      <p:sp>
        <p:nvSpPr>
          <p:cNvPr id="17424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(2) </a:t>
            </a:r>
            <a:r>
              <a:rPr lang="ko-KR" altLang="en-US" smtClean="0"/>
              <a:t>프로토타이핑 모델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145809" cy="419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err="1" smtClean="0"/>
              <a:t>프로토타입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시범 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/>
              <a:t>사용자의 요구를 더 정확히 추출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/>
              <a:t>알고리즘의 타당성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운영체제와의 조화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인터페이스의 시험 제작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도구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/>
              <a:t>화면 </a:t>
            </a:r>
            <a:r>
              <a:rPr lang="ko-KR" altLang="en-US" sz="1800" dirty="0" err="1" smtClean="0"/>
              <a:t>생성기</a:t>
            </a:r>
            <a:endParaRPr lang="ko-KR" alt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err="1" smtClean="0"/>
              <a:t>비주얼</a:t>
            </a:r>
            <a:r>
              <a:rPr lang="ko-KR" altLang="en-US" sz="1800" dirty="0" smtClean="0"/>
              <a:t> 프로그래밍</a:t>
            </a:r>
            <a:r>
              <a:rPr lang="en-US" altLang="ko-KR" sz="1800" dirty="0" smtClean="0"/>
              <a:t>, 4</a:t>
            </a:r>
            <a:r>
              <a:rPr lang="ko-KR" altLang="en-US" sz="1800" dirty="0" smtClean="0"/>
              <a:t>세대 언어 등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smtClean="0"/>
              <a:t>공동의 참조 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/>
              <a:t>사용자와 개발자의 의사소통을 도와주는 좋은 매개체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err="1" smtClean="0"/>
              <a:t>프로토타입의</a:t>
            </a:r>
            <a:r>
              <a:rPr lang="ko-KR" altLang="en-US" dirty="0" smtClean="0"/>
              <a:t> 목적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/>
              <a:t>단순한 요구 추출 </a:t>
            </a:r>
            <a:r>
              <a:rPr lang="en-US" altLang="ko-KR" sz="1800" dirty="0" smtClean="0">
                <a:latin typeface="Times New Roman" pitchFamily="18" charset="0"/>
              </a:rPr>
              <a:t>–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만들고 버림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 smtClean="0"/>
              <a:t>제작 가능성 타진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개발 단계에서 유지보수가 이루어짐</a:t>
            </a:r>
          </a:p>
          <a:p>
            <a:pPr eaLnBrk="1" hangingPunct="1">
              <a:lnSpc>
                <a:spcPct val="120000"/>
              </a:lnSpc>
            </a:pPr>
            <a:endParaRPr lang="en-US" altLang="ko-KR" dirty="0" smtClean="0"/>
          </a:p>
        </p:txBody>
      </p:sp>
      <p:sp>
        <p:nvSpPr>
          <p:cNvPr id="18436" name="Rectangle 10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모델의 장단점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사용자의 의견 반영이 잘 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사용자가 더 관심을 가지고 참여할 수 있고 개발자는 요구를 더 정확히 도출할 수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오해</a:t>
            </a:r>
            <a:r>
              <a:rPr lang="en-US" altLang="ko-KR" sz="1800" smtClean="0"/>
              <a:t>, </a:t>
            </a:r>
            <a:r>
              <a:rPr lang="ko-KR" altLang="en-US" sz="1800" smtClean="0"/>
              <a:t>기대심리 유발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관리가 어려움</a:t>
            </a:r>
            <a:r>
              <a:rPr lang="en-US" altLang="ko-KR" sz="1800" smtClean="0"/>
              <a:t>(</a:t>
            </a:r>
            <a:r>
              <a:rPr lang="ko-KR" altLang="en-US" sz="1800" smtClean="0"/>
              <a:t>중간 산출물 정의가 난해</a:t>
            </a:r>
            <a:r>
              <a:rPr lang="en-US" altLang="ko-KR" sz="18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개발 착수 시점에 요구가 불투명할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실험적으로 실현 가능성을 타진해 보고 싶을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혁신적인 기술을 사용해 보고 싶을 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개발 사이클이 짧은 환경</a:t>
            </a:r>
          </a:p>
          <a:p>
            <a:pPr lvl="1" eaLnBrk="1" hangingPunct="1"/>
            <a:r>
              <a:rPr lang="ko-KR" altLang="en-US" sz="1800" smtClean="0"/>
              <a:t>빠른 시간 안에 시장에 출시하여야 이윤에 직결</a:t>
            </a:r>
          </a:p>
          <a:p>
            <a:pPr lvl="1" eaLnBrk="1" hangingPunct="1"/>
            <a:r>
              <a:rPr lang="ko-KR" altLang="en-US" sz="1800" smtClean="0"/>
              <a:t>개발 시간을 줄이는 법 </a:t>
            </a:r>
            <a:r>
              <a:rPr lang="en-US" altLang="ko-KR" sz="1800" smtClean="0">
                <a:latin typeface="Times New Roman" pitchFamily="18" charset="0"/>
              </a:rPr>
              <a:t>–</a:t>
            </a:r>
            <a:r>
              <a:rPr lang="en-US" altLang="ko-KR" sz="1800" smtClean="0"/>
              <a:t> </a:t>
            </a:r>
            <a:r>
              <a:rPr lang="ko-KR" altLang="en-US" sz="1800" smtClean="0"/>
              <a:t>시스템을 나누어 릴리스</a:t>
            </a:r>
          </a:p>
          <a:p>
            <a:pPr lvl="1" eaLnBrk="1" hangingPunct="1"/>
            <a:endParaRPr lang="en-US" altLang="ko-KR" sz="1800" smtClean="0"/>
          </a:p>
        </p:txBody>
      </p:sp>
      <p:sp>
        <p:nvSpPr>
          <p:cNvPr id="2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(3) </a:t>
            </a:r>
            <a:r>
              <a:rPr lang="ko-KR" altLang="en-US" dirty="0" smtClean="0"/>
              <a:t>진화적 모델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829" y="2564904"/>
            <a:ext cx="8042107" cy="335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릴리스 구성 방법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점증적 방법 </a:t>
            </a:r>
            <a:r>
              <a:rPr lang="en-US" altLang="ko-KR" sz="1800" smtClean="0">
                <a:latin typeface="Times New Roman" pitchFamily="18" charset="0"/>
              </a:rPr>
              <a:t>–</a:t>
            </a:r>
            <a:r>
              <a:rPr lang="en-US" altLang="ko-KR" sz="1800" smtClean="0"/>
              <a:t> </a:t>
            </a:r>
            <a:r>
              <a:rPr lang="ko-KR" altLang="en-US" sz="1800" smtClean="0"/>
              <a:t>기능별로 릴리스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반복적 방법 </a:t>
            </a:r>
            <a:r>
              <a:rPr lang="en-US" altLang="ko-KR" sz="1800" smtClean="0">
                <a:latin typeface="Times New Roman" pitchFamily="18" charset="0"/>
              </a:rPr>
              <a:t>–</a:t>
            </a:r>
            <a:r>
              <a:rPr lang="en-US" altLang="ko-KR" sz="1800" smtClean="0"/>
              <a:t> </a:t>
            </a:r>
            <a:r>
              <a:rPr lang="ko-KR" altLang="en-US" sz="1800" smtClean="0"/>
              <a:t>릴리스 할 때마다 기능의 완성도를 높임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단계적 개발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기능이 부족하더라도 초기에 사용 교육 가능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처음 시장에 내놓는 소프트웨어는 시장을 빨리 형성시킬 수 있음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자주 릴리스 하면 가동 중인 시스템에서 일어나는 예상하지 못했던 문제를 신속 꾸준히 고쳐나갈 수 있음</a:t>
            </a:r>
            <a:r>
              <a:rPr lang="en-US" altLang="ko-KR" sz="180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개발 팀이 릴리스마다 다른 전문 영역에 초점 둘 수 있음</a:t>
            </a:r>
            <a:r>
              <a:rPr lang="en-US" altLang="ko-KR" sz="1800" smtClean="0"/>
              <a:t>.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진화적 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정의 </a:t>
            </a:r>
            <a:endParaRPr lang="en-US" altLang="ko-KR" smtClean="0"/>
          </a:p>
          <a:p>
            <a:pPr lvl="1"/>
            <a:r>
              <a:rPr lang="ko-KR" altLang="en-US" smtClean="0"/>
              <a:t>어떤 일을 하기 위한 특별한 방법으로 일반적으로 단계나 작업으로 구성됨</a:t>
            </a:r>
            <a:r>
              <a:rPr lang="en-US" altLang="ko-KR" smtClean="0"/>
              <a:t>(</a:t>
            </a:r>
            <a:r>
              <a:rPr lang="ko-KR" altLang="en-US" smtClean="0"/>
              <a:t>웹스터 영어 사전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en-US" altLang="ko-KR" smtClean="0"/>
          </a:p>
          <a:p>
            <a:r>
              <a:rPr lang="ko-KR" altLang="en-US" smtClean="0"/>
              <a:t>소프트웨어를 개발하는 과정</a:t>
            </a:r>
            <a:r>
              <a:rPr lang="en-US" altLang="ko-KR" smtClean="0"/>
              <a:t>, </a:t>
            </a:r>
            <a:r>
              <a:rPr lang="ko-KR" altLang="en-US" smtClean="0"/>
              <a:t>즉 작업 순서</a:t>
            </a:r>
          </a:p>
          <a:p>
            <a:pPr lvl="1"/>
            <a:r>
              <a:rPr lang="ko-KR" altLang="en-US" smtClean="0"/>
              <a:t>순서제약이 있는 작업의 집합</a:t>
            </a:r>
            <a:endParaRPr lang="en-US" altLang="ko-KR" smtClean="0"/>
          </a:p>
          <a:p>
            <a:pPr lvl="1"/>
            <a:r>
              <a:rPr lang="ko-KR" altLang="en-US" smtClean="0"/>
              <a:t>높은 품질과 생산성이 목표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프로세스가 없는 개발</a:t>
            </a:r>
            <a:endParaRPr lang="en-US" altLang="ko-KR" smtClean="0"/>
          </a:p>
          <a:p>
            <a:pPr lvl="1"/>
            <a:r>
              <a:rPr lang="en-US" altLang="ko-KR" smtClean="0"/>
              <a:t>Code-and-fix</a:t>
            </a:r>
          </a:p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0155808" descr="DRW000013ec16c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581128"/>
            <a:ext cx="6638461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8486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(4) </a:t>
            </a:r>
            <a:r>
              <a:rPr lang="ko-KR" altLang="en-US" dirty="0" smtClean="0"/>
              <a:t>나선형</a:t>
            </a:r>
            <a:r>
              <a:rPr lang="en-US" altLang="ko-KR" dirty="0" smtClean="0"/>
              <a:t>(spiral) </a:t>
            </a:r>
            <a:r>
              <a:rPr lang="ko-KR" altLang="en-US" dirty="0" smtClean="0"/>
              <a:t>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소프트웨어의 기능을 나누어 점증적으로 개발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실패의 위험을 줄임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테스트 용이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피드백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여러 번의 점증적인 릴리스</a:t>
            </a:r>
            <a:r>
              <a:rPr lang="en-US" altLang="ko-KR" smtClean="0"/>
              <a:t>(incremental releases)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mtClean="0"/>
              <a:t>Boehm</a:t>
            </a:r>
            <a:r>
              <a:rPr lang="ko-KR" altLang="en-US" smtClean="0"/>
              <a:t>이 제안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진화 단계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계획 수립</a:t>
            </a:r>
            <a:r>
              <a:rPr lang="en-US" altLang="ko-KR" sz="1800" smtClean="0"/>
              <a:t>(planning): </a:t>
            </a:r>
            <a:r>
              <a:rPr lang="ko-KR" altLang="en-US" sz="1800" smtClean="0"/>
              <a:t>목표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기능 선택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제약 조건의 결정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위험 분석</a:t>
            </a:r>
            <a:r>
              <a:rPr lang="en-US" altLang="ko-KR" sz="1800" smtClean="0"/>
              <a:t>(risk analysis): </a:t>
            </a:r>
            <a:r>
              <a:rPr lang="ko-KR" altLang="en-US" sz="1800" smtClean="0"/>
              <a:t>기능 선택의 우선순위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위험요소의 분석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개발</a:t>
            </a:r>
            <a:r>
              <a:rPr lang="en-US" altLang="ko-KR" sz="1800" smtClean="0"/>
              <a:t>(engineering): </a:t>
            </a:r>
            <a:r>
              <a:rPr lang="ko-KR" altLang="en-US" sz="1800" smtClean="0"/>
              <a:t>선택된 기능의 개발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smtClean="0"/>
              <a:t>평가</a:t>
            </a:r>
            <a:r>
              <a:rPr lang="en-US" altLang="ko-KR" sz="1800" smtClean="0"/>
              <a:t>(evaluation): </a:t>
            </a:r>
            <a:r>
              <a:rPr lang="ko-KR" altLang="en-US" sz="1800" smtClean="0"/>
              <a:t>개발 결과의 평가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나선형</a:t>
            </a:r>
            <a:r>
              <a:rPr lang="en-US" altLang="ko-KR" dirty="0" smtClean="0"/>
              <a:t>(spiral) </a:t>
            </a:r>
            <a:r>
              <a:rPr lang="ko-KR" altLang="en-US" dirty="0" smtClean="0"/>
              <a:t>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ko-KR" altLang="en-US" dirty="0" smtClean="0"/>
              <a:t>장점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대규모 시스템 개발에 적합 </a:t>
            </a:r>
            <a:r>
              <a:rPr lang="en-US" altLang="ko-KR" sz="1800" dirty="0" smtClean="0"/>
              <a:t>- risk reduction mechanism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반복적인 개발 및 테스트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강인성 향상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한 사이클에 추가 못한 기능은 다음 단계에 추가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 smtClean="0"/>
              <a:t>단점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관리가 중요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위험 분석이 중요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새로운 모형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 smtClean="0"/>
              <a:t>적용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재정적 또는 기술적으로 위험 부담이 큰 경우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요구 사항이나 아키텍처 이해에 어려운 경우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나선형</a:t>
            </a:r>
            <a:r>
              <a:rPr lang="en-US" altLang="ko-KR" dirty="0" smtClean="0"/>
              <a:t>(spiral) </a:t>
            </a:r>
            <a:r>
              <a:rPr lang="ko-KR" altLang="en-US" dirty="0" smtClean="0"/>
              <a:t>모델의 장단점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(5) V </a:t>
            </a:r>
            <a:r>
              <a:rPr lang="ko-KR" altLang="en-US" dirty="0" smtClean="0"/>
              <a:t>모델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8187824" cy="42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60000"/>
              </a:lnSpc>
            </a:pPr>
            <a:r>
              <a:rPr lang="ko-KR" altLang="en-US" dirty="0" smtClean="0"/>
              <a:t>폭포수 모형의 변형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800" dirty="0" smtClean="0"/>
              <a:t>감추어진 반복과 재 작업을 드러냄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800" dirty="0" smtClean="0"/>
              <a:t>작업과 결과의 검증에 초점</a:t>
            </a:r>
          </a:p>
          <a:p>
            <a:pPr eaLnBrk="1" hangingPunct="1">
              <a:lnSpc>
                <a:spcPct val="160000"/>
              </a:lnSpc>
            </a:pPr>
            <a:r>
              <a:rPr lang="ko-KR" altLang="en-US" dirty="0" smtClean="0"/>
              <a:t>장점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800" dirty="0" smtClean="0"/>
              <a:t>오류를 줄일 수 있음</a:t>
            </a:r>
            <a:r>
              <a:rPr lang="ko-KR" altLang="en-US" sz="1800" b="1" dirty="0" smtClean="0"/>
              <a:t> </a:t>
            </a:r>
          </a:p>
          <a:p>
            <a:pPr eaLnBrk="1" hangingPunct="1">
              <a:lnSpc>
                <a:spcPct val="160000"/>
              </a:lnSpc>
            </a:pPr>
            <a:r>
              <a:rPr lang="ko-KR" altLang="en-US" dirty="0" smtClean="0"/>
              <a:t>단점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800" dirty="0" smtClean="0"/>
              <a:t>반복이 없어 변경을 다루기가 쉽지 않음</a:t>
            </a:r>
          </a:p>
          <a:p>
            <a:pPr eaLnBrk="1" hangingPunct="1">
              <a:lnSpc>
                <a:spcPct val="160000"/>
              </a:lnSpc>
            </a:pPr>
            <a:r>
              <a:rPr lang="ko-KR" altLang="en-US" dirty="0" smtClean="0"/>
              <a:t>적용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800" dirty="0" smtClean="0"/>
              <a:t>신뢰성이 높이 요구되는 분야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V </a:t>
            </a:r>
            <a:r>
              <a:rPr lang="ko-KR" altLang="en-US" dirty="0" smtClean="0"/>
              <a:t>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(6) Unified </a:t>
            </a:r>
            <a:r>
              <a:rPr lang="ko-KR" altLang="en-US" dirty="0" smtClean="0"/>
              <a:t>프로세스</a:t>
            </a:r>
          </a:p>
        </p:txBody>
      </p:sp>
      <p:sp>
        <p:nvSpPr>
          <p:cNvPr id="27652" name="AutoShape 9" descr="PIC13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3" name="AutoShape 11" descr="PIC15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785813"/>
            <a:ext cx="68770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ko-KR" altLang="en-US" dirty="0" smtClean="0"/>
              <a:t>사용 사례 중심의 프로세스</a:t>
            </a:r>
            <a:endParaRPr lang="en-US" altLang="ko-KR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dirty="0" smtClean="0"/>
              <a:t>시스템 개발 초기에 아키텍처와 전체적인 구조를 확정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아키텍처 중심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반복적이고 점증적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Unified </a:t>
            </a:r>
            <a:r>
              <a:rPr lang="ko-KR" altLang="en-US" dirty="0" smtClean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xmlns="" val="19223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ko-KR" altLang="en-US" dirty="0" smtClean="0"/>
              <a:t>폭포수 프로세스의 단점을 해결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절차와 도구보다 개인과 소통을 중요시 한다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잘 쓴 문서보다는 실행되는 소프트웨어에 더 가치를 둔다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계약 절충보다는 고객 협력을 더 중요하게 여긴다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계획을 따라 하는 것보다 변경에 잘 대응하는 것을 중요하게 여긴다</a:t>
            </a:r>
            <a:endParaRPr lang="en-US" altLang="ko-KR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(7) </a:t>
            </a:r>
            <a:r>
              <a:rPr lang="ko-KR" altLang="en-US" dirty="0" smtClean="0"/>
              <a:t>애자일 프로세스</a:t>
            </a:r>
          </a:p>
        </p:txBody>
      </p:sp>
    </p:spTree>
    <p:extLst>
      <p:ext uri="{BB962C8B-B14F-4D97-AF65-F5344CB8AC3E}">
        <p14:creationId xmlns:p14="http://schemas.microsoft.com/office/powerpoint/2010/main" xmlns="" val="21859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ko-KR" altLang="en-US" dirty="0" smtClean="0"/>
              <a:t>사용사례 또는 사용자 스토리나 피처 단위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테스트 중심 개발</a:t>
            </a:r>
            <a:r>
              <a:rPr lang="en-US" altLang="ko-KR" dirty="0" smtClean="0"/>
              <a:t>(Test Driven Development)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애자일 프로세스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204864"/>
            <a:ext cx="4320480" cy="36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지원 프로세스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ISO/IEC 12207</a:t>
            </a:r>
            <a:r>
              <a:rPr lang="ko-KR" altLang="en-US" dirty="0" smtClean="0"/>
              <a:t>에서의 프로세스 그룹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452320" cy="443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Code-and-fix </a:t>
            </a:r>
            <a:r>
              <a:rPr lang="ko-KR" altLang="en-US" smtClean="0"/>
              <a:t>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요구나 설계 작업의 중요성을 깨닫지 못함</a:t>
            </a:r>
            <a:endParaRPr lang="en-US" altLang="ko-KR" smtClean="0"/>
          </a:p>
          <a:p>
            <a:pPr lvl="1"/>
            <a:r>
              <a:rPr lang="ko-KR" altLang="en-US" smtClean="0"/>
              <a:t>즉흥적인 방법으로는 사용자의 높은 요구 수준에 도달하기 어려움</a:t>
            </a:r>
            <a:endParaRPr lang="en-US" altLang="ko-KR" smtClean="0"/>
          </a:p>
          <a:p>
            <a:pPr lvl="1"/>
            <a:r>
              <a:rPr lang="ko-KR" altLang="en-US" smtClean="0"/>
              <a:t>계속 고치는 작업이 필요</a:t>
            </a:r>
          </a:p>
          <a:p>
            <a:r>
              <a:rPr lang="ko-KR" altLang="en-US" smtClean="0"/>
              <a:t>신중하게 잘 설계하지 않으면 소프트웨어 구조가 나빠짐</a:t>
            </a:r>
            <a:endParaRPr lang="en-US" altLang="ko-KR" smtClean="0"/>
          </a:p>
          <a:p>
            <a:pPr lvl="1"/>
            <a:r>
              <a:rPr lang="ko-KR" altLang="en-US" smtClean="0"/>
              <a:t>즉흥적인 방법은 설계를 해도 되고 안 해도 되는 작업이므로 잘 설계되지 않음</a:t>
            </a:r>
          </a:p>
          <a:p>
            <a:r>
              <a:rPr lang="ko-KR" altLang="en-US" smtClean="0"/>
              <a:t>계획이 없어 작업의 목표가 없음</a:t>
            </a:r>
            <a:endParaRPr lang="en-US" altLang="ko-KR" smtClean="0"/>
          </a:p>
          <a:p>
            <a:pPr lvl="1"/>
            <a:r>
              <a:rPr lang="ko-KR" altLang="en-US" smtClean="0"/>
              <a:t>일을 한 후에도 잘한 것인지 못한 것인지 판단할 수가 없음</a:t>
            </a:r>
            <a:endParaRPr lang="en-US" altLang="ko-KR" smtClean="0"/>
          </a:p>
          <a:p>
            <a:pPr lvl="1"/>
            <a:r>
              <a:rPr lang="ko-KR" altLang="en-US" smtClean="0"/>
              <a:t>비용과 일정의 조절을 할 수가 없음</a:t>
            </a:r>
          </a:p>
          <a:p>
            <a:r>
              <a:rPr lang="ko-KR" altLang="en-US" smtClean="0"/>
              <a:t>체계적인 테스트 작업이나 품질 보증 차원의 활동에 대한 인식이 없음</a:t>
            </a:r>
            <a:endParaRPr lang="en-US" altLang="ko-KR" smtClean="0"/>
          </a:p>
          <a:p>
            <a:pPr lvl="1"/>
            <a:r>
              <a:rPr lang="ko-KR" altLang="en-US" smtClean="0"/>
              <a:t>발견되지 않은 결함이 남아 계속 고치게 됨</a:t>
            </a:r>
            <a:endParaRPr lang="en-US" altLang="ko-KR" smtClean="0"/>
          </a:p>
          <a:p>
            <a:pPr lvl="1"/>
            <a:r>
              <a:rPr lang="ko-KR" altLang="en-US" smtClean="0"/>
              <a:t>시스템이 더욱 악화</a:t>
            </a:r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관리 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비용과 품질 목표를 달성하기 위하여 프로젝트 관리하는 데 필요한 모든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모니터링과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프로젝트 모니터링과 제어는 개발 프로세스의 모든 단계를 포함하므로 가장 긴 기간 동안 이루어짐</a:t>
            </a:r>
            <a:endParaRPr lang="ko-KR" alt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품질 보증 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프로세스와 </a:t>
            </a:r>
            <a:r>
              <a:rPr lang="ko-KR" altLang="en-US" dirty="0" err="1" smtClean="0"/>
              <a:t>프로덕트에</a:t>
            </a:r>
            <a:r>
              <a:rPr lang="ko-KR" altLang="en-US" dirty="0" smtClean="0"/>
              <a:t> 대한 품질을 관리하고 향상시키는 것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인스펙션</a:t>
            </a:r>
            <a:r>
              <a:rPr lang="ko-KR" altLang="en-US" dirty="0" smtClean="0"/>
              <a:t>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결과에서 결함을 찾거나 방지하기 위한 노력</a:t>
            </a:r>
          </a:p>
          <a:p>
            <a:pPr lvl="1"/>
            <a:r>
              <a:rPr lang="ko-KR" altLang="en-US" dirty="0" smtClean="0"/>
              <a:t>정의된 프로세스에 따라 동료 그룹이 작업 결과를 검사하는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 관리 프로세스</a:t>
            </a:r>
          </a:p>
          <a:p>
            <a:endParaRPr lang="ko-KR" altLang="en-US" dirty="0" smtClean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90104688" descr="EMB000009dc41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18215"/>
            <a:ext cx="6817665" cy="2489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품질 보증 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인스펙션</a:t>
            </a:r>
            <a:r>
              <a:rPr lang="ko-KR" altLang="en-US" dirty="0"/>
              <a:t> 프로세스</a:t>
            </a:r>
            <a:endParaRPr lang="en-US" altLang="ko-KR" dirty="0"/>
          </a:p>
          <a:p>
            <a:endParaRPr lang="ko-KR" altLang="en-US" dirty="0" smtClean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2560406"/>
              </p:ext>
            </p:extLst>
          </p:nvPr>
        </p:nvGraphicFramePr>
        <p:xfrm>
          <a:off x="683568" y="1411142"/>
          <a:ext cx="8003232" cy="461014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17441"/>
                <a:gridCol w="3418047"/>
                <a:gridCol w="2667744"/>
              </a:tblGrid>
              <a:tr h="527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결과물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인스펙션</a:t>
                      </a:r>
                      <a:r>
                        <a:rPr lang="ko-KR" altLang="en-US" dirty="0" smtClean="0"/>
                        <a:t> 주의점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참여자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966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요구 명세서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요구는 고객의 요구를 만족하는가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요구는 구현 가능한가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요구에 생략된 것이나 통일되지 못</a:t>
                      </a:r>
                      <a:r>
                        <a:rPr lang="ko-KR" altLang="en-US" sz="1400" baseline="0" dirty="0" smtClean="0"/>
                        <a:t>한 것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애매모호한 것이 없는가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고객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설계자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테스트 엔지니어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개발자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771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설계서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구조 설계가 요구를 구현하는가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설계가 구현 가능한가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설계에 생략된 것이나 결함이 없는가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요구 분석가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설계가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개발자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771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코딩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코드는 설계를 잘 구현하는가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코드는 완벽하고 정확한가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결함은 없는가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설계가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테스트 엔지니어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개발자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771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시스템 테스트 케이스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테스트 케이스가 요구의 모든 조건을 체크하는가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테스트 케이스가 </a:t>
                      </a:r>
                      <a:r>
                        <a:rPr lang="ko-KR" altLang="en-US" sz="1400" dirty="0" err="1" smtClean="0"/>
                        <a:t>실행가능한가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요구 분석가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테스트 엔지니어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프로젝트 관리자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771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프로젝트 관리 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계획은 완벽한가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프로젝트 관리 계획은 구현 가능한가</a:t>
                      </a:r>
                      <a:r>
                        <a:rPr lang="en-US" altLang="ko-KR" sz="1400" dirty="0" smtClean="0"/>
                        <a:t>?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생략</a:t>
                      </a:r>
                      <a:r>
                        <a:rPr lang="ko-KR" altLang="en-US" sz="1400" baseline="0" dirty="0" smtClean="0"/>
                        <a:t>된 것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애매한 것은 없는가</a:t>
                      </a:r>
                      <a:r>
                        <a:rPr lang="en-US" altLang="ko-KR" sz="1400" baseline="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프로젝트 관리자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SEPG</a:t>
                      </a:r>
                      <a:r>
                        <a:rPr lang="ko-KR" altLang="en-US" sz="1400" dirty="0" smtClean="0"/>
                        <a:t>담당자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기타 리더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16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 보증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프로세스 모델을 구축할 때 개발 각 단계마다 관리 프로세스를 위한 정보를 생성하도록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관리 프로세스와 개발 프로세스 사이의 관계</a:t>
            </a:r>
            <a:endParaRPr lang="ko-KR" alt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8316416" cy="276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871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형상 관리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중에 발생하는 변경을 체계적으로 컨트롤 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개발작업과 독립적인 작업</a:t>
            </a:r>
            <a:endParaRPr lang="ko-KR" alt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69246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0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형상 관리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최신 버전 유지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지정된 버전으로 되돌아 갈 수 있는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무허가 변경이나 삭제를 방지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 시스템에 대한 모든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등의 정보를 모아 보관</a:t>
            </a:r>
            <a:endParaRPr lang="ko-KR" alt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36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형상관리 메커니즘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프로젝트에서 변경이 발생되었을 때 처리하는 시나리오를 다루는 메커니즘을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형상 관리 대상 파악과 베이스라인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접근제어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형상 관리 아이템의 생명 주기</a:t>
            </a:r>
            <a:endParaRPr lang="en-US" altLang="ko-KR" dirty="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4293096"/>
            <a:ext cx="1944216" cy="7920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개발 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99892" y="4298470"/>
            <a:ext cx="1944216" cy="7920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검토 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4293096"/>
            <a:ext cx="1800200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형상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6"/>
            <a:endCxn id="9" idx="2"/>
          </p:cNvCxnSpPr>
          <p:nvPr/>
        </p:nvCxnSpPr>
        <p:spPr>
          <a:xfrm>
            <a:off x="2699792" y="4689140"/>
            <a:ext cx="900100" cy="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6"/>
            <a:endCxn id="7" idx="1"/>
          </p:cNvCxnSpPr>
          <p:nvPr/>
        </p:nvCxnSpPr>
        <p:spPr>
          <a:xfrm flipV="1">
            <a:off x="5544108" y="4689140"/>
            <a:ext cx="972108" cy="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</p:cNvCxnSpPr>
          <p:nvPr/>
        </p:nvCxnSpPr>
        <p:spPr>
          <a:xfrm rot="16200000" flipV="1">
            <a:off x="2877125" y="2603595"/>
            <a:ext cx="437422" cy="29523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19672" y="386104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5796" y="4730518"/>
            <a:ext cx="9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개발자 만족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271" y="4730518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승인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5786" y="3575397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반환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프로세스의 각 작업을 어떻게 수행하느냐를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개발할 때 하여하는 할 작업만을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관계가 있는지 나타내지 않음</a:t>
            </a:r>
            <a:endParaRPr lang="en-US" altLang="ko-KR" dirty="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71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분리와 정복</a:t>
            </a:r>
            <a:r>
              <a:rPr lang="en-US" altLang="ko-KR" dirty="0" smtClean="0"/>
              <a:t>(divide and conquer)</a:t>
            </a:r>
            <a:r>
              <a:rPr lang="ko-KR" altLang="en-US" dirty="0" smtClean="0"/>
              <a:t>원리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자료 흐름도를 구조도로 변경하는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사이의 관계를 나타내는 그래프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90525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636912"/>
            <a:ext cx="4608512" cy="33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59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자료와 함수를 가까운 곳에 정의하여 객체로 묶어두고 객체 사이에 메시지를 호출하여 원하는 기능을 담당하게 하는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객체지향 패러다임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08920"/>
            <a:ext cx="59150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52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프로세스와 방법론의 비교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09792262"/>
              </p:ext>
            </p:extLst>
          </p:nvPr>
        </p:nvGraphicFramePr>
        <p:xfrm>
          <a:off x="457200" y="908050"/>
          <a:ext cx="8229600" cy="468119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46448"/>
                <a:gridCol w="3672408"/>
                <a:gridCol w="3610744"/>
              </a:tblGrid>
              <a:tr h="5364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프로세스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방법론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2248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특징</a:t>
                      </a:r>
                      <a:endParaRPr lang="en-US" altLang="ko-KR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단계적인 작업의 틀을 정의한 것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무엇을 하는가에 중점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결과물이 표현에 대하여 언급 없음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패러다임에 독립적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각 단계가 다른 방법론으로도 실현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프로세스의 구체적인 구현에 이름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어떻게 하는가에 중점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결과물을 어떻게 표현하는지 표시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패러다임에 종속적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각 단계의 절차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기술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가이드라인을 제시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89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사례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폭포수 프로세스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나선형 프로세스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프로토타이핑</a:t>
                      </a:r>
                      <a:r>
                        <a:rPr lang="ko-KR" altLang="en-US" sz="1600" dirty="0" smtClean="0"/>
                        <a:t> 프로세스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Unified </a:t>
                      </a:r>
                      <a:r>
                        <a:rPr lang="ko-KR" altLang="en-US" sz="1600" dirty="0" smtClean="0"/>
                        <a:t>프로세스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애자일 프로세스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구조적 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설계 방법론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객체지향 방법론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컴포넌트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애자일 방법론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84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점증적인 프로세스를 채택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짧은 반복 주기를 반복하며 점증적으로 자주 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eXtreme</a:t>
            </a:r>
            <a:r>
              <a:rPr lang="en-US" altLang="ko-KR" dirty="0" smtClean="0"/>
              <a:t> Programming)</a:t>
            </a:r>
          </a:p>
          <a:p>
            <a:endParaRPr lang="en-US" altLang="ko-KR" dirty="0"/>
          </a:p>
          <a:p>
            <a:r>
              <a:rPr lang="ko-KR" altLang="en-US" dirty="0" smtClean="0"/>
              <a:t>스크럼</a:t>
            </a:r>
            <a:r>
              <a:rPr lang="en-US" altLang="ko-KR" dirty="0" smtClean="0"/>
              <a:t>(Scrum)</a:t>
            </a:r>
          </a:p>
          <a:p>
            <a:endParaRPr lang="en-US" altLang="ko-KR" dirty="0"/>
          </a:p>
          <a:p>
            <a:r>
              <a:rPr lang="ko-KR" altLang="en-US" dirty="0" smtClean="0"/>
              <a:t>기능 중심 개발</a:t>
            </a:r>
            <a:r>
              <a:rPr lang="en-US" altLang="ko-KR" dirty="0" smtClean="0"/>
              <a:t>(Feature Driven Development)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68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익스트림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소규모 개발 조직이 불확실하고 변경이 많은 요구를 접하는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탐구</a:t>
            </a:r>
            <a:r>
              <a:rPr lang="en-US" altLang="ko-KR" dirty="0" smtClean="0"/>
              <a:t>(exploration)</a:t>
            </a:r>
          </a:p>
          <a:p>
            <a:endParaRPr lang="en-US" altLang="ko-KR" dirty="0"/>
          </a:p>
          <a:p>
            <a:r>
              <a:rPr lang="ko-KR" altLang="en-US" dirty="0" smtClean="0"/>
              <a:t>계획</a:t>
            </a:r>
            <a:r>
              <a:rPr lang="en-US" altLang="ko-KR" dirty="0" smtClean="0"/>
              <a:t>(planning)</a:t>
            </a:r>
          </a:p>
          <a:p>
            <a:endParaRPr lang="en-US" altLang="ko-KR" dirty="0"/>
          </a:p>
          <a:p>
            <a:r>
              <a:rPr lang="ko-KR" altLang="en-US" dirty="0" smtClean="0"/>
              <a:t>반복</a:t>
            </a:r>
            <a:r>
              <a:rPr lang="en-US" altLang="ko-KR" dirty="0" smtClean="0"/>
              <a:t>(iteration)</a:t>
            </a:r>
          </a:p>
          <a:p>
            <a:endParaRPr lang="en-US" altLang="ko-KR" dirty="0"/>
          </a:p>
          <a:p>
            <a:r>
              <a:rPr lang="ko-KR" altLang="en-US" dirty="0" smtClean="0"/>
              <a:t>제품화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productionizing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유지보수</a:t>
            </a:r>
            <a:r>
              <a:rPr lang="en-US" altLang="ko-KR" dirty="0" smtClean="0"/>
              <a:t>(maintenance)</a:t>
            </a:r>
          </a:p>
          <a:p>
            <a:endParaRPr lang="en-US" altLang="ko-KR" dirty="0"/>
          </a:p>
          <a:p>
            <a:r>
              <a:rPr lang="ko-KR" altLang="en-US" dirty="0" smtClean="0"/>
              <a:t>종료</a:t>
            </a:r>
            <a:r>
              <a:rPr lang="en-US" altLang="ko-KR" dirty="0" smtClean="0"/>
              <a:t>(death)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50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스크럼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개발팀이 개발을 연습하고 능력을 향상시킬 수 있는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07300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983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기능 중심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여섯 단계로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 세 단계는 한 번만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 세 단계는 반복되는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전체 모델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 리스트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 단위의 계획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 단위의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07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/>
          <p:cNvGraphicFramePr/>
          <p:nvPr/>
        </p:nvGraphicFramePr>
        <p:xfrm>
          <a:off x="2076672949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32" y="2643182"/>
            <a:ext cx="5295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Questions?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 descr="C:\Users\최은만\AppData\Local\Microsoft\Windows\Temporary Internet Files\Content.IE5\XYC8LMU8\MPj0422591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2918"/>
            <a:ext cx="3428992" cy="2285102"/>
          </a:xfrm>
          <a:prstGeom prst="rect">
            <a:avLst/>
          </a:prstGeom>
          <a:noFill/>
        </p:spPr>
      </p:pic>
      <p:pic>
        <p:nvPicPr>
          <p:cNvPr id="6147" name="Picture 3" descr="C:\Users\최은만\AppData\Local\Microsoft\Windows\Temporary Internet Files\Content.IE5\VVF5PRDT\MCj043441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214818"/>
            <a:ext cx="1625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소프트웨어 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개발에 대한 기술적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관리적 이슈를 다루는 작업</a:t>
            </a:r>
          </a:p>
          <a:p>
            <a:pPr lvl="1"/>
            <a:r>
              <a:rPr lang="ko-KR" altLang="en-US" dirty="0" smtClean="0"/>
              <a:t>개발 </a:t>
            </a:r>
            <a:r>
              <a:rPr lang="ko-KR" altLang="en-US" dirty="0" err="1" smtClean="0"/>
              <a:t>모델별</a:t>
            </a:r>
            <a:r>
              <a:rPr lang="ko-KR" altLang="en-US" dirty="0" smtClean="0"/>
              <a:t> 컴포넌트 프로세스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부프로세스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협력하여 전체 목적을 만족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547625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424307"/>
            <a:ext cx="4695721" cy="249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프로세스와 프로세스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소프트웨어 프로젝트</a:t>
            </a:r>
            <a:endParaRPr lang="en-US" altLang="ko-KR" smtClean="0"/>
          </a:p>
          <a:p>
            <a:pPr lvl="1"/>
            <a:r>
              <a:rPr lang="ko-KR" altLang="en-US" smtClean="0"/>
              <a:t>수행할 작업을 조직화한 프로세스를 이용</a:t>
            </a:r>
            <a:endParaRPr lang="en-US" altLang="ko-KR" smtClean="0"/>
          </a:p>
          <a:p>
            <a:pPr lvl="1"/>
            <a:r>
              <a:rPr lang="ko-KR" altLang="en-US" smtClean="0"/>
              <a:t>비용</a:t>
            </a:r>
            <a:r>
              <a:rPr lang="en-US" altLang="ko-KR" smtClean="0"/>
              <a:t>, </a:t>
            </a:r>
            <a:r>
              <a:rPr lang="ko-KR" altLang="en-US" smtClean="0"/>
              <a:t>일정</a:t>
            </a:r>
            <a:r>
              <a:rPr lang="en-US" altLang="ko-KR" smtClean="0"/>
              <a:t>, </a:t>
            </a:r>
            <a:r>
              <a:rPr lang="ko-KR" altLang="en-US" smtClean="0"/>
              <a:t>품질에 대한 목표를 성취하는 것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프로세스 명세</a:t>
            </a:r>
            <a:endParaRPr lang="en-US" altLang="ko-KR" smtClean="0"/>
          </a:p>
          <a:p>
            <a:pPr lvl="1"/>
            <a:r>
              <a:rPr lang="ko-KR" altLang="en-US" smtClean="0"/>
              <a:t>프로젝트에서 수행하여야 하는 작업과 이들의 수행 순서를 정의</a:t>
            </a:r>
          </a:p>
          <a:p>
            <a:pPr lvl="1"/>
            <a:r>
              <a:rPr lang="ko-KR" altLang="en-US" smtClean="0"/>
              <a:t>실행 프로세스는 다를 수 있음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프로세스 모델</a:t>
            </a:r>
            <a:endParaRPr lang="en-US" altLang="ko-KR" smtClean="0"/>
          </a:p>
          <a:p>
            <a:pPr lvl="1"/>
            <a:r>
              <a:rPr lang="ko-KR" altLang="en-US" smtClean="0"/>
              <a:t>일반적인 프로세스를 기술한 것</a:t>
            </a:r>
          </a:p>
          <a:p>
            <a:pPr lvl="1"/>
            <a:r>
              <a:rPr lang="ko-KR" altLang="en-US" smtClean="0"/>
              <a:t>작업의 단계와 순서</a:t>
            </a:r>
            <a:endParaRPr lang="en-US" altLang="ko-KR" smtClean="0"/>
          </a:p>
          <a:p>
            <a:pPr lvl="1"/>
            <a:r>
              <a:rPr lang="ko-KR" altLang="en-US" smtClean="0"/>
              <a:t>각 단계 작업 수행의 제약사항이나 조건 등을 모아 놓은 것</a:t>
            </a:r>
          </a:p>
          <a:p>
            <a:pPr lvl="1"/>
            <a:endParaRPr lang="ko-KR" altLang="en-US" smtClean="0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프로젝트의 중심 프로세스</a:t>
            </a:r>
            <a:endParaRPr lang="en-US" altLang="ko-KR" smtClean="0"/>
          </a:p>
          <a:p>
            <a:pPr lvl="1"/>
            <a:r>
              <a:rPr lang="ko-KR" altLang="en-US" smtClean="0"/>
              <a:t>개발 프로세스</a:t>
            </a:r>
            <a:endParaRPr lang="en-US" altLang="ko-KR" smtClean="0"/>
          </a:p>
          <a:p>
            <a:pPr lvl="1"/>
            <a:r>
              <a:rPr lang="ko-KR" altLang="en-US" smtClean="0"/>
              <a:t>관리 프로세스</a:t>
            </a:r>
            <a:endParaRPr lang="en-US" altLang="ko-KR" smtClean="0"/>
          </a:p>
          <a:p>
            <a:r>
              <a:rPr lang="ko-KR" altLang="en-US" smtClean="0"/>
              <a:t>기타 프로세스</a:t>
            </a:r>
            <a:endParaRPr lang="en-US" altLang="ko-KR" smtClean="0"/>
          </a:p>
          <a:p>
            <a:pPr lvl="1"/>
            <a:r>
              <a:rPr lang="ko-KR" altLang="en-US" smtClean="0"/>
              <a:t>형상 관리 프로세스</a:t>
            </a:r>
            <a:endParaRPr lang="en-US" altLang="ko-KR" smtClean="0"/>
          </a:p>
          <a:p>
            <a:pPr lvl="1"/>
            <a:r>
              <a:rPr lang="ko-KR" altLang="en-US" smtClean="0"/>
              <a:t>프로세스 관리 프로세스</a:t>
            </a:r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90534568" descr="DRW000004b84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16824" cy="29564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프로세스의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작업 결과와 검증 조건을 명확히 정의하여야 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작업 방법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진입 조건</a:t>
            </a:r>
            <a:r>
              <a:rPr lang="en-US" altLang="ko-KR" smtClean="0"/>
              <a:t>, </a:t>
            </a:r>
            <a:r>
              <a:rPr lang="ko-KR" altLang="en-US" smtClean="0"/>
              <a:t>출구 조건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 </a:t>
            </a:r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0481672" descr="DRW000010103a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7812360" cy="1876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20464</TotalTime>
  <Words>1720</Words>
  <Application>Microsoft Office PowerPoint</Application>
  <PresentationFormat>화면 슬라이드 쇼(4:3)</PresentationFormat>
  <Paragraphs>468</Paragraphs>
  <Slides>54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기본 디자인</vt:lpstr>
      <vt:lpstr>소프트웨어 공학 Lecture #2: 프로세스와 방법론</vt:lpstr>
      <vt:lpstr>슬라이드 2</vt:lpstr>
      <vt:lpstr>프로세스</vt:lpstr>
      <vt:lpstr>Code-and-fix 문제점</vt:lpstr>
      <vt:lpstr>프로세스와 방법론의 비교</vt:lpstr>
      <vt:lpstr>2.1 소프트웨어 프로세스</vt:lpstr>
      <vt:lpstr>프로세스와 프로세스 모델</vt:lpstr>
      <vt:lpstr>프로세스의 종류</vt:lpstr>
      <vt:lpstr>프로세스의 정의</vt:lpstr>
      <vt:lpstr>2.2 바람직한 프로세스의 특징(1)</vt:lpstr>
      <vt:lpstr>바람직한 프로세스의 특징(2)</vt:lpstr>
      <vt:lpstr>2.3 소프트웨어 개발 프로세스</vt:lpstr>
      <vt:lpstr>소프트웨어 생명주기 </vt:lpstr>
      <vt:lpstr>SE와 유사한 작업들</vt:lpstr>
      <vt:lpstr>계획</vt:lpstr>
      <vt:lpstr>요구 분석</vt:lpstr>
      <vt:lpstr>설계</vt:lpstr>
      <vt:lpstr>구현</vt:lpstr>
      <vt:lpstr>통합과 테스트</vt:lpstr>
      <vt:lpstr>설치와 유지보수</vt:lpstr>
      <vt:lpstr>(1) 폭포수(waterfall) 모델</vt:lpstr>
      <vt:lpstr>폭포수(waterfall) 모델</vt:lpstr>
      <vt:lpstr>폭포수 모델의 단계별 결과물 </vt:lpstr>
      <vt:lpstr>폭포수 모형의 장단점</vt:lpstr>
      <vt:lpstr>(2) 프로토타이핑 모델</vt:lpstr>
      <vt:lpstr>프로토타이핑 모델</vt:lpstr>
      <vt:lpstr>프로토타이핑 모델의 장단점</vt:lpstr>
      <vt:lpstr>(3) 진화적 모델</vt:lpstr>
      <vt:lpstr>진화적 모델</vt:lpstr>
      <vt:lpstr>(4) 나선형(spiral) 모델</vt:lpstr>
      <vt:lpstr>나선형(spiral) 모델</vt:lpstr>
      <vt:lpstr>나선형(spiral) 모델의 장단점</vt:lpstr>
      <vt:lpstr>(5) V 모델</vt:lpstr>
      <vt:lpstr>V 모델</vt:lpstr>
      <vt:lpstr>(6) Unified 프로세스</vt:lpstr>
      <vt:lpstr>Unified 프로세스</vt:lpstr>
      <vt:lpstr>(7) 애자일 프로세스</vt:lpstr>
      <vt:lpstr>애자일 프로세스</vt:lpstr>
      <vt:lpstr>2.4 지원 프로세스</vt:lpstr>
      <vt:lpstr>관리 프로세스</vt:lpstr>
      <vt:lpstr>품질 보증 프로세스</vt:lpstr>
      <vt:lpstr>품질 보증 프로세스</vt:lpstr>
      <vt:lpstr>품질 보증 프로세스</vt:lpstr>
      <vt:lpstr>형상 관리 프로세스</vt:lpstr>
      <vt:lpstr>(1) 형상 관리 기능</vt:lpstr>
      <vt:lpstr>(2) 형상관리 메커니즘</vt:lpstr>
      <vt:lpstr>2.5 방법론</vt:lpstr>
      <vt:lpstr>구조적 방법론</vt:lpstr>
      <vt:lpstr>객체지향 방법론</vt:lpstr>
      <vt:lpstr>애자일 방법론</vt:lpstr>
      <vt:lpstr>(1) 익스트림 프로그래밍</vt:lpstr>
      <vt:lpstr>(2) 스크럼</vt:lpstr>
      <vt:lpstr>(3) 기능 중심 개발</vt:lpstr>
      <vt:lpstr>슬라이드 54</vt:lpstr>
    </vt:vector>
  </TitlesOfParts>
  <Company>soolab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Windows User</cp:lastModifiedBy>
  <cp:revision>1895</cp:revision>
  <dcterms:created xsi:type="dcterms:W3CDTF">2008-11-11T15:04:27Z</dcterms:created>
  <dcterms:modified xsi:type="dcterms:W3CDTF">2014-11-12T21:58:49Z</dcterms:modified>
</cp:coreProperties>
</file>