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87" r:id="rId2"/>
    <p:sldId id="375" r:id="rId3"/>
    <p:sldId id="464" r:id="rId4"/>
    <p:sldId id="494" r:id="rId5"/>
    <p:sldId id="439" r:id="rId6"/>
    <p:sldId id="495" r:id="rId7"/>
    <p:sldId id="441" r:id="rId8"/>
    <p:sldId id="496" r:id="rId9"/>
    <p:sldId id="497" r:id="rId10"/>
    <p:sldId id="498" r:id="rId11"/>
    <p:sldId id="446" r:id="rId12"/>
    <p:sldId id="499" r:id="rId13"/>
    <p:sldId id="500" r:id="rId14"/>
    <p:sldId id="501" r:id="rId15"/>
    <p:sldId id="502" r:id="rId16"/>
    <p:sldId id="503" r:id="rId17"/>
    <p:sldId id="504" r:id="rId18"/>
    <p:sldId id="455" r:id="rId19"/>
    <p:sldId id="456" r:id="rId20"/>
    <p:sldId id="457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531" r:id="rId48"/>
    <p:sldId id="532" r:id="rId49"/>
    <p:sldId id="437" r:id="rId50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 varScale="1">
        <p:scale>
          <a:sx n="88" d="100"/>
          <a:sy n="88" d="100"/>
        </p:scale>
        <p:origin x="-17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lanning&amp;Budgeting\&#44592;&#54925;&#49457;&#50629;&#47924;\&#45380;2009\&#44368;&#50896;&#52376;&#50864;&#44060;&#49440;_2\&#50672;&#44396;&#50629;&#51201;\&#44368;&#50896;&#50672;&#44396;&#50629;&#51201;_&#52572;&#44540;%206&#45380;%20&#48516;&#49437;_2009032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5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Sheet3!$B$103</c:f>
              <c:strCache>
                <c:ptCount val="1"/>
                <c:pt idx="0">
                  <c:v>인원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0.305342940460530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225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1.3314151622894981E-4"/>
                  <c:y val="0.15114475722537959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93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2"/>
              <c:layout>
                <c:manualLayout>
                  <c:x val="1.3298244631708623E-4"/>
                  <c:y val="0.1495897958136192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106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3"/>
              <c:layout>
                <c:manualLayout>
                  <c:x val="0"/>
                  <c:y val="2.714159470760275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15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Val val="1"/>
            </c:dLbl>
            <c:showVal val="1"/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Sheet3!$B$104:$B$107</c:f>
              <c:numCache>
                <c:formatCode>General</c:formatCode>
                <c:ptCount val="4"/>
                <c:pt idx="0">
                  <c:v>225</c:v>
                </c:pt>
                <c:pt idx="1">
                  <c:v>93</c:v>
                </c:pt>
                <c:pt idx="2">
                  <c:v>106</c:v>
                </c:pt>
                <c:pt idx="3">
                  <c:v>15</c:v>
                </c:pt>
              </c:numCache>
            </c:numRef>
          </c:val>
        </c:ser>
        <c:dLbls>
          <c:showVal val="1"/>
        </c:dLbls>
        <c:overlap val="-25"/>
        <c:axId val="160719232"/>
        <c:axId val="161048064"/>
      </c:barChart>
      <c:lineChart>
        <c:grouping val="standard"/>
        <c:ser>
          <c:idx val="1"/>
          <c:order val="1"/>
          <c:tx>
            <c:strRef>
              <c:f>Sheet3!$C$103</c:f>
              <c:strCache>
                <c:ptCount val="1"/>
                <c:pt idx="0">
                  <c:v>1인당 점수</c:v>
                </c:pt>
              </c:strCache>
            </c:strRef>
          </c:tx>
          <c:dLbls>
            <c:dLbl>
              <c:idx val="0"/>
              <c:layout>
                <c:manualLayout>
                  <c:x val="-1.7907685697326877E-17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140</a:t>
                    </a:r>
                    <a:r>
                      <a:rPr lang="ko-KR" altLang="en-US" dirty="0" smtClean="0"/>
                      <a:t>점</a:t>
                    </a:r>
                    <a:endParaRPr lang="en-US" altLang="en-US" dirty="0"/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237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157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464</a:t>
                    </a:r>
                    <a:r>
                      <a:rPr lang="ko-KR" altLang="en-US" smtClean="0"/>
                      <a:t>점</a:t>
                    </a:r>
                    <a:endParaRPr lang="en-US" altLang="en-US"/>
                  </a:p>
                </c:rich>
              </c:tx>
              <c:showVal val="1"/>
            </c:dLbl>
            <c:showVal val="1"/>
          </c:dLbls>
          <c:cat>
            <c:strRef>
              <c:f>Sheet3!$A$104:$A$107</c:f>
              <c:strCache>
                <c:ptCount val="4"/>
                <c:pt idx="0">
                  <c:v>교수</c:v>
                </c:pt>
                <c:pt idx="1">
                  <c:v>부교수</c:v>
                </c:pt>
                <c:pt idx="2">
                  <c:v>조교수</c:v>
                </c:pt>
                <c:pt idx="3">
                  <c:v>비정년</c:v>
                </c:pt>
              </c:strCache>
            </c:strRef>
          </c:cat>
          <c:val>
            <c:numRef>
              <c:f>Sheet3!$C$104:$C$107</c:f>
              <c:numCache>
                <c:formatCode>General</c:formatCode>
                <c:ptCount val="4"/>
                <c:pt idx="0">
                  <c:v>140</c:v>
                </c:pt>
                <c:pt idx="1">
                  <c:v>237</c:v>
                </c:pt>
                <c:pt idx="2">
                  <c:v>157</c:v>
                </c:pt>
                <c:pt idx="3">
                  <c:v>464</c:v>
                </c:pt>
              </c:numCache>
            </c:numRef>
          </c:val>
        </c:ser>
        <c:dLbls>
          <c:showVal val="1"/>
        </c:dLbls>
        <c:marker val="1"/>
        <c:axId val="160719232"/>
        <c:axId val="161048064"/>
      </c:lineChart>
      <c:catAx>
        <c:axId val="160719232"/>
        <c:scaling>
          <c:orientation val="minMax"/>
        </c:scaling>
        <c:axPos val="b"/>
        <c:majorTickMark val="none"/>
        <c:tickLblPos val="nextTo"/>
        <c:crossAx val="161048064"/>
        <c:crosses val="autoZero"/>
        <c:auto val="1"/>
        <c:lblAlgn val="ctr"/>
        <c:lblOffset val="100"/>
      </c:catAx>
      <c:valAx>
        <c:axId val="161048064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60719232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600" b="1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7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7794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2014-11-13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2266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33858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54199"/>
            <a:ext cx="3600400" cy="492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 smtClean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  <a:endParaRPr lang="en-US" sz="4400" baseline="0">
              <a:solidFill>
                <a:srgbClr val="000000"/>
              </a:solidFill>
              <a:latin typeface="+mj-lt"/>
              <a:ea typeface="+mn-ea"/>
              <a:cs typeface="Geneva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 smtClean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 smtClean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r">
              <a:defRPr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4248" y="6237312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wmf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505" y="1052736"/>
            <a:ext cx="4752528" cy="136525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Lecture #4: </a:t>
            </a:r>
            <a:r>
              <a:rPr lang="ko-KR" altLang="en-US" sz="3600" b="1" dirty="0" smtClean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요구 분석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9592" y="3573016"/>
            <a:ext cx="342503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최은만  저</a:t>
            </a: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endParaRPr lang="en-US" altLang="ko-KR" sz="2400" b="1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차 개정판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요구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순위에 따른 요구 구별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절대적으로 필요한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요망되나 꼭 필요한 것은 아닌 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요구로 판단될 수 있으나 제외될 수도 있는 요구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1149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요구 정보 출처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정보 출처 유형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고객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도메인 전문가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–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비즈니스 도메인을 지원하는 시스템을 구축하기 위하여 필요한 사람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(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예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회계 시스템을 구축하기 위하여 </a:t>
            </a:r>
            <a:r>
              <a:rPr lang="ko-KR" altLang="en-US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회계사가 필요</a:t>
            </a:r>
            <a:r>
              <a:rPr lang="en-US" altLang="ko-KR" sz="16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)</a:t>
            </a:r>
            <a:endParaRPr lang="en-US" altLang="ko-KR" sz="1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이해당사자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(stakeholder) –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시스템 운용으로 인하여 영향 받는 사람</a:t>
            </a:r>
            <a:endParaRPr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사용자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–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시스템을 직접 사용하는 사람</a:t>
            </a:r>
            <a:endParaRPr lang="en-US" altLang="ko-KR" sz="1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  <a:p>
            <a:pPr lvl="1" eaLnBrk="1" hangingPunct="1"/>
            <a:r>
              <a:rPr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역공</a:t>
            </a:r>
            <a:r>
              <a:rPr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신명 중고딕"/>
              </a:rPr>
              <a:t>학</a:t>
            </a:r>
            <a:endParaRPr lang="ko-KR" altLang="en-US" sz="1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신명 중고딕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5501519" cy="305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고객의 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개발팀이 구축하는 시스템에 대하여 초기에 개념을 잡을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효과적인 가이드라인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 업무를 잘 알고 있는 운영 책임자나 관리자가 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발표하기 전 개발 팀원이 필요한 정보가 있는지 검토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의심이 가는 부분을 질문하여 명확히 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구현과 관련된 토의는 배제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발표 내용의 복사본을 팀원과 공유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시간 이상의 발표회는 지양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2397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문헌조사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유사한 프로젝트를 조사</a:t>
            </a:r>
            <a:endParaRPr lang="en-US" altLang="ko-KR" dirty="0" smtClean="0"/>
          </a:p>
          <a:p>
            <a:pPr lvl="1"/>
            <a:r>
              <a:rPr lang="ko-KR" altLang="en-US" smtClean="0"/>
              <a:t>현재 개발할 시스템에 대한 통찰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업무 문서나 양식을 조사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현재의 업무나 시스템 정보에 대해 깊은 이해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산업 및 기업 표준</a:t>
            </a:r>
            <a:r>
              <a:rPr lang="en-US" altLang="ko-KR" dirty="0"/>
              <a:t> </a:t>
            </a:r>
            <a:r>
              <a:rPr lang="ko-KR" altLang="en-US" dirty="0" smtClean="0"/>
              <a:t>조사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관련 정부 정책</a:t>
            </a:r>
            <a:r>
              <a:rPr lang="en-US" altLang="ko-KR" dirty="0" smtClean="0"/>
              <a:t>/</a:t>
            </a:r>
            <a:r>
              <a:rPr lang="ko-KR" altLang="en-US" dirty="0" smtClean="0"/>
              <a:t>규제 조사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0646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절차 및 양식 조사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업무 관련 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 매뉴얼 조사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내부 표준 조사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기억의 특수 정책이나 규정 조사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6051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관리자나 사용자와 같은 이해 당사자를 대상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이해 당사자들이 의사결정 과정에 포함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무기명 설문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 당사자들의 관심과 내부정보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 의견 도출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감추어진 정보를 끌어내기 쉬움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유의사항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질문은 간단하고 중요한 이슈에 집중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적절하고 잘 기술된 질문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3497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인터뷰 수행 가이드 라인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가능하면 많은 당사자와 인터뷰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여유로운 인터뷰 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인터뷰 약속 시간을 넘기더라도 여유롭게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중요한 관련자와는 여러 차례 인터뷰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5" name="Picture 4" descr="그림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209" y="3018062"/>
            <a:ext cx="7707484" cy="307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653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반드시 포함해야 할 질문 또는 행동 유형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규칙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예상되는 변동 등 자세한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시스템에 대한 미래의 비전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문제에 대한 최소한의 허용 가능한 솔루션이 무엇인지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정보원은 없는지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인터뷰 대상자에게 다이어그램을 작성하게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1243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브레인스토밍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아이디어를 낼 목적으로 여러 명으로부터 정보를 얻기 위한 회의</a:t>
            </a:r>
          </a:p>
          <a:p>
            <a:pPr eaLnBrk="1" hangingPunct="1"/>
            <a:r>
              <a:rPr lang="ko-KR" altLang="en-US" sz="2000" dirty="0" smtClean="0"/>
              <a:t>훈련된 요원이 주재</a:t>
            </a:r>
          </a:p>
          <a:p>
            <a:pPr eaLnBrk="1" hangingPunct="1"/>
            <a:r>
              <a:rPr lang="ko-KR" altLang="en-US" sz="2000" dirty="0" smtClean="0"/>
              <a:t>토론보다는 아이디어를 쏟아놓는 회의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익명성 보장</a:t>
            </a:r>
            <a:endParaRPr lang="en-US" altLang="ko-KR" sz="2000" dirty="0" smtClean="0"/>
          </a:p>
          <a:p>
            <a:pPr eaLnBrk="1" hangingPunct="1"/>
            <a:r>
              <a:rPr lang="ko-KR" altLang="en-US" dirty="0" smtClean="0"/>
              <a:t>서로 자극이 되어 열정을 가지고 아이디어를 창안</a:t>
            </a:r>
            <a:endParaRPr lang="ko-KR" altLang="en-US" sz="2000" dirty="0" smtClean="0"/>
          </a:p>
          <a:p>
            <a:pPr eaLnBrk="1" hangingPunct="1"/>
            <a:r>
              <a:rPr lang="en-US" altLang="ko-KR" sz="2000" dirty="0" smtClean="0"/>
              <a:t>JAD(Joint Application Development) </a:t>
            </a:r>
            <a:r>
              <a:rPr lang="en-US" altLang="ko-KR" sz="2000" dirty="0" smtClean="0">
                <a:latin typeface="굴림" pitchFamily="50" charset="-127"/>
              </a:rPr>
              <a:t>–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집중 </a:t>
            </a:r>
            <a:r>
              <a:rPr lang="ko-KR" altLang="en-US" sz="2000" dirty="0" err="1" smtClean="0"/>
              <a:t>브레인스토밍</a:t>
            </a:r>
            <a:r>
              <a:rPr lang="ko-KR" altLang="en-US" sz="2000" dirty="0" smtClean="0"/>
              <a:t> 세션</a:t>
            </a:r>
          </a:p>
          <a:p>
            <a:pPr lvl="1" eaLnBrk="1" hangingPunct="1"/>
            <a:endParaRPr lang="ko-KR" altLang="en-US" sz="1800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22533" name="Picture 4" descr="그림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3357563"/>
            <a:ext cx="2447925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브레인스토밍 과정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smtClean="0"/>
              <a:t>관련자 모두가 참여하는 회의 소집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smtClean="0"/>
              <a:t>경험 많은 사람을 회의 주재자로 선정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smtClean="0"/>
              <a:t>테이블에 참석자를 배석시키고 종이 준비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smtClean="0"/>
              <a:t>토론을 유도할 질문을 정함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smtClean="0"/>
              <a:t>질문에 대하여 답을 종이에 적되 한 장에 하나의 아이디어만 적은 후 참석자에게 돌려 봄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000" smtClean="0"/>
              <a:t>5</a:t>
            </a:r>
            <a:r>
              <a:rPr lang="ko-KR" altLang="en-US" sz="2000" smtClean="0"/>
              <a:t>번 단계를 </a:t>
            </a:r>
            <a:r>
              <a:rPr lang="en-US" altLang="ko-KR" sz="2000" smtClean="0"/>
              <a:t>5~15</a:t>
            </a:r>
            <a:r>
              <a:rPr lang="ko-KR" altLang="en-US" sz="2000" smtClean="0"/>
              <a:t>분간 반복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smtClean="0"/>
              <a:t>간단한 설명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000" smtClean="0"/>
              <a:t>모든 아이디어를 칠판에 적은 후 우선순위를 정하기 위하여 투표를 할 수도 있음 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 smtClean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요구 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도메인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 사례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요구 명세서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요구 분석 도구</a:t>
            </a:r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프로토타이핑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프로토타입</a:t>
            </a:r>
            <a:endParaRPr lang="ko-KR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최종 시스템의 예상 기능 중 일부를 빠르게 구현한 프로그램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endParaRPr lang="ko-KR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가장 단순한 형태</a:t>
            </a:r>
            <a:r>
              <a:rPr lang="en-US" altLang="ko-KR" dirty="0" smtClean="0"/>
              <a:t>: paper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무엇이 일어날지 설명한 그림을 순서대로 그린 것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병행하여 만들기 적합</a:t>
            </a:r>
            <a:endParaRPr lang="en-US" altLang="ko-KR" sz="1800" dirty="0" smtClean="0"/>
          </a:p>
          <a:p>
            <a:pPr lvl="1" eaLnBrk="1" hangingPunct="1">
              <a:lnSpc>
                <a:spcPct val="90000"/>
              </a:lnSpc>
            </a:pPr>
            <a:endParaRPr lang="ko-KR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가장 흔한 형태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모의 사용자 인터페이스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 smtClean="0"/>
              <a:t>프로토타이핑</a:t>
            </a:r>
            <a:r>
              <a:rPr lang="ko-KR" altLang="en-US" sz="1800" dirty="0" smtClean="0"/>
              <a:t> 언어로 작성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컴퓨팅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데이터베이스 접근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시스템과의 상호작용은 불가능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/>
              <a:t>시스템의 특별한 측면을 </a:t>
            </a:r>
            <a:r>
              <a:rPr lang="ko-KR" altLang="en-US" sz="1800" dirty="0" err="1" smtClean="0"/>
              <a:t>프로토타이핑</a:t>
            </a:r>
            <a:r>
              <a:rPr lang="ko-KR" altLang="en-US" sz="1800" dirty="0" smtClean="0"/>
              <a:t> 하기도 함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/>
              <a:t>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등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사용자와 개발 팀이 함께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사용자들이 시스템에 바라는 역량을 간단히 기술한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내부 사람이 만들기 때문에 효과적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40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요구와 제한의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수집한 정보에서 요구와 제한 사항을 도출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요구 도출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 err="1" smtClean="0"/>
              <a:t>니즈</a:t>
            </a:r>
            <a:r>
              <a:rPr lang="ko-KR" altLang="en-US" dirty="0" smtClean="0"/>
              <a:t>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도출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2553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도메인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요구의 배경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설계 모델링에 필요한 여러 개념과 비즈니스 룰을 파악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응용 분야에 존재하는 개념을 잘 정의하고 분석하여 시스템에 존재하는 개념으로 정립하는 단계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01008"/>
            <a:ext cx="6516216" cy="273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262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업무 작업 영역을 파악하고 범위를 규정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시스템을 구축하는데 필요한 개념적인 프레임워크 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정보 시스템의 서브시스템 개념이 되는 프레임워크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넓은 범위의 개념을 더 좁은 범위의 지식들로 체계화 하는 작업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140968"/>
            <a:ext cx="4194993" cy="302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70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배경 파악 세가지 단계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 개념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 사전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비즈니스 규칙 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998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도메인의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동작을 구성하는 객체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룰 같은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도메인 개념 발견을 위한 주의사항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요구의 핵심을 발견해야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요구가 해결될 것 같은 문제를 발견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문제의 요소를 발견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관련된 도메인의 개념을 발견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3535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개념을 조직화한 결과물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항목은 용어가 사용될 때는 언제든 같은 의미로 통하게 하는 간결한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요구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매뉴얼로 부터 추출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도메인 정의에서 표현된 문장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제목에 초점을 두고 개념 추출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&lt;</a:t>
            </a:r>
            <a:r>
              <a:rPr lang="ko-KR" altLang="en-US" dirty="0" smtClean="0"/>
              <a:t>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의료 정보 시스템에서 도메인 개념 추출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진료와 검사 의료 서비스의 성격에 따라 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검사원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이 환자에게 적절한 예약된 의료 서비스를 제공한다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도메인 개념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의료 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검사원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506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 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세가지 항목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명칭</a:t>
            </a:r>
            <a:endParaRPr lang="en-US" altLang="ko-KR" dirty="0"/>
          </a:p>
          <a:p>
            <a:pPr lvl="2"/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276872"/>
            <a:ext cx="643189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980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업무에서 지키기로 한 규정</a:t>
            </a:r>
            <a:endParaRPr lang="en-US" altLang="ko-KR" dirty="0" smtClean="0"/>
          </a:p>
          <a:p>
            <a:r>
              <a:rPr lang="ko-KR" altLang="en-US" dirty="0" smtClean="0"/>
              <a:t>기업이 운영되는 자세한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가이드라인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표준의 집합</a:t>
            </a:r>
            <a:endParaRPr lang="en-US" altLang="ko-KR" dirty="0" smtClean="0"/>
          </a:p>
          <a:p>
            <a:r>
              <a:rPr lang="ko-KR" altLang="en-US" dirty="0" smtClean="0"/>
              <a:t>사용자에게 요구해도 준비된 전체 목록을 받기 어려움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비즈니스 규칙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사실</a:t>
            </a:r>
            <a:r>
              <a:rPr lang="en-US" altLang="ko-KR" dirty="0" smtClean="0"/>
              <a:t>(fact) – </a:t>
            </a:r>
            <a:r>
              <a:rPr lang="ko-KR" altLang="en-US" dirty="0" smtClean="0"/>
              <a:t>개념이 무엇인지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추론</a:t>
            </a:r>
            <a:r>
              <a:rPr lang="en-US" altLang="ko-KR" dirty="0" smtClean="0"/>
              <a:t>(inference) – </a:t>
            </a:r>
            <a:r>
              <a:rPr lang="ko-KR" altLang="en-US" dirty="0" smtClean="0"/>
              <a:t>다른 사실로 부터 얻은 사실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액션 </a:t>
            </a:r>
            <a:r>
              <a:rPr lang="ko-KR" altLang="en-US" dirty="0" err="1" smtClean="0"/>
              <a:t>구동자</a:t>
            </a:r>
            <a:r>
              <a:rPr lang="en-US" altLang="ko-KR" dirty="0" smtClean="0"/>
              <a:t>(action enabler) – </a:t>
            </a:r>
            <a:r>
              <a:rPr lang="ko-KR" altLang="en-US" dirty="0" smtClean="0"/>
              <a:t>조건이 일치되면 액션이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제약</a:t>
            </a:r>
            <a:r>
              <a:rPr lang="en-US" altLang="ko-KR" dirty="0" smtClean="0"/>
              <a:t>(constraints) – </a:t>
            </a:r>
            <a:r>
              <a:rPr lang="ko-KR" altLang="en-US" dirty="0" smtClean="0"/>
              <a:t>시스템이나 외부 요소가 수행할 또는 수행하지 않을 제약을 가하는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</a:t>
            </a:r>
            <a:r>
              <a:rPr lang="en-US" altLang="ko-KR" dirty="0" smtClean="0"/>
              <a:t>(computation) – </a:t>
            </a:r>
            <a:r>
              <a:rPr lang="ko-KR" altLang="en-US" dirty="0" smtClean="0"/>
              <a:t>공식이나 알고리즘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3915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실질적인 첫 단계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사용자의 요구에 대하여 이해하고 정리하는 작업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 가지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현재의 상태를 파악하고 요구를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명세서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요구의 변경은 파급효과가 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사용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분석과 모델링 사이의 관문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도메인 분석의 결과를 </a:t>
            </a:r>
            <a:r>
              <a:rPr lang="ko-KR" altLang="en-US" dirty="0" err="1" smtClean="0"/>
              <a:t>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사용사례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관계들로 구성된 시스템 명세로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467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625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사례의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시스템의 사용자에게 서비스를 제공하기 위한 상호작용의 단위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 또는 외부 시스템이나 기타 요소들이 시스템과 상호작용 하는 다이얼로그를 모델링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시스템 설계자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테스트 프로그래머들이 의사 교환하는데 유용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소프트웨어 개발자와 이해 당사자 간의 계약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77343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8434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사례의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사용사례 구축 시 주의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내부를 모델링 하는 것이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비기능적 요구를 찾아내는 데 효과적인 방법이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시스템의 흐름도가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단계적 분할이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무엇을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시스템이 하는가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7093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사례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시스템의 기능을 나타내기 위하여 사용자의 요구를 추출하고 분석하는데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사례</a:t>
            </a:r>
            <a:r>
              <a:rPr lang="en-US" altLang="ko-KR" dirty="0" smtClean="0"/>
              <a:t>(use case) – </a:t>
            </a:r>
            <a:r>
              <a:rPr lang="ko-KR" altLang="en-US" dirty="0" smtClean="0"/>
              <a:t>시스템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액터</a:t>
            </a:r>
            <a:r>
              <a:rPr lang="en-US" altLang="ko-KR" dirty="0" smtClean="0"/>
              <a:t>(actor) – </a:t>
            </a:r>
            <a:r>
              <a:rPr lang="ko-KR" altLang="en-US" dirty="0" smtClean="0"/>
              <a:t>시스템과 상호작용 하는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0968"/>
            <a:ext cx="5195490" cy="291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79931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액터와</a:t>
            </a:r>
            <a:r>
              <a:rPr lang="ko-KR" altLang="en-US" dirty="0" smtClean="0"/>
              <a:t> 사용사례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시스템과 상호작용 하는 외부 </a:t>
            </a:r>
            <a:r>
              <a:rPr lang="ko-KR" altLang="en-US" dirty="0" err="1" smtClean="0"/>
              <a:t>엔티티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구별되는 이름과 설명이 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액터가</a:t>
            </a:r>
            <a:r>
              <a:rPr lang="ko-KR" altLang="en-US" dirty="0" smtClean="0"/>
              <a:t> 될 수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 err="1" smtClean="0"/>
              <a:t>맡은일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시스템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사용사례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액터의</a:t>
            </a:r>
            <a:r>
              <a:rPr lang="ko-KR" altLang="en-US" dirty="0" smtClean="0"/>
              <a:t> 입장에서 본 시스템의 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외부동작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액터가</a:t>
            </a:r>
            <a:r>
              <a:rPr lang="ko-KR" altLang="en-US" dirty="0" smtClean="0"/>
              <a:t> 볼 수 있는 결과를 내는 이벤트의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사용 사례를 가동시킬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173231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액터를</a:t>
            </a:r>
            <a:r>
              <a:rPr lang="ko-KR" altLang="en-US" dirty="0" smtClean="0"/>
              <a:t> 찾기 위한 질문</a:t>
            </a:r>
            <a:endParaRPr lang="en-US" altLang="ko-KR" dirty="0"/>
          </a:p>
          <a:p>
            <a:pPr lvl="1"/>
            <a:r>
              <a:rPr lang="ko-KR" altLang="en-US" dirty="0" smtClean="0"/>
              <a:t>어떤 사용자 그룹이 작업을 수행하기 위하여 시스템의 지원을 받는가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어떤 사용자 그룹이 시스템의 주요기능을 사용하는가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어떤 사용자 그룹이 유지 보수와 관리 등의 부수적 기능을 사용하는가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시스템이 다른 외부 하드웨어나 소프트웨어 시스템과 동작하는가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marL="390525" lvl="1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비디오 대여점의 </a:t>
            </a:r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9000"/>
            <a:ext cx="6925022" cy="244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09083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사례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개별 시나리오를 묶은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정상적인 흐름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케이스</a:t>
            </a:r>
            <a:endParaRPr lang="en-US" altLang="ko-KR" dirty="0" smtClean="0"/>
          </a:p>
          <a:p>
            <a:r>
              <a:rPr lang="ko-KR" altLang="en-US" dirty="0" smtClean="0"/>
              <a:t>시나리오로부터 사용 </a:t>
            </a:r>
            <a:r>
              <a:rPr lang="ko-KR" altLang="en-US" smtClean="0"/>
              <a:t>사례 </a:t>
            </a:r>
            <a:r>
              <a:rPr lang="ko-KR" altLang="en-US" smtClean="0"/>
              <a:t>형성</a:t>
            </a:r>
            <a:endParaRPr lang="en-US" altLang="ko-KR" smtClean="0"/>
          </a:p>
          <a:p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dirty="0" smtClean="0"/>
              <a:t>사용 사례와 시나리오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6989787" cy="330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12693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개발자와 사용자가 함께 작성</a:t>
            </a:r>
            <a:endParaRPr lang="en-US" altLang="ko-KR" dirty="0" smtClean="0"/>
          </a:p>
          <a:p>
            <a:r>
              <a:rPr lang="ko-KR" altLang="en-US" dirty="0" smtClean="0"/>
              <a:t>현재의 응용 도메인에 대하여 기술한 여러 문서를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지침서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절차 매뉴얼 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필요한 질문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시스템이 어떤 작업을 수행하기를 </a:t>
            </a:r>
            <a:r>
              <a:rPr lang="ko-KR" altLang="en-US" dirty="0" err="1" smtClean="0"/>
              <a:t>액터가</a:t>
            </a:r>
            <a:r>
              <a:rPr lang="ko-KR" altLang="en-US" dirty="0" smtClean="0"/>
              <a:t> 원하는가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액터가</a:t>
            </a:r>
            <a:r>
              <a:rPr lang="ko-KR" altLang="en-US" dirty="0" smtClean="0"/>
              <a:t> 원하는 정보는 무엇인가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누가 데이터를 생성하는가</a:t>
            </a:r>
            <a:r>
              <a:rPr lang="en-US" altLang="ko-KR" dirty="0" smtClean="0"/>
              <a:t>?  </a:t>
            </a:r>
            <a:r>
              <a:rPr lang="ko-KR" altLang="en-US" dirty="0" smtClean="0"/>
              <a:t>데이터는 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삭제될 수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이런 작업이 누구에 의하여 행해지는가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액터가</a:t>
            </a:r>
            <a:r>
              <a:rPr lang="ko-KR" altLang="en-US" dirty="0" smtClean="0"/>
              <a:t> 시스템에 정보를 알리는데 필요한 것은</a:t>
            </a:r>
            <a:r>
              <a:rPr lang="en-US" altLang="ko-KR" dirty="0" smtClean="0"/>
              <a:t>?  </a:t>
            </a:r>
            <a:r>
              <a:rPr lang="ko-KR" altLang="en-US" dirty="0" smtClean="0"/>
              <a:t>얼마나 자주 또 언제 이런 작업이 일어나는가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액터가</a:t>
            </a:r>
            <a:r>
              <a:rPr lang="ko-KR" altLang="en-US" dirty="0" smtClean="0"/>
              <a:t> 시스템으로부터 정보를 알아내는데 필요한 이벤트는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이런 사건의 빈도는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50802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완성된 사용 사례 예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683568" y="836712"/>
          <a:ext cx="7920880" cy="4968552"/>
        </p:xfrm>
        <a:graphic>
          <a:graphicData uri="http://schemas.openxmlformats.org/drawingml/2006/table">
            <a:tbl>
              <a:tblPr/>
              <a:tblGrid>
                <a:gridCol w="1730790"/>
                <a:gridCol w="6190090"/>
              </a:tblGrid>
              <a:tr h="4968552"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사례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참여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액터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시작 조건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사건의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흐름 </a:t>
                      </a:r>
                      <a:r>
                        <a:rPr lang="en-US" altLang="ko-KR" sz="16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12700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종료 조건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1D9"/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RentVideo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의하여 구동됨</a:t>
                      </a:r>
                    </a:p>
                    <a:p>
                      <a:pPr marL="254000" marR="25400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스캐너를 이용</a:t>
                      </a: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User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 터미널에서 “비디오 대여” 기능을 활성시킨다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시스템이 고객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 양식을 화면에 제시하여 반응한다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점원인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 비디오를 대여하려는 고객에게 전화번호의 끝 네 자리를 물어 입력한다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입력한 네 자리로 찾은 이름들을 화면에 보여주고 맞는 것을 선택하도록 한다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연체료가 있다면 화면에 출력하고 없으면 스캐너를 이용하여 대여하려는 비디오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입력한다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비디오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이용하여 비디오 정보를 찾아 화면에 출력하고 대여중인 비디오 데이터베이스에 기록한다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대여할 비디오가 더 있으면 반복한다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446088" marR="254000" indent="-192088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 User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 대여료를 받고 테이프를 건네준다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663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사례 관계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관계를 이용하여 모형의 복잡도를 줄이고 이해도를 높인다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관계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포함</a:t>
            </a:r>
            <a:r>
              <a:rPr lang="en-US" altLang="ko-KR" dirty="0" smtClean="0"/>
              <a:t>(include) – </a:t>
            </a:r>
            <a:r>
              <a:rPr lang="ko-KR" altLang="en-US" dirty="0" smtClean="0"/>
              <a:t>정상적인 이벤트와 예외적인 이벤트를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</a:t>
            </a:r>
            <a:r>
              <a:rPr lang="en-US" altLang="ko-KR" dirty="0" smtClean="0"/>
              <a:t>(extend) – </a:t>
            </a:r>
            <a:r>
              <a:rPr lang="ko-KR" altLang="en-US" dirty="0" smtClean="0"/>
              <a:t>사용 사례 사이의 중복을 제거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71650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분석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요구 추출 </a:t>
            </a:r>
            <a:r>
              <a:rPr lang="en-US" altLang="ko-KR" dirty="0" smtClean="0"/>
              <a:t>– </a:t>
            </a:r>
            <a:r>
              <a:rPr lang="en-US" altLang="ko-KR" dirty="0"/>
              <a:t> </a:t>
            </a:r>
            <a:r>
              <a:rPr lang="ko-KR" altLang="en-US" dirty="0"/>
              <a:t>기능적인 요구와 기능 이외의 조건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도메인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요구에 대한 정보를 수집하고 배경을 분석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모델링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도메인 분석을 통해 얻은 자료를 개념화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프로토타이핑과</a:t>
            </a:r>
            <a:r>
              <a:rPr lang="ko-KR" altLang="en-US" dirty="0" smtClean="0"/>
              <a:t> 시험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분석된 기능적 요구의 타당성시험을 위한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 생성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문서화 검토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분석서를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56992"/>
            <a:ext cx="8172400" cy="230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7101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포함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사례 사이의 중복을 제거함</a:t>
            </a:r>
            <a:endParaRPr lang="en-US" altLang="ko-KR" dirty="0" smtClean="0"/>
          </a:p>
          <a:p>
            <a:r>
              <a:rPr lang="ko-KR" altLang="en-US" dirty="0" smtClean="0"/>
              <a:t>어떤 사용 사례가 다른 사용 사례를 포함하는 관계</a:t>
            </a:r>
            <a:endParaRPr lang="en-US" altLang="ko-KR" dirty="0" smtClean="0"/>
          </a:p>
          <a:p>
            <a:r>
              <a:rPr lang="ko-KR" altLang="en-US" dirty="0" smtClean="0"/>
              <a:t>공통된 동작을 떼어 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ko-KR" altLang="en-US" dirty="0" smtClean="0"/>
              <a:t>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포함 관계의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140968"/>
            <a:ext cx="69532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85724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사례가 일정한 조건 아래 확장된 동작을 포함한다면 다른 사용 사례를 확장하는 관계에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ko-KR" altLang="en-US" dirty="0" smtClean="0"/>
              <a:t>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사용자 정보 입력 중 미성년자를 위하여 부모 허락을 받는 사용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사례가 확장되는 경우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12976"/>
            <a:ext cx="70866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45627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포함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확장 관계가 적용된 사용 사례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491396" cy="508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95459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요구 분석 명세서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시스템의 기능을 정확하고 완벽하며 일관성 있게 작성한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소프트웨어에 포함될 기능과 제약 조건들을 나열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기능에 대한 자세한 설명과 예외처리 기술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시스템 성능과 관련된 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용이성 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명세서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명세서 검토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724209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명세서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사용자와 개발자간의 이해를 </a:t>
            </a:r>
            <a:r>
              <a:rPr lang="ko-KR" altLang="en-US" dirty="0" err="1" smtClean="0"/>
              <a:t>돕기위함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Gilbert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제안한 요구 분석서 작성시 주의사항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분석서는 사용자와 개발자 모두가 쉽게 이해할 수 있도록 써야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</a:t>
            </a:r>
            <a:r>
              <a:rPr lang="ko-KR" altLang="en-US" dirty="0" err="1" smtClean="0"/>
              <a:t>분석서에</a:t>
            </a:r>
            <a:r>
              <a:rPr lang="ko-KR" altLang="en-US" dirty="0" smtClean="0"/>
              <a:t> 기술된 조건은 개발자와 사용자가 모두 동의한 것이어야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요구 분석서는 목표 시스템에 의하여 수행될 모든 기능을 정확히 기술하여야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요구 분석서는 목표 시스템에 영향을 주는 모든 제약 조건을 기술한다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요구 분석서는 시스템의 인수를 위한 테스트 기준을 제공하여야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요구 분석서는 원하는 시스템의 품질과 상대적인 중요도 및 품질을 재는 방법이 기술 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788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smtClean="0"/>
              <a:t>분석서 </a:t>
            </a:r>
            <a:r>
              <a:rPr lang="ko-KR" altLang="en-US" smtClean="0"/>
              <a:t>목차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403648" y="764704"/>
          <a:ext cx="5904656" cy="5400600"/>
        </p:xfrm>
        <a:graphic>
          <a:graphicData uri="http://schemas.openxmlformats.org/drawingml/2006/table">
            <a:tbl>
              <a:tblPr/>
              <a:tblGrid>
                <a:gridCol w="5904656"/>
              </a:tblGrid>
              <a:tr h="5400600">
                <a:tc>
                  <a:txBody>
                    <a:bodyPr/>
                    <a:lstStyle/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 요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1.1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시스템의 목적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1.2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1.3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약어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1.4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참조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기능적 요구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2.1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외부 인터페이스 요구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2.1.1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인터페이스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2.1.2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하드웨어 인터페이스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2.1.3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소프트웨어 및 통신 인터페이스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2.2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요구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2.2.1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#1(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사례 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#1)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2.2.2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#2(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 사례 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#2)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기타 요구 및 제약 사항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3.1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성능 요구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반응 시간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처리 소요 시간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처리율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3.2 H/W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요구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기억 장치 규모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통신수용도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3.3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예외 조건 및 이의 처리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3.4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자원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인력에 대한 제약 조건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인수 조건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4.1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시험 및 성능 시험</a:t>
                      </a:r>
                    </a:p>
                    <a:p>
                      <a:pPr marL="508000" marR="12700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1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참고 자료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4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명세서 검토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 분석 명세서 평가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무결성과 완벽성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 분석서는 사용자의 요구를 </a:t>
            </a:r>
            <a:r>
              <a:rPr lang="ko-KR" altLang="en-US" dirty="0" err="1" smtClean="0"/>
              <a:t>오류없이</a:t>
            </a:r>
            <a:r>
              <a:rPr lang="ko-KR" altLang="en-US" dirty="0" smtClean="0"/>
              <a:t> 완벽하게 반영하고 있어야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일관성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 분석서 안에 서로 모순되는 부분이 없어야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명확성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 분석의 내용이 여러 의미로 해석되는 모호한 점이 없는지 살펴본다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기능적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무엇을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관점을 두고 기술되어야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검증 가능성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요구 분석은 두 가지로 검증 가능해야 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사용자 요구 만족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시스템이 요구 분석에 기술된 내용과 일치하는가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추적 가능성 및 변경 용이성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내용은 체계적으로 정리되어야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93836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요구 관리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요구 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요구 관리란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요구 변경과 관련된 모든 이슈를 다루는 메커니즘</a:t>
            </a:r>
            <a:endParaRPr lang="en-US" altLang="ko-KR" dirty="0" smtClean="0"/>
          </a:p>
          <a:p>
            <a:pPr marL="390525" lvl="1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요구 관리 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60940"/>
            <a:ext cx="4248472" cy="276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81112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요구 </a:t>
            </a:r>
            <a:r>
              <a:rPr lang="ko-KR" altLang="en-US" smtClean="0"/>
              <a:t>관리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90569880" descr="EMB0000105489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7048"/>
            <a:ext cx="6552728" cy="4818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2021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차트 29"/>
          <p:cNvGraphicFramePr/>
          <p:nvPr/>
        </p:nvGraphicFramePr>
        <p:xfrm>
          <a:off x="2076672949" y="0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32" y="2643182"/>
            <a:ext cx="5295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Questions?</a:t>
            </a:r>
            <a:endParaRPr lang="ko-KR" altLang="en-US" sz="8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Picture 1026" descr="cover"/>
          <p:cNvPicPr>
            <a:picLocks noChangeAspect="1" noChangeArrowheads="1"/>
          </p:cNvPicPr>
          <p:nvPr/>
        </p:nvPicPr>
        <p:blipFill>
          <a:blip r:embed="rId4" cstate="print"/>
          <a:srcRect b="59392"/>
          <a:stretch>
            <a:fillRect/>
          </a:stretch>
        </p:blipFill>
        <p:spPr bwMode="auto">
          <a:xfrm>
            <a:off x="0" y="4071937"/>
            <a:ext cx="91535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C:\Users\최은만\AppData\Local\Microsoft\Windows\Temporary Internet Files\Content.IE5\XYC8LMU8\MPj0422591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2918"/>
            <a:ext cx="3428992" cy="2285102"/>
          </a:xfrm>
          <a:prstGeom prst="rect">
            <a:avLst/>
          </a:prstGeom>
          <a:noFill/>
        </p:spPr>
      </p:pic>
      <p:pic>
        <p:nvPicPr>
          <p:cNvPr id="6147" name="Picture 3" descr="C:\Users\최은만\AppData\Local\Microsoft\Windows\Temporary Internet Files\Content.IE5\VVF5PRDT\MCj0434411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0" y="4214818"/>
            <a:ext cx="16256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1905000" cy="3048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0C908A0B-4D70-46D7-932D-24D0DE4888AA}" type="slidenum">
              <a:rPr lang="en-US" altLang="ko-KR"/>
              <a:pPr algn="r">
                <a:defRPr/>
              </a:pPr>
              <a:t>5</a:t>
            </a:fld>
            <a:endParaRPr lang="en-US" altLang="ko-KR"/>
          </a:p>
        </p:txBody>
      </p:sp>
      <p:sp>
        <p:nvSpPr>
          <p:cNvPr id="105479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4.1 </a:t>
            </a:r>
            <a:r>
              <a:rPr lang="ko-KR" altLang="en-US" dirty="0" smtClean="0"/>
              <a:t>요구</a:t>
            </a:r>
            <a:r>
              <a:rPr lang="en-US" altLang="ko-KR" dirty="0" smtClean="0"/>
              <a:t>(Requirements)</a:t>
            </a:r>
          </a:p>
        </p:txBody>
      </p:sp>
      <p:sp>
        <p:nvSpPr>
          <p:cNvPr id="6148" name="Rectangle 205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imes New Roman" pitchFamily="18" charset="0"/>
              </a:rPr>
              <a:t>시스템이 제공해야 할 역량</a:t>
            </a:r>
            <a:r>
              <a:rPr lang="en-US" altLang="ko-KR" dirty="0" smtClean="0">
                <a:latin typeface="Times New Roman" pitchFamily="18" charset="0"/>
              </a:rPr>
              <a:t>(capability)</a:t>
            </a:r>
          </a:p>
          <a:p>
            <a:pPr eaLnBrk="1" hangingPunct="1"/>
            <a:endParaRPr lang="en-US" altLang="ko-KR" dirty="0" smtClean="0">
              <a:latin typeface="Times New Roman" pitchFamily="18" charset="0"/>
            </a:endParaRPr>
          </a:p>
          <a:p>
            <a:pPr eaLnBrk="1" hangingPunct="1"/>
            <a:r>
              <a:rPr lang="ko-KR" altLang="en-US" dirty="0" smtClean="0">
                <a:latin typeface="Times New Roman" pitchFamily="18" charset="0"/>
              </a:rPr>
              <a:t>외형적으로</a:t>
            </a:r>
            <a:r>
              <a:rPr lang="en-US" altLang="ko-KR" dirty="0" smtClean="0">
                <a:latin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</a:rPr>
              <a:t>나타내는 기능이나 성능</a:t>
            </a:r>
            <a:endParaRPr lang="en-US" altLang="ko-KR" dirty="0" smtClean="0">
              <a:latin typeface="Times New Roman" pitchFamily="18" charset="0"/>
            </a:endParaRPr>
          </a:p>
          <a:p>
            <a:pPr lvl="1" eaLnBrk="1" hangingPunct="1"/>
            <a:endParaRPr lang="ko-KR" altLang="en-US" dirty="0" smtClean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8596" y="6215082"/>
            <a:ext cx="2133600" cy="476250"/>
          </a:xfrm>
        </p:spPr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요구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기능적 요구</a:t>
            </a:r>
            <a:r>
              <a:rPr lang="en-US" altLang="ko-KR" dirty="0" smtClean="0"/>
              <a:t>(functional)</a:t>
            </a:r>
          </a:p>
          <a:p>
            <a:pPr lvl="1" eaLnBrk="1" hangingPunct="1"/>
            <a:r>
              <a:rPr lang="ko-KR" altLang="en-US" sz="1800" dirty="0" smtClean="0"/>
              <a:t>시스템과 외부 요소들 간의 </a:t>
            </a:r>
            <a:r>
              <a:rPr lang="ko-KR" altLang="en-US" sz="1800" dirty="0" err="1" smtClean="0"/>
              <a:t>인터랙션</a:t>
            </a:r>
            <a:endParaRPr lang="en-US" altLang="ko-KR" sz="1800" dirty="0" smtClean="0"/>
          </a:p>
          <a:p>
            <a:pPr lvl="1" eaLnBrk="1" hangingPunct="1"/>
            <a:r>
              <a:rPr lang="ko-KR" altLang="en-US" dirty="0" smtClean="0"/>
              <a:t>시스템이 어떤 상태일 때 외부의 데이터나 명령에 대해 어떤 반응을 하는지 기술</a:t>
            </a:r>
            <a:endParaRPr lang="en-US" altLang="ko-KR" dirty="0" smtClean="0"/>
          </a:p>
          <a:p>
            <a:pPr lvl="1" eaLnBrk="1" hangingPunct="1"/>
            <a:r>
              <a:rPr lang="ko-KR" altLang="en-US" sz="1800" dirty="0" smtClean="0"/>
              <a:t>기능적 요구 항목으로 제기되는 문제들은 사용자의 문제를 해결하기 위한 구현 기술과는 </a:t>
            </a:r>
            <a:r>
              <a:rPr lang="ko-KR" altLang="en-US" sz="1800" smtClean="0"/>
              <a:t>독립적인 </a:t>
            </a:r>
            <a:r>
              <a:rPr lang="ko-KR" altLang="en-US" sz="1800" smtClean="0"/>
              <a:t>사항</a:t>
            </a:r>
            <a:endParaRPr lang="en-US" altLang="ko-KR" sz="1800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z="2000" smtClean="0"/>
              <a:t>기능적 </a:t>
            </a:r>
            <a:r>
              <a:rPr lang="ko-KR" altLang="en-US" sz="2000" smtClean="0"/>
              <a:t>요구와 </a:t>
            </a:r>
            <a:r>
              <a:rPr lang="ko-KR" altLang="en-US" sz="2000" smtClean="0"/>
              <a:t>사례</a:t>
            </a:r>
            <a:r>
              <a:rPr lang="en-US" altLang="ko-KR" sz="2000" smtClean="0"/>
              <a:t>(</a:t>
            </a:r>
            <a:r>
              <a:rPr lang="ko-KR" altLang="en-US" smtClean="0"/>
              <a:t>표 </a:t>
            </a:r>
            <a:r>
              <a:rPr lang="en-US" altLang="ko-KR" smtClean="0"/>
              <a:t>4.1)</a:t>
            </a:r>
          </a:p>
          <a:p>
            <a:pPr lvl="1" eaLnBrk="1" hangingPunct="1"/>
            <a:r>
              <a:rPr lang="ko-KR" altLang="en-US" sz="1800" smtClean="0"/>
              <a:t>기능</a:t>
            </a:r>
            <a:endParaRPr lang="en-US" altLang="ko-KR" sz="1800" smtClean="0"/>
          </a:p>
          <a:p>
            <a:pPr lvl="1" eaLnBrk="1" hangingPunct="1"/>
            <a:r>
              <a:rPr lang="ko-KR" altLang="en-US" smtClean="0"/>
              <a:t>자료</a:t>
            </a:r>
            <a:endParaRPr lang="en-US" altLang="ko-KR" smtClean="0"/>
          </a:p>
          <a:p>
            <a:pPr lvl="1" eaLnBrk="1" hangingPunct="1"/>
            <a:r>
              <a:rPr lang="ko-KR" altLang="en-US" sz="1800" smtClean="0"/>
              <a:t>입출력</a:t>
            </a:r>
            <a:endParaRPr lang="en-US" altLang="ko-KR" sz="1800" smtClean="0"/>
          </a:p>
          <a:p>
            <a:pPr lvl="1" eaLnBrk="1" hangingPunct="1"/>
            <a:r>
              <a:rPr lang="ko-KR" altLang="en-US" smtClean="0"/>
              <a:t>사용</a:t>
            </a:r>
            <a:r>
              <a:rPr lang="ko-KR" altLang="en-US" smtClean="0"/>
              <a:t>자</a:t>
            </a:r>
            <a:endParaRPr lang="en-US" altLang="ko-KR" sz="1800" dirty="0" smtClean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6212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요구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비기능적 요구</a:t>
            </a:r>
            <a:r>
              <a:rPr lang="en-US" altLang="ko-KR" dirty="0" smtClean="0"/>
              <a:t>(non-functional)</a:t>
            </a:r>
          </a:p>
          <a:p>
            <a:pPr lvl="1" eaLnBrk="1" hangingPunct="1"/>
            <a:r>
              <a:rPr lang="ko-KR" altLang="en-US" sz="1800" dirty="0" smtClean="0"/>
              <a:t>시스템 구축에 대한 성능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품질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안전 등에 대한 요구 사항</a:t>
            </a:r>
            <a:endParaRPr lang="en-US" altLang="ko-KR" sz="1800" dirty="0" smtClean="0"/>
          </a:p>
          <a:p>
            <a:pPr lvl="2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종</a:t>
            </a:r>
            <a:r>
              <a:rPr lang="ko-KR" altLang="en-US" smtClean="0"/>
              <a:t>류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성능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시스템의 처리량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반응시간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이용률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품질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신뢰성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사용시 오류 발생률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안전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의도하지 않은 오퍼레이션으로 인하여 원치 않는 상태에 있는 것을 방지하는 역량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보안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시스템의 자원을 악의적인 공격으로부터 보호할 수 있는 역량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사용성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 느끼는 것</a:t>
            </a:r>
            <a:r>
              <a:rPr lang="en-US" altLang="ko-KR" dirty="0" smtClean="0"/>
              <a:t>(look and </a:t>
            </a:r>
            <a:r>
              <a:rPr lang="en-US" altLang="ko-KR" smtClean="0"/>
              <a:t>feel</a:t>
            </a:r>
            <a:r>
              <a:rPr lang="en-US" altLang="ko-KR" smtClean="0"/>
              <a:t>)</a:t>
            </a:r>
          </a:p>
          <a:p>
            <a:pPr eaLnBrk="1" hangingPunct="1"/>
            <a:endParaRPr lang="en-US" altLang="ko-KR" sz="2000" smtClean="0"/>
          </a:p>
          <a:p>
            <a:pPr eaLnBrk="1" hangingPunct="1"/>
            <a:r>
              <a:rPr lang="ko-KR" altLang="en-US" sz="2000" smtClean="0"/>
              <a:t>비기능적 </a:t>
            </a:r>
            <a:r>
              <a:rPr lang="ko-KR" altLang="en-US" sz="2000"/>
              <a:t>요구와 </a:t>
            </a:r>
            <a:r>
              <a:rPr lang="ko-KR" altLang="en-US" sz="2000" smtClean="0"/>
              <a:t>사례</a:t>
            </a:r>
            <a:endParaRPr lang="en-US" altLang="ko-KR" sz="2000" smtClean="0"/>
          </a:p>
          <a:p>
            <a:pPr lvl="1" eaLnBrk="1" hangingPunct="1"/>
            <a:r>
              <a:rPr lang="ko-KR" altLang="en-US" sz="1800" smtClean="0"/>
              <a:t>표 </a:t>
            </a:r>
            <a:r>
              <a:rPr lang="en-US" altLang="ko-KR" sz="1800" smtClean="0"/>
              <a:t>4.2</a:t>
            </a:r>
            <a:endParaRPr lang="en-US" altLang="ko-KR" sz="18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8596" y="6215082"/>
            <a:ext cx="2133600" cy="476250"/>
          </a:xfrm>
        </p:spPr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추출의 어려움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dirty="0" smtClean="0"/>
              <a:t>개발 팀이 응용 도메인에 대하여 충분히 알지 못함</a:t>
            </a:r>
            <a:endParaRPr lang="en-US" altLang="ko-KR" dirty="0" smtClean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 smtClean="0"/>
              <a:t>고객과 사용자가 소프트웨어가 무엇을 하는지 또한 어떻게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요구를 표현할 지 모름</a:t>
            </a:r>
            <a:endParaRPr lang="en-US" altLang="ko-KR" dirty="0" smtClean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 smtClean="0"/>
              <a:t>공통 배경지식 부족으로 개발 팀과 사용자 사이의 대화 장벽이 생김</a:t>
            </a:r>
            <a:endParaRPr lang="en-US" altLang="ko-KR" dirty="0" smtClean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 smtClean="0"/>
              <a:t>소프트웨어 요구에 대한 명세와 구현이 분리될 수 없어 정확히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명시하기 어려움</a:t>
            </a:r>
            <a:endParaRPr lang="en-US" altLang="ko-KR" dirty="0" smtClean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 smtClean="0"/>
              <a:t>요구 추출 작업을 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 모두 과소평가하는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경우가 많음</a:t>
            </a:r>
            <a:endParaRPr lang="en-US" altLang="ko-KR" dirty="0" smtClean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 smtClean="0"/>
              <a:t>비기능적 요구를 파악하고 이해하지 못함</a:t>
            </a:r>
            <a:endParaRPr lang="en-US" altLang="ko-KR" dirty="0" smtClean="0"/>
          </a:p>
          <a:p>
            <a:pPr>
              <a:lnSpc>
                <a:spcPts val="2000"/>
              </a:lnSpc>
            </a:pPr>
            <a:endParaRPr lang="en-US" altLang="ko-KR" dirty="0"/>
          </a:p>
          <a:p>
            <a:pPr>
              <a:lnSpc>
                <a:spcPts val="2000"/>
              </a:lnSpc>
            </a:pPr>
            <a:r>
              <a:rPr lang="ko-KR" altLang="en-US" dirty="0" smtClean="0"/>
              <a:t>요구가 계속해서 변경됨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4558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요구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추출 세 가지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응용에 대한 정보 출처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응용에 대한 정보 취합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요구와 제한 사항의 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정보 수집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고객의 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문헌 조사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업무 절차와 양식 조사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관련자들 설문지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사용자와의 인터뷰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브레인 </a:t>
            </a:r>
            <a:r>
              <a:rPr lang="ko-KR" altLang="en-US" dirty="0" err="1" smtClean="0"/>
              <a:t>스토밍</a:t>
            </a:r>
            <a:r>
              <a:rPr lang="ko-KR" altLang="en-US" dirty="0" smtClean="0"/>
              <a:t> 회의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스토리 또는 사용사례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85B7-3F2A-4031-8C93-307880A2B15B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1149675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21104</TotalTime>
  <Words>1994</Words>
  <Application>Microsoft Office PowerPoint</Application>
  <PresentationFormat>화면 슬라이드 쇼(4:3)</PresentationFormat>
  <Paragraphs>485</Paragraphs>
  <Slides>49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기본 디자인</vt:lpstr>
      <vt:lpstr>소프트웨어 공학 Lecture #4: 요구 분석</vt:lpstr>
      <vt:lpstr>슬라이드 2</vt:lpstr>
      <vt:lpstr>요구 분석</vt:lpstr>
      <vt:lpstr>요구 분석 과정</vt:lpstr>
      <vt:lpstr>4.1 요구(Requirements)</vt:lpstr>
      <vt:lpstr>요구</vt:lpstr>
      <vt:lpstr>요구</vt:lpstr>
      <vt:lpstr>요구 추출의 어려움</vt:lpstr>
      <vt:lpstr>4.2 요구 추출</vt:lpstr>
      <vt:lpstr>4.2 요구 추출</vt:lpstr>
      <vt:lpstr>요구 정보 출처</vt:lpstr>
      <vt:lpstr>고객의 발표</vt:lpstr>
      <vt:lpstr>문헌조사</vt:lpstr>
      <vt:lpstr>업무 절차 및 양식 조사 </vt:lpstr>
      <vt:lpstr>설문</vt:lpstr>
      <vt:lpstr>인터뷰</vt:lpstr>
      <vt:lpstr>인터뷰</vt:lpstr>
      <vt:lpstr>브레인스토밍</vt:lpstr>
      <vt:lpstr>브레인스토밍 과정</vt:lpstr>
      <vt:lpstr>프로토타이핑</vt:lpstr>
      <vt:lpstr>사용자 스토리</vt:lpstr>
      <vt:lpstr>요구와 제한의 정의</vt:lpstr>
      <vt:lpstr>4.3 도메인 분석</vt:lpstr>
      <vt:lpstr>도메인 정의</vt:lpstr>
      <vt:lpstr>도메인 분석</vt:lpstr>
      <vt:lpstr>도메인 개념</vt:lpstr>
      <vt:lpstr>도메인 사전</vt:lpstr>
      <vt:lpstr>도메인 사전</vt:lpstr>
      <vt:lpstr>비즈니스 규칙</vt:lpstr>
      <vt:lpstr>4.4 사용 사례</vt:lpstr>
      <vt:lpstr>사용 사례의 소개</vt:lpstr>
      <vt:lpstr>사용 사례의 소개</vt:lpstr>
      <vt:lpstr>사용 사례 다이어그램</vt:lpstr>
      <vt:lpstr>액터와 사용사례</vt:lpstr>
      <vt:lpstr>액터 찾기</vt:lpstr>
      <vt:lpstr>사용 사례 찾기</vt:lpstr>
      <vt:lpstr>시나리오 구성</vt:lpstr>
      <vt:lpstr>완성된 사용 사례 예</vt:lpstr>
      <vt:lpstr>사용 사례 관계 찾기</vt:lpstr>
      <vt:lpstr>포함 관계</vt:lpstr>
      <vt:lpstr>확장 관계</vt:lpstr>
      <vt:lpstr>포함/확장 관계가 적용된 사용 사례 다이어그램</vt:lpstr>
      <vt:lpstr>4.5 요구 분석 명세서</vt:lpstr>
      <vt:lpstr>명세서 작성</vt:lpstr>
      <vt:lpstr>요구 분석서 목차</vt:lpstr>
      <vt:lpstr>명세서 검토</vt:lpstr>
      <vt:lpstr>4.6 요구 관리 도구</vt:lpstr>
      <vt:lpstr>요구 관리 도구</vt:lpstr>
      <vt:lpstr>슬라이드 49</vt:lpstr>
    </vt:vector>
  </TitlesOfParts>
  <Company>soolab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Windows User</cp:lastModifiedBy>
  <cp:revision>2023</cp:revision>
  <dcterms:created xsi:type="dcterms:W3CDTF">2008-11-11T15:04:27Z</dcterms:created>
  <dcterms:modified xsi:type="dcterms:W3CDTF">2014-11-13T17:11:33Z</dcterms:modified>
</cp:coreProperties>
</file>