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7" r:id="rId2"/>
    <p:sldId id="486" r:id="rId3"/>
    <p:sldId id="487" r:id="rId4"/>
    <p:sldId id="523" r:id="rId5"/>
    <p:sldId id="488" r:id="rId6"/>
    <p:sldId id="490" r:id="rId7"/>
    <p:sldId id="491" r:id="rId8"/>
    <p:sldId id="524" r:id="rId9"/>
    <p:sldId id="492" r:id="rId10"/>
    <p:sldId id="493" r:id="rId11"/>
    <p:sldId id="496" r:id="rId12"/>
    <p:sldId id="494" r:id="rId13"/>
    <p:sldId id="495" r:id="rId14"/>
    <p:sldId id="497" r:id="rId15"/>
    <p:sldId id="498" r:id="rId16"/>
    <p:sldId id="499" r:id="rId17"/>
    <p:sldId id="525" r:id="rId18"/>
    <p:sldId id="526" r:id="rId19"/>
    <p:sldId id="501" r:id="rId20"/>
    <p:sldId id="502" r:id="rId21"/>
    <p:sldId id="503" r:id="rId22"/>
    <p:sldId id="485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27" r:id="rId38"/>
    <p:sldId id="518" r:id="rId39"/>
    <p:sldId id="519" r:id="rId40"/>
    <p:sldId id="520" r:id="rId41"/>
    <p:sldId id="521" r:id="rId42"/>
    <p:sldId id="522" r:id="rId43"/>
    <p:sldId id="437" r:id="rId4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8" d="100"/>
          <a:sy n="88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3314151622894976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93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106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</c:ser>
        <c:dLbls>
          <c:showVal val="1"/>
        </c:dLbls>
        <c:overlap val="-25"/>
        <c:axId val="260061440"/>
        <c:axId val="260151552"/>
      </c:barChart>
      <c:lineChart>
        <c:grouping val="standard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819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140</a:t>
                    </a:r>
                    <a:r>
                      <a:rPr lang="ko-KR" altLang="en-US" dirty="0" smtClean="0"/>
                      <a:t>점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237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157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464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</c:ser>
        <c:dLbls>
          <c:showVal val="1"/>
        </c:dLbls>
        <c:marker val="1"/>
        <c:axId val="260061440"/>
        <c:axId val="260151552"/>
      </c:lineChart>
      <c:catAx>
        <c:axId val="260061440"/>
        <c:scaling>
          <c:orientation val="minMax"/>
        </c:scaling>
        <c:axPos val="b"/>
        <c:numFmt formatCode="General" sourceLinked="0"/>
        <c:majorTickMark val="none"/>
        <c:tickLblPos val="nextTo"/>
        <c:crossAx val="260151552"/>
        <c:crosses val="autoZero"/>
        <c:auto val="1"/>
        <c:lblAlgn val="ctr"/>
        <c:lblOffset val="100"/>
      </c:catAx>
      <c:valAx>
        <c:axId val="26015155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26006144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2014-11-13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xmlns="" val="410585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81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 smtClean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  <a:endParaRPr lang="en-US" sz="4400" baseline="0">
              <a:solidFill>
                <a:srgbClr val="000000"/>
              </a:solidFill>
              <a:latin typeface="+mj-lt"/>
              <a:ea typeface="+mn-ea"/>
              <a:cs typeface="Geneva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 smtClean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 smtClean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wmf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3" y="980728"/>
            <a:ext cx="4680520" cy="2304256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#6: </a:t>
            </a: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아키텍처 설계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UML</a:t>
            </a:r>
            <a:r>
              <a:rPr lang="ko-KR" altLang="en-US" dirty="0" smtClean="0"/>
              <a:t>에서 서브시스템을 표현할 때 도입되는 개념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클래스를 의미 있는 관련된 그룹으로 </a:t>
            </a:r>
            <a:r>
              <a:rPr lang="ko-KR" altLang="en-US" smtClean="0"/>
              <a:t>구성하는 </a:t>
            </a:r>
            <a:r>
              <a:rPr lang="ko-KR" altLang="en-US" smtClean="0"/>
              <a:t>메커니즘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Package </a:t>
            </a:r>
            <a:r>
              <a:rPr lang="ko-KR" altLang="en-US" smtClean="0"/>
              <a:t>선언으로 </a:t>
            </a:r>
            <a:r>
              <a:rPr lang="ko-KR" altLang="en-US" smtClean="0"/>
              <a:t>매핑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패키지는 중첩될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복잡한 시스템을 서브시스템으로 나누어 </a:t>
            </a:r>
            <a:r>
              <a:rPr lang="ko-KR" altLang="en-US" smtClean="0"/>
              <a:t>적절한 </a:t>
            </a:r>
            <a:r>
              <a:rPr lang="ko-KR" altLang="en-US" smtClean="0"/>
              <a:t>컨트롤 가능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 구조를 </a:t>
            </a:r>
            <a:r>
              <a:rPr lang="ko-KR" altLang="en-US" smtClean="0"/>
              <a:t>표현하는데 </a:t>
            </a:r>
            <a:r>
              <a:rPr lang="ko-KR" altLang="en-US" smtClean="0"/>
              <a:t>적합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서브시스템으로 분할하면 객체 사이의 의존성을 최소화할 수 있어 솔루션 도메인의 복잡성을 줄일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Façade </a:t>
            </a:r>
            <a:r>
              <a:rPr lang="ko-KR" altLang="en-US" dirty="0" smtClean="0"/>
              <a:t>패턴 </a:t>
            </a:r>
            <a:endParaRPr lang="en-US" altLang="ko-KR" dirty="0" smtClean="0"/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5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다이어그램에서의 의존 관계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mtClean="0"/>
              <a:t>패키지로 </a:t>
            </a:r>
            <a:r>
              <a:rPr lang="ko-KR" altLang="en-US" dirty="0" smtClean="0"/>
              <a:t>정의한 서브 시스템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5730775" cy="1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5957862" cy="30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994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설계 원리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시스템을 </a:t>
            </a:r>
            <a:r>
              <a:rPr lang="ko-KR" altLang="en-US" dirty="0"/>
              <a:t>개발하는 조건이나 운용될 환경 조건의 제약 안에서 가능한 여러 설계 중에서 최적의 설계 안을 발견 </a:t>
            </a:r>
            <a:r>
              <a:rPr lang="ko-KR" altLang="en-US" dirty="0" smtClean="0"/>
              <a:t>하는 것</a:t>
            </a: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설계를 평가하기 위한 특성과 기준을 명시하여야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정량적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효율성</a:t>
            </a:r>
            <a:r>
              <a:rPr lang="en-US" altLang="ko-KR" dirty="0"/>
              <a:t>(Efficiency)</a:t>
            </a:r>
            <a:endParaRPr lang="ko-KR" altLang="en-US" dirty="0"/>
          </a:p>
          <a:p>
            <a:pPr lvl="2" eaLnBrk="1" hangingPunct="1"/>
            <a:r>
              <a:rPr lang="ko-KR" altLang="en-US" dirty="0" smtClean="0"/>
              <a:t>시스템이 사용하는 자원이 적정하고 효과적임을 의미한다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단순성</a:t>
            </a:r>
            <a:r>
              <a:rPr lang="en-US" altLang="ko-KR" dirty="0"/>
              <a:t>(Simplicity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 eaLnBrk="1" hangingPunct="1"/>
            <a:r>
              <a:rPr lang="ko-KR" altLang="en-US" dirty="0" smtClean="0"/>
              <a:t>이해하기 쉬운 설계를 작성하는 것</a:t>
            </a:r>
            <a:endParaRPr lang="ko-KR" altLang="en-US" dirty="0"/>
          </a:p>
          <a:p>
            <a:pPr marL="806450" lvl="2" indent="0" eaLnBrk="1" hangingPunct="1">
              <a:buNone/>
            </a:pPr>
            <a:endParaRPr lang="ko-KR" altLang="en-US" dirty="0" smtClean="0"/>
          </a:p>
          <a:p>
            <a:pPr eaLnBrk="1" hangingPunct="1"/>
            <a:r>
              <a:rPr lang="ko-KR" altLang="en-US" dirty="0" smtClean="0"/>
              <a:t>소프트웨어 설계의 중심이 되는 원리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pPr lvl="1" eaLnBrk="1" hangingPunct="1"/>
            <a:r>
              <a:rPr lang="ko-KR" altLang="en-US" dirty="0" smtClean="0"/>
              <a:t>정보은닉</a:t>
            </a:r>
            <a:r>
              <a:rPr lang="en-US" altLang="ko-KR" dirty="0" smtClean="0"/>
              <a:t>(Information hiding)</a:t>
            </a:r>
          </a:p>
          <a:p>
            <a:pPr lvl="1" eaLnBrk="1" hangingPunct="1"/>
            <a:r>
              <a:rPr lang="ko-KR" altLang="en-US" dirty="0" smtClean="0"/>
              <a:t>단계적 분해</a:t>
            </a:r>
            <a:r>
              <a:rPr lang="en-US" altLang="ko-KR" dirty="0" smtClean="0"/>
              <a:t>(Stepwise refinement)</a:t>
            </a:r>
          </a:p>
          <a:p>
            <a:pPr lvl="1" eaLnBrk="1" hangingPunct="1"/>
            <a:r>
              <a:rPr lang="ko-KR" altLang="en-US" dirty="0" smtClean="0"/>
              <a:t>모듈화</a:t>
            </a:r>
            <a:r>
              <a:rPr lang="en-US" altLang="ko-KR" dirty="0" smtClean="0"/>
              <a:t>(Modularization)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64796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설계 원리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8028384" cy="22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08720"/>
            <a:ext cx="3672408" cy="2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064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단계적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단계적 분해</a:t>
            </a:r>
            <a:endParaRPr lang="ko-KR" altLang="en-US" dirty="0"/>
          </a:p>
          <a:p>
            <a:pPr lvl="1" eaLnBrk="1" hangingPunct="1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문제를 기본 단위로 나눈다</a:t>
            </a:r>
            <a:r>
              <a:rPr lang="en-US" altLang="ko-KR" dirty="0" smtClean="0"/>
              <a:t>.</a:t>
            </a:r>
          </a:p>
          <a:p>
            <a:pPr lvl="1" eaLnBrk="1" hangingPunct="1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독립된 문제로 구별한다</a:t>
            </a:r>
            <a:r>
              <a:rPr lang="en-US" altLang="ko-KR" dirty="0" smtClean="0"/>
              <a:t>.</a:t>
            </a:r>
          </a:p>
          <a:p>
            <a:pPr lvl="1" eaLnBrk="1" hangingPunct="1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구분된 문제의 자세한 내용은 가능한 한 뒤로 미룬다</a:t>
            </a:r>
            <a:r>
              <a:rPr lang="en-US" altLang="ko-KR" dirty="0" smtClean="0"/>
              <a:t>.</a:t>
            </a:r>
          </a:p>
          <a:p>
            <a:pPr lvl="1" eaLnBrk="1" hangingPunct="1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구체화 작업이 계속 점증적으로 일어난다는 것을 보인다</a:t>
            </a:r>
            <a:r>
              <a:rPr lang="en-US" altLang="ko-KR" dirty="0" smtClean="0"/>
              <a:t>.</a:t>
            </a:r>
          </a:p>
          <a:p>
            <a:pPr lvl="1" eaLnBrk="1" hangingPunct="1"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문제의 </a:t>
            </a:r>
            <a:r>
              <a:rPr lang="ko-KR" altLang="en-US" smtClean="0"/>
              <a:t>분할 개념</a:t>
            </a:r>
          </a:p>
          <a:p>
            <a:pPr lvl="1" eaLnBrk="1" hangingPunct="1">
              <a:buNone/>
            </a:pPr>
            <a:endParaRPr lang="en-US" altLang="ko-KR" dirty="0"/>
          </a:p>
          <a:p>
            <a:pPr lvl="1" eaLnBrk="1" hangingPunct="1">
              <a:buNone/>
            </a:pP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356992"/>
            <a:ext cx="2016224" cy="23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081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정의</a:t>
            </a:r>
          </a:p>
          <a:p>
            <a:pPr lvl="1" eaLnBrk="1" hangingPunct="1">
              <a:buNone/>
            </a:pPr>
            <a:r>
              <a:rPr lang="ko-KR" altLang="en-US" i="1" dirty="0" smtClean="0"/>
              <a:t>필요한 부분만을 표현할 수 있고 불필요한 부분을 제거하여 간결하고 쉽게 만드는 작업</a:t>
            </a:r>
            <a:r>
              <a:rPr lang="en-US" altLang="ko-KR" dirty="0" smtClean="0"/>
              <a:t>.</a:t>
            </a:r>
          </a:p>
          <a:p>
            <a:pPr lvl="1" eaLnBrk="1" hangingPunct="1">
              <a:buNone/>
            </a:pPr>
            <a:endParaRPr lang="en-US" altLang="ko-KR" dirty="0"/>
          </a:p>
          <a:p>
            <a:pPr lvl="1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ko-KR" altLang="en-US" dirty="0" smtClean="0"/>
              <a:t>추상화 방법</a:t>
            </a:r>
            <a:endParaRPr lang="ko-KR" altLang="en-US" dirty="0"/>
          </a:p>
          <a:p>
            <a:pPr lvl="1" eaLnBrk="1" hangingPunct="1">
              <a:buSzPct val="90000"/>
            </a:pPr>
            <a:r>
              <a:rPr lang="ko-KR" altLang="en-US" dirty="0" smtClean="0"/>
              <a:t>기능 추상화</a:t>
            </a:r>
            <a:endParaRPr lang="en-US" altLang="ko-KR" dirty="0" smtClean="0"/>
          </a:p>
          <a:p>
            <a:pPr lvl="1" eaLnBrk="1" hangingPunct="1">
              <a:buSzPct val="90000"/>
            </a:pPr>
            <a:r>
              <a:rPr lang="ko-KR" altLang="en-US" dirty="0" smtClean="0"/>
              <a:t>자료 추상화</a:t>
            </a:r>
            <a:endParaRPr lang="en-US" altLang="ko-KR" dirty="0" smtClean="0"/>
          </a:p>
          <a:p>
            <a:pPr lvl="1" eaLnBrk="1" hangingPunct="1">
              <a:buSzPct val="90000"/>
            </a:pPr>
            <a:r>
              <a:rPr lang="ko-KR" altLang="en-US" dirty="0" smtClean="0"/>
              <a:t>제어 추상화</a:t>
            </a:r>
            <a:endParaRPr lang="ko-KR" altLang="en-US" dirty="0"/>
          </a:p>
          <a:p>
            <a:pPr lvl="1" eaLnBrk="1" hangingPunct="1">
              <a:buNone/>
            </a:pPr>
            <a:endParaRPr lang="ko-KR" altLang="en-US" dirty="0"/>
          </a:p>
          <a:p>
            <a:pPr lvl="1" eaLnBrk="1" hangingPunct="1">
              <a:buNone/>
            </a:pPr>
            <a:endParaRPr lang="ko-KR" altLang="en-US" i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3116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과정에 독립된 모듈들로 분할하기 위하여 모듈 선택에 사용하는 기준이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추상화 기법을 사용하는 시스템에서는 결합</a:t>
            </a:r>
            <a:r>
              <a:rPr lang="en-US" altLang="ko-KR" dirty="0" smtClean="0"/>
              <a:t>(coupling)</a:t>
            </a:r>
            <a:r>
              <a:rPr lang="ko-KR" altLang="en-US" dirty="0" smtClean="0"/>
              <a:t>과 응집</a:t>
            </a:r>
            <a:r>
              <a:rPr lang="en-US" altLang="ko-KR" dirty="0" smtClean="0"/>
              <a:t>(cohesion)</a:t>
            </a:r>
            <a:r>
              <a:rPr lang="ko-KR" altLang="en-US" dirty="0" smtClean="0"/>
              <a:t>이라는 두 가지 관점의 판단 기준이 적용된다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6930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간의 결합</a:t>
            </a:r>
            <a:r>
              <a:rPr lang="en-US" altLang="ko-KR" dirty="0" smtClean="0"/>
              <a:t>(coupling)</a:t>
            </a:r>
          </a:p>
          <a:p>
            <a:pPr marL="0" indent="0">
              <a:buNone/>
            </a:pPr>
            <a:r>
              <a:rPr lang="en-US" altLang="ko-KR" dirty="0" smtClean="0"/>
              <a:t>  (1) </a:t>
            </a:r>
            <a:r>
              <a:rPr lang="ko-KR" altLang="en-US" dirty="0" smtClean="0"/>
              <a:t>자료 결합</a:t>
            </a:r>
            <a:r>
              <a:rPr lang="en-US" altLang="ko-KR" dirty="0" smtClean="0"/>
              <a:t>(data coupling)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(2) </a:t>
            </a:r>
            <a:r>
              <a:rPr lang="ko-KR" altLang="en-US" dirty="0" smtClean="0"/>
              <a:t>스탬프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결합</a:t>
            </a:r>
            <a:r>
              <a:rPr lang="en-US" altLang="ko-KR" dirty="0" smtClean="0"/>
              <a:t>(stamp coupling)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(3) </a:t>
            </a:r>
            <a:r>
              <a:rPr lang="ko-KR" altLang="en-US" dirty="0" smtClean="0"/>
              <a:t>제어 결합</a:t>
            </a:r>
            <a:r>
              <a:rPr lang="en-US" altLang="ko-KR" dirty="0" smtClean="0"/>
              <a:t>(control coupling)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(4) </a:t>
            </a:r>
            <a:r>
              <a:rPr lang="ko-KR" altLang="en-US" dirty="0" smtClean="0"/>
              <a:t>공통 결합</a:t>
            </a:r>
            <a:r>
              <a:rPr lang="en-US" altLang="ko-KR" dirty="0" smtClean="0"/>
              <a:t>(common coupling)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(5) </a:t>
            </a:r>
            <a:r>
              <a:rPr lang="ko-KR" altLang="en-US" dirty="0" smtClean="0"/>
              <a:t>내용 결합</a:t>
            </a:r>
            <a:r>
              <a:rPr lang="en-US" altLang="ko-KR" dirty="0" smtClean="0"/>
              <a:t>(content coupling)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020272" y="177281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0192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결합도 약함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27716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결합도 강함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6135304"/>
              </p:ext>
            </p:extLst>
          </p:nvPr>
        </p:nvGraphicFramePr>
        <p:xfrm>
          <a:off x="1403648" y="4293096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728192"/>
                <a:gridCol w="1800200"/>
                <a:gridCol w="17755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인터페이스 복잡도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연결 형태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커뮤니케이션 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낮음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높음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단순 명확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복잡하고 불투명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이름으로 모듈에 연결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내부 요소로 연결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데이터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제어정보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복합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191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모듈의 응집</a:t>
            </a:r>
            <a:r>
              <a:rPr lang="en-US" altLang="ko-KR" dirty="0" smtClean="0"/>
              <a:t>(cohesion)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(1) </a:t>
            </a:r>
            <a:r>
              <a:rPr lang="ko-KR" altLang="en-US" dirty="0" smtClean="0"/>
              <a:t>기능적 응집</a:t>
            </a:r>
            <a:r>
              <a:rPr lang="en-US" altLang="ko-KR" dirty="0" smtClean="0"/>
              <a:t>(functional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(2) 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응집</a:t>
            </a:r>
            <a:r>
              <a:rPr lang="en-US" altLang="ko-KR" dirty="0" smtClean="0"/>
              <a:t>(sequential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(3) </a:t>
            </a:r>
            <a:r>
              <a:rPr lang="ko-KR" altLang="en-US" dirty="0" smtClean="0"/>
              <a:t>교환적 응집</a:t>
            </a:r>
            <a:r>
              <a:rPr lang="en-US" altLang="ko-KR" dirty="0" smtClean="0"/>
              <a:t>(communication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(4) </a:t>
            </a:r>
            <a:r>
              <a:rPr lang="ko-KR" altLang="en-US" dirty="0" smtClean="0"/>
              <a:t>절차적 응집</a:t>
            </a:r>
            <a:r>
              <a:rPr lang="en-US" altLang="ko-KR" dirty="0" smtClean="0"/>
              <a:t>(procedural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(5) </a:t>
            </a:r>
            <a:r>
              <a:rPr lang="ko-KR" altLang="en-US" dirty="0" smtClean="0"/>
              <a:t>시간적 응집</a:t>
            </a:r>
            <a:r>
              <a:rPr lang="en-US" altLang="ko-KR" dirty="0" smtClean="0"/>
              <a:t>(temporal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(6) </a:t>
            </a:r>
            <a:r>
              <a:rPr lang="ko-KR" altLang="en-US" dirty="0" smtClean="0"/>
              <a:t>논리적 응집</a:t>
            </a:r>
            <a:r>
              <a:rPr lang="en-US" altLang="ko-KR" dirty="0" smtClean="0"/>
              <a:t>(logical cohesion)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(7) </a:t>
            </a:r>
            <a:r>
              <a:rPr lang="ko-KR" altLang="en-US" dirty="0" smtClean="0"/>
              <a:t>우연적 응집</a:t>
            </a:r>
            <a:r>
              <a:rPr lang="en-US" altLang="ko-KR" dirty="0" smtClean="0"/>
              <a:t>(coincidental cohesion)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24328" y="177281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4248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응집력 강함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34917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응집력 약함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64288" y="2420888"/>
            <a:ext cx="7200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중간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5429550"/>
              </p:ext>
            </p:extLst>
          </p:nvPr>
        </p:nvGraphicFramePr>
        <p:xfrm>
          <a:off x="755576" y="4437112"/>
          <a:ext cx="7752184" cy="15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092"/>
                <a:gridCol w="3876092"/>
              </a:tblGrid>
              <a:tr h="504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 기능을 정의한 문장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응집력</a:t>
                      </a:r>
                      <a:endParaRPr lang="ko-KR" altLang="en-US" dirty="0"/>
                    </a:p>
                  </a:txBody>
                  <a:tcPr/>
                </a:tc>
              </a:tr>
              <a:tr h="10245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복문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쉼표 하나 이상의 동사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시간과 관련된 단어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처음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다음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이후 등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동사 앞에 단일 특정 객체가 아닌 경우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초기화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모두 삭제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순차적이나 교환적 응집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순차적이나 시간적 응집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논리적 응집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시간적 응집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860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아키텍처 설계과정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아키텍처 설계 프로세스</a:t>
            </a:r>
          </a:p>
          <a:p>
            <a:pPr lvl="1" eaLnBrk="1" hangingPunct="1"/>
            <a:r>
              <a:rPr lang="en-US" altLang="ko-KR" sz="1800" dirty="0" smtClean="0"/>
              <a:t>Step 1. </a:t>
            </a:r>
            <a:r>
              <a:rPr lang="ko-KR" altLang="en-US" sz="1800" dirty="0" smtClean="0"/>
              <a:t>목표를 설정한다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en-US" altLang="ko-KR" sz="1800" dirty="0" smtClean="0"/>
              <a:t>Step 2. </a:t>
            </a:r>
            <a:r>
              <a:rPr lang="ko-KR" altLang="en-US" sz="1800" dirty="0" smtClean="0"/>
              <a:t>시스템의 타입을 결정한다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en-US" altLang="ko-KR" sz="1800" dirty="0" smtClean="0"/>
              <a:t>Step 3. </a:t>
            </a:r>
            <a:r>
              <a:rPr lang="ko-KR" altLang="en-US" sz="1800" dirty="0" smtClean="0"/>
              <a:t>아키텍처 스타일을 적용하거나 아키텍처 설계를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en-US" altLang="ko-KR" sz="1800" dirty="0" smtClean="0"/>
              <a:t>Step 4. </a:t>
            </a:r>
            <a:r>
              <a:rPr lang="ko-KR" altLang="en-US" sz="1800" dirty="0" smtClean="0"/>
              <a:t>서브시스템의 기능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인터페이스 </a:t>
            </a:r>
            <a:r>
              <a:rPr lang="ko-KR" altLang="en-US" sz="1800" dirty="0" err="1" smtClean="0"/>
              <a:t>인터랙션</a:t>
            </a:r>
            <a:r>
              <a:rPr lang="ko-KR" altLang="en-US" sz="1800" dirty="0" smtClean="0"/>
              <a:t> 동작을 작성한다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en-US" altLang="ko-KR" sz="1800" dirty="0" smtClean="0"/>
              <a:t>Step 5. </a:t>
            </a:r>
            <a:r>
              <a:rPr lang="ko-KR" altLang="en-US" sz="1800" dirty="0" smtClean="0"/>
              <a:t>아키텍처 설계를 검토한다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 eaLnBrk="1" hangingPunct="1"/>
            <a:endParaRPr lang="en-US" altLang="ko-KR" dirty="0" smtClean="0"/>
          </a:p>
          <a:p>
            <a:pPr marL="390525" lvl="1" indent="0" eaLnBrk="1" hangingPunct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84984"/>
            <a:ext cx="6732240" cy="29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57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설계 원리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아키텍처 설계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아키텍처 스타일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아키텍처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설계 문서화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92268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목표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아키텍처 설계에서 고려해야 될 요구사항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용이성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상용 컴포넌트의 사용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시스템 성능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고장인내성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복구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122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시스템의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대화형 시스템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이벤트 중심 시스템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상태에 의존적이며 반응 동작을 보인다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변환 시스템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객체영속 시스템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저장미디어를 숨기고 데이터베이스나 파일 시스템에 객체를 저장하고 검색할 수 있는 능력을 가진 시스템</a:t>
            </a:r>
            <a:endParaRPr lang="ko-KR" altLang="en-US" dirty="0"/>
          </a:p>
          <a:p>
            <a:pPr marL="390525" lvl="1" indent="0" eaLnBrk="1" hangingPunct="1">
              <a:buNone/>
            </a:pPr>
            <a:endParaRPr lang="ko-KR" altLang="en-US" dirty="0"/>
          </a:p>
          <a:p>
            <a:pPr marL="390525" lvl="1" indent="0" eaLnBrk="1" hangingPunct="1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32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아키텍처 관점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모듈</a:t>
            </a:r>
            <a:endParaRPr lang="ko-KR" altLang="en-US" dirty="0"/>
          </a:p>
          <a:p>
            <a:pPr lvl="2" eaLnBrk="1" hangingPunct="1"/>
            <a:r>
              <a:rPr lang="ko-KR" altLang="en-US" dirty="0" smtClean="0">
                <a:latin typeface="맑은 고딕" pitchFamily="50" charset="-127"/>
              </a:rPr>
              <a:t>시스템을 단위코드의 집합으로 보는 관점</a:t>
            </a:r>
            <a:endParaRPr lang="en-US" altLang="ko-KR" dirty="0" smtClean="0">
              <a:latin typeface="맑은 고딕" pitchFamily="50" charset="-127"/>
            </a:endParaRPr>
          </a:p>
          <a:p>
            <a:pPr lvl="1" eaLnBrk="1" hangingPunct="1"/>
            <a:r>
              <a:rPr lang="ko-KR" altLang="en-US" dirty="0" smtClean="0"/>
              <a:t>컴포넌트와 커넥션</a:t>
            </a:r>
            <a:endParaRPr lang="ko-KR" altLang="en-US" dirty="0"/>
          </a:p>
          <a:p>
            <a:pPr lvl="2" eaLnBrk="1" hangingPunct="1"/>
            <a:r>
              <a:rPr lang="ko-KR" altLang="en-US" dirty="0" smtClean="0">
                <a:latin typeface="맑은 고딕" pitchFamily="50" charset="-127"/>
              </a:rPr>
              <a:t>시스템을 컴포넌트라 부르는 런타임 개체의 집합으로 보는 관점</a:t>
            </a:r>
            <a:endParaRPr lang="ko-KR" altLang="en-US" dirty="0">
              <a:latin typeface="맑은 고딕" pitchFamily="50" charset="-127"/>
            </a:endParaRPr>
          </a:p>
          <a:p>
            <a:pPr lvl="1" eaLnBrk="1" hangingPunct="1"/>
            <a:r>
              <a:rPr lang="ko-KR" altLang="en-US" dirty="0" smtClean="0"/>
              <a:t>배치</a:t>
            </a:r>
            <a:endParaRPr lang="ko-KR" altLang="en-US" dirty="0"/>
          </a:p>
          <a:p>
            <a:pPr lvl="2" eaLnBrk="1" hangingPunct="1"/>
            <a:r>
              <a:rPr lang="ko-KR" altLang="en-US" dirty="0" smtClean="0">
                <a:latin typeface="맑은 고딕" pitchFamily="50" charset="-127"/>
              </a:rPr>
              <a:t>단위 소프트웨어가 어떤 하드웨어 </a:t>
            </a:r>
            <a:r>
              <a:rPr lang="ko-KR" altLang="en-US" dirty="0" err="1" smtClean="0">
                <a:latin typeface="맑은 고딕" pitchFamily="50" charset="-127"/>
              </a:rPr>
              <a:t>노드에</a:t>
            </a:r>
            <a:r>
              <a:rPr lang="ko-KR" altLang="en-US" dirty="0" smtClean="0">
                <a:latin typeface="맑은 고딕" pitchFamily="50" charset="-127"/>
              </a:rPr>
              <a:t> 배치되는가에 관점</a:t>
            </a:r>
            <a:endParaRPr lang="ko-KR" altLang="en-US" dirty="0">
              <a:latin typeface="맑은 고딕" pitchFamily="50" charset="-127"/>
            </a:endParaRPr>
          </a:p>
          <a:p>
            <a:pPr marL="806450" lvl="2" indent="0" eaLnBrk="1" hangingPunct="1">
              <a:buNone/>
            </a:pPr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43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아키텍처의 표현 관점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624736" cy="469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686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아키텍처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일반적인 모양과 조화를 위한 스타일을 정하는 작업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 아키텍처에 적용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시스템분할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제어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처리 방침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서브시스템 간의 통신 프로토콜 포함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478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 구조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시스템을 계층으로 구성하는 방법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459710" cy="461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9117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서버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클라이언트 서버</a:t>
            </a:r>
            <a:r>
              <a:rPr lang="en-US" altLang="ko-KR" dirty="0" smtClean="0"/>
              <a:t>(Client Server)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서버와 여러 개의 클라이언트로 구성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요청과 결과를 받기 위하여 동기화 되는 일을 제외하고는 모두 독립적이다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특정 서브시스템이 다른 서브시스템에 서비스를 제공하도록 지정할 때 유용하다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대부분의 웹 기반 애플리케이션과 파일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프로토콜 포함</a:t>
            </a:r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940569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+mn-ea"/>
                <a:ea typeface="+mn-ea"/>
              </a:rPr>
              <a:t>클라이언트 서버 스타일의 적용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84984"/>
            <a:ext cx="6496397" cy="265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009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처리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 </a:t>
            </a:r>
            <a:r>
              <a:rPr lang="ko-KR" altLang="en-US" dirty="0" smtClean="0"/>
              <a:t>처리 아키텍처는 입력을 하나씩 읽어 처리한다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입력은 시스템에 저장되어 있는 데이터를 조작하는 명령들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트랜잭션이다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트랜잭션을 어디서 처리하는지 결정하는 </a:t>
            </a:r>
            <a:r>
              <a:rPr lang="ko-KR" altLang="en-US" dirty="0" err="1" smtClean="0"/>
              <a:t>디스패처</a:t>
            </a:r>
            <a:r>
              <a:rPr lang="en-US" altLang="ko-KR" dirty="0" smtClean="0"/>
              <a:t>(Dispatcher)</a:t>
            </a:r>
            <a:r>
              <a:rPr lang="ko-KR" altLang="en-US" dirty="0" smtClean="0"/>
              <a:t>라고 하는 교통정리 컴포넌트가 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디스패처는</a:t>
            </a:r>
            <a:r>
              <a:rPr lang="ko-KR" altLang="en-US" dirty="0" smtClean="0"/>
              <a:t> 프로시저 호출이나 메시지를 통하여 요청된 트랜잭션을 처리할 컴포넌트에 배치한다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71490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처리 스타일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04559" cy="316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7400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처리 아키텍처 사례</a:t>
            </a:r>
            <a:r>
              <a:rPr lang="en-US" altLang="ko-KR" dirty="0" smtClean="0"/>
              <a:t>(IDE)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886079" cy="386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19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요구 </a:t>
            </a:r>
            <a:r>
              <a:rPr lang="ko-KR" altLang="en-US" smtClean="0"/>
              <a:t>분석에서 설계로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 분석 작업을 통하여 무엇을 개발할 것인가를 결정한 후에는 도메인 영역의 문제에 집중하여 </a:t>
            </a:r>
            <a:r>
              <a:rPr lang="ko-KR" altLang="en-US" dirty="0" err="1" smtClean="0"/>
              <a:t>모델링한다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5"/>
            <a:ext cx="6696744" cy="416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5553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MVC(Model-View-Controller)</a:t>
            </a:r>
            <a:r>
              <a:rPr lang="ko-KR" altLang="en-US" dirty="0"/>
              <a:t> </a:t>
            </a:r>
            <a:endParaRPr lang="en-US" altLang="ko-KR" dirty="0"/>
          </a:p>
          <a:p>
            <a:pPr lvl="1" eaLnBrk="1" hangingPunct="1">
              <a:buNone/>
            </a:pPr>
            <a:r>
              <a:rPr lang="ko-KR" altLang="en-US" dirty="0" smtClean="0"/>
              <a:t>사용자 인터페이스를 시스템의 다른 부분과 분리하여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낮추기</a:t>
            </a:r>
            <a:endParaRPr lang="en-US" altLang="ko-KR" dirty="0" smtClean="0"/>
          </a:p>
          <a:p>
            <a:pPr lvl="1" eaLnBrk="1" hangingPunct="1">
              <a:buNone/>
            </a:pPr>
            <a:r>
              <a:rPr lang="ko-KR" altLang="en-US" dirty="0"/>
              <a:t>위</a:t>
            </a:r>
            <a:r>
              <a:rPr lang="ko-KR" altLang="en-US" dirty="0" smtClean="0"/>
              <a:t>한 아키텍처 스타일이다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eaLnBrk="1" hangingPunct="1">
              <a:buNone/>
            </a:pPr>
            <a:endParaRPr lang="en-US" altLang="ko-KR" dirty="0" smtClean="0"/>
          </a:p>
          <a:p>
            <a:pPr lvl="1" eaLnBrk="1" hangingPunct="1">
              <a:buNone/>
            </a:pPr>
            <a:endParaRPr lang="en-US" altLang="ko-KR" dirty="0"/>
          </a:p>
          <a:p>
            <a:pPr lvl="1" eaLnBrk="1" hangingPunct="1">
              <a:buNone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63888" y="525068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MVC </a:t>
            </a:r>
            <a:r>
              <a:rPr lang="ko-KR" altLang="en-US" sz="1600" b="1" dirty="0" smtClean="0">
                <a:latin typeface="+mn-ea"/>
                <a:ea typeface="+mn-ea"/>
              </a:rPr>
              <a:t>아키텍처 스타일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5603527" cy="314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546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중심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중심 시스템 아키텍처는 상태 기반 컨트롤러와 제어 대상이 되는 여러 컴포넌트로 </a:t>
            </a:r>
            <a:r>
              <a:rPr lang="ko-KR" altLang="en-US" smtClean="0"/>
              <a:t>구성된다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smtClean="0">
                <a:latin typeface="+mn-ea"/>
              </a:rPr>
              <a:t>이벤트 중심 아키텍처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381453" cy="342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95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영속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비즈니스 시스템은 </a:t>
            </a:r>
            <a:r>
              <a:rPr lang="ko-KR" altLang="en-US" dirty="0" smtClean="0"/>
              <a:t>데이터베이스에 객체를 저장하고 나중에 이를 검색할 </a:t>
            </a:r>
            <a:r>
              <a:rPr lang="ko-KR" altLang="en-US" smtClean="0"/>
              <a:t>필요가 </a:t>
            </a:r>
            <a:r>
              <a:rPr lang="ko-KR" altLang="en-US" smtClean="0"/>
              <a:t>있음</a:t>
            </a:r>
            <a:endParaRPr lang="en-US" altLang="ko-KR" smtClean="0"/>
          </a:p>
          <a:p>
            <a:r>
              <a:rPr lang="ko-KR" altLang="en-US" smtClean="0"/>
              <a:t>이런 </a:t>
            </a:r>
            <a:r>
              <a:rPr lang="ko-KR" altLang="en-US" dirty="0" smtClean="0"/>
              <a:t>시스템을 객체 영속 시스템</a:t>
            </a:r>
            <a:r>
              <a:rPr lang="en-US" altLang="ko-KR" dirty="0" smtClean="0"/>
              <a:t>  (Object Persistence System)</a:t>
            </a:r>
            <a:r>
              <a:rPr lang="ko-KR" altLang="en-US" smtClean="0"/>
              <a:t>이라고 </a:t>
            </a:r>
            <a:r>
              <a:rPr lang="ko-KR" altLang="en-US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360162" cy="243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6077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컴포넌트를 연결하기 위한 준비된 인프라 구조 제공</a:t>
            </a:r>
            <a:endParaRPr lang="en-US" altLang="ko-KR" dirty="0" smtClean="0"/>
          </a:p>
          <a:p>
            <a:r>
              <a:rPr lang="ko-KR" altLang="en-US" dirty="0" smtClean="0"/>
              <a:t>다양한 애플리케이션에 적용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일반적이며 환경에 따라 바꿀 수 있는 융통성을 가짐</a:t>
            </a:r>
            <a:r>
              <a:rPr lang="ko-KR" altLang="en-US" dirty="0"/>
              <a:t> </a:t>
            </a:r>
          </a:p>
          <a:p>
            <a:pPr lvl="1" eaLnBrk="1" hangingPunct="1"/>
            <a:r>
              <a:rPr lang="ko-KR" altLang="en-US" dirty="0" err="1" smtClean="0"/>
              <a:t>미들웨어는</a:t>
            </a:r>
            <a:r>
              <a:rPr lang="ko-KR" altLang="en-US" dirty="0" smtClean="0"/>
              <a:t> 애플리케이션의 여러 컴포넌트들을 연결하는 증명된 방법을 제공한다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err="1" smtClean="0"/>
              <a:t>미들웨어는</a:t>
            </a:r>
            <a:r>
              <a:rPr lang="ko-KR" altLang="en-US" dirty="0" smtClean="0"/>
              <a:t> 여러 컴포넌트를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1, 1</a:t>
            </a:r>
            <a:r>
              <a:rPr lang="ko-KR" altLang="en-US" dirty="0" smtClean="0"/>
              <a:t>대 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다대</a:t>
            </a:r>
            <a:r>
              <a:rPr lang="ko-KR" altLang="en-US" dirty="0" smtClean="0"/>
              <a:t> 다 등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연결 형태로 연결하는데 유용하게 사용된다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사용자는 애플리케이션과 상호작용한다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err="1" smtClean="0"/>
              <a:t>미들웨어</a:t>
            </a:r>
            <a:r>
              <a:rPr lang="ko-KR" altLang="en-US" dirty="0" smtClean="0"/>
              <a:t> 역할을 알아야 하는 유일한 경우는 고장이다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8091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기술의 분류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211070" cy="275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845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객체 기술은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기술 중의 하나이다</a:t>
            </a:r>
            <a:r>
              <a:rPr lang="en-US" altLang="ko-KR" dirty="0" smtClean="0"/>
              <a:t>. CORBA</a:t>
            </a:r>
            <a:r>
              <a:rPr lang="ko-KR" altLang="en-US" dirty="0" smtClean="0"/>
              <a:t>로 알려진 분산객체 기술은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년대부터 사용 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CORBA</a:t>
            </a:r>
            <a:r>
              <a:rPr lang="ko-KR" altLang="en-US" dirty="0" smtClean="0"/>
              <a:t>에서는 서버 객체가 </a:t>
            </a:r>
            <a:r>
              <a:rPr lang="en-US" altLang="ko-KR" dirty="0" smtClean="0"/>
              <a:t>CORBA IDL (Interface Definition Language)</a:t>
            </a:r>
            <a:r>
              <a:rPr lang="ko-KR" altLang="en-US" dirty="0" smtClean="0"/>
              <a:t>을 이용하여 기술한 인터페이스를 지원한다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	module </a:t>
            </a:r>
            <a:r>
              <a:rPr lang="en-US" altLang="ko-KR" dirty="0" err="1" smtClean="0"/>
              <a:t>ServerExample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interface </a:t>
            </a:r>
            <a:r>
              <a:rPr lang="en-US" altLang="ko-KR" dirty="0" err="1" smtClean="0"/>
              <a:t>MyObject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String </a:t>
            </a:r>
            <a:r>
              <a:rPr lang="en-US" altLang="ko-KR" dirty="0" err="1" smtClean="0"/>
              <a:t>isAlive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410277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</a:t>
            </a:r>
            <a:r>
              <a:rPr lang="ko-KR" altLang="en-US" dirty="0" smtClean="0"/>
              <a:t>중심 </a:t>
            </a:r>
            <a:r>
              <a:rPr lang="ko-KR" altLang="en-US" dirty="0" err="1" smtClean="0"/>
              <a:t>미들웨어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메시지 </a:t>
            </a:r>
            <a:r>
              <a:rPr lang="ko-KR" altLang="en-US" dirty="0" smtClean="0"/>
              <a:t>중심 </a:t>
            </a:r>
            <a:r>
              <a:rPr lang="ko-KR" altLang="en-US" dirty="0" err="1" smtClean="0"/>
              <a:t>미들웨어</a:t>
            </a:r>
            <a:r>
              <a:rPr lang="en-US" altLang="ko-KR" dirty="0" smtClean="0"/>
              <a:t>(Massage-Oriented Middleware)</a:t>
            </a:r>
            <a:r>
              <a:rPr lang="en-US" altLang="ko-KR" dirty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대규모 엔터프라이즈 시스템을 구축할 때 중요한 기술이다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독립적인 애플리케이션을 하나의 통합된 시스템으로 묶기 위한 접착제 같은 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707904" y="5877272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메시지를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통한 통합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042174" cy="32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036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중심 </a:t>
            </a:r>
            <a:r>
              <a:rPr lang="ko-KR" altLang="en-US" dirty="0" err="1" smtClean="0"/>
              <a:t>미들웨어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중심 서버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972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602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N-tier </a:t>
            </a:r>
            <a:r>
              <a:rPr lang="ko-KR" altLang="en-US" dirty="0" smtClean="0"/>
              <a:t>아키텍처의 중간층에 위치하면서 분산 통산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영속성을 제공하는 컴포넌트 기반의 서버 기술</a:t>
            </a:r>
            <a:endParaRPr lang="en-US" altLang="ko-KR" dirty="0" smtClean="0"/>
          </a:p>
          <a:p>
            <a:r>
              <a:rPr lang="ko-KR" altLang="en-US" dirty="0" smtClean="0"/>
              <a:t>인터넷 기반의 애플리케이션을 구축하는 데 널리 이용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71800" y="5805264"/>
            <a:ext cx="3892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웹 </a:t>
            </a:r>
            <a:r>
              <a:rPr lang="ko-KR" altLang="en-US" sz="1600" b="1" dirty="0" err="1" smtClean="0">
                <a:latin typeface="+mj-ea"/>
                <a:ea typeface="+mj-ea"/>
              </a:rPr>
              <a:t>매플리케이션을</a:t>
            </a:r>
            <a:r>
              <a:rPr lang="ko-KR" altLang="en-US" sz="1600" b="1" dirty="0" smtClean="0">
                <a:latin typeface="+mj-ea"/>
                <a:ea typeface="+mj-ea"/>
              </a:rPr>
              <a:t> 위한 </a:t>
            </a:r>
            <a:r>
              <a:rPr lang="en-US" altLang="ko-KR" sz="1600" b="1" dirty="0" smtClean="0">
                <a:latin typeface="+mj-ea"/>
                <a:ea typeface="+mj-ea"/>
              </a:rPr>
              <a:t>N-tier </a:t>
            </a:r>
            <a:r>
              <a:rPr lang="ko-KR" altLang="en-US" sz="1600" b="1" dirty="0" smtClean="0">
                <a:latin typeface="+mj-ea"/>
                <a:ea typeface="+mj-ea"/>
              </a:rPr>
              <a:t>아키텍처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84490" cy="349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85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EJB </a:t>
            </a:r>
            <a:r>
              <a:rPr lang="ko-KR" altLang="en-US" dirty="0" err="1" smtClean="0"/>
              <a:t>아키덱처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733256"/>
            <a:ext cx="5158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JEE </a:t>
            </a:r>
            <a:r>
              <a:rPr lang="ko-KR" altLang="en-US" sz="1600" b="1" dirty="0" smtClean="0">
                <a:latin typeface="+mn-ea"/>
                <a:ea typeface="+mn-ea"/>
              </a:rPr>
              <a:t>애플리케이션 서버</a:t>
            </a:r>
            <a:r>
              <a:rPr lang="en-US" altLang="ko-KR" sz="1600" b="1" dirty="0" smtClean="0">
                <a:latin typeface="+mn-ea"/>
                <a:ea typeface="+mn-ea"/>
              </a:rPr>
              <a:t>, EBJ </a:t>
            </a:r>
            <a:r>
              <a:rPr lang="ko-KR" altLang="en-US" sz="1600" b="1" dirty="0" smtClean="0">
                <a:latin typeface="+mn-ea"/>
                <a:ea typeface="+mn-ea"/>
              </a:rPr>
              <a:t>컨테이너 및 관련 서비스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1248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5067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대규모 소프트웨어를 설계하기 위한 작업은 다음과 같이 분류한다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아키텍처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저장소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5718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세션 빈</a:t>
            </a:r>
            <a:r>
              <a:rPr lang="en-US" altLang="ko-KR" dirty="0" smtClean="0"/>
              <a:t>(session bean)</a:t>
            </a:r>
            <a:r>
              <a:rPr lang="ko-KR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일반적인 비즈니스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나타낸다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세션 빈은 두 가지 종류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상태 없는</a:t>
            </a:r>
            <a:r>
              <a:rPr lang="en-US" altLang="ko-KR" sz="2000" dirty="0" smtClean="0"/>
              <a:t>(State-less)</a:t>
            </a:r>
            <a:r>
              <a:rPr lang="ko-KR" altLang="en-US" sz="2000" dirty="0" smtClean="0"/>
              <a:t>세션 빈과</a:t>
            </a:r>
            <a:endParaRPr lang="en-US" altLang="ko-KR" sz="2000" dirty="0" smtClean="0"/>
          </a:p>
          <a:p>
            <a:pPr marL="390525" lvl="1" indent="0" eaLnBrk="1" hangingPunct="1">
              <a:lnSpc>
                <a:spcPct val="9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Stateful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세션 빈이 있다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88238" y="5589240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상태 없는 빈과 상태 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795937" cy="303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497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설계 문서화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문서를 작성하는 이유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설계자나 설계 팀이 더 좋은 설계 결정을 내리는데 도움을 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사람과 설계에 대하여 이야기를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설계문서는 다음 세가지 그룹이 의사 교환하는데 사용된다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설계를 구현할 사람 즉 프로그래머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미래에 설계를 변경할 엔지니어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설계된 시스템과 인터페이스 할 다른 시스템 또는 서브시스템을 개발하는 엔지니어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8248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설계 문서화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문서는 일반적으로 다음과 같은 정보를 포함시킨다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적용하는 프로젝트에서 환경에 맞는 보다 자세하고 일관된 포맷을 사용하여야 할 것이다</a:t>
            </a:r>
            <a:r>
              <a:rPr lang="en-US" altLang="ko-KR" dirty="0" smtClean="0"/>
              <a:t>.</a:t>
            </a:r>
          </a:p>
          <a:p>
            <a:pPr marL="390525" lvl="1" indent="0">
              <a:buNone/>
            </a:pPr>
            <a:r>
              <a:rPr lang="en-US" altLang="ko-KR" dirty="0" smtClean="0"/>
              <a:t>  (1)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(2)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(3) </a:t>
            </a:r>
            <a:r>
              <a:rPr lang="ko-KR" altLang="en-US" dirty="0" smtClean="0"/>
              <a:t>설계의 아웃라인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(4) </a:t>
            </a:r>
            <a:r>
              <a:rPr lang="ko-KR" altLang="en-US" dirty="0" smtClean="0"/>
              <a:t>설계 이슈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(5) </a:t>
            </a:r>
            <a:r>
              <a:rPr lang="ko-KR" altLang="en-US" dirty="0" smtClean="0"/>
              <a:t>설계 </a:t>
            </a:r>
            <a:r>
              <a:rPr lang="ko-KR" altLang="en-US" smtClean="0"/>
              <a:t>상세 </a:t>
            </a:r>
            <a:r>
              <a:rPr lang="ko-KR" altLang="en-US" smtClean="0"/>
              <a:t>사항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설계문서에서 제외할 사항</a:t>
            </a:r>
            <a:r>
              <a:rPr lang="ko-KR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훈련된 프로그래머나 </a:t>
            </a:r>
            <a:r>
              <a:rPr lang="ko-KR" altLang="en-US" dirty="0" err="1" smtClean="0"/>
              <a:t>설계가에게</a:t>
            </a:r>
            <a:r>
              <a:rPr lang="ko-KR" altLang="en-US" dirty="0" smtClean="0"/>
              <a:t> 당연한 것으로 여겨지는 정보를 문서화 하는 것은 피한다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코드의 </a:t>
            </a:r>
            <a:r>
              <a:rPr lang="ko-KR" altLang="en-US" dirty="0" err="1" smtClean="0"/>
              <a:t>커멘트</a:t>
            </a:r>
            <a:r>
              <a:rPr lang="ko-KR" altLang="en-US" dirty="0" smtClean="0"/>
              <a:t> 안에 포함되어 있는 것이 더 좋을 내용은 설계 문서에서 피한다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코드에서 자동으로 추출될 내용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public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리스트는 설계문서에서 제외한다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899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2643182"/>
            <a:ext cx="5295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214818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아키텍처 설계란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아키텍처 설계의 정의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아키텍처란 주요 컴포넌트 사이의 인터페이스와 </a:t>
            </a:r>
            <a:r>
              <a:rPr lang="ko-KR" altLang="en-US" dirty="0" err="1"/>
              <a:t>인터랙션을</a:t>
            </a:r>
            <a:r>
              <a:rPr lang="ko-KR" altLang="en-US" dirty="0"/>
              <a:t> 포함한 시스템 구조의 설계 유형을 말한다</a:t>
            </a:r>
            <a:r>
              <a:rPr lang="en-US" altLang="ko-KR" dirty="0"/>
              <a:t>. </a:t>
            </a:r>
            <a:r>
              <a:rPr lang="ko-KR" altLang="en-US" dirty="0"/>
              <a:t>아키텍처 설계는 개발 중인 시스템에 대한 아키텍처를 정하는 의사 결정 과정이다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컴포넌트란 명백한 역할을 가지고 있으며 독립적으로 존재할 수 있는 시스템의 부분이다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기능을 가진 다른 컴포넌트로 대체 시킬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</a:p>
          <a:p>
            <a:pPr lvl="1"/>
            <a:r>
              <a:rPr lang="ko-KR" altLang="en-US" dirty="0"/>
              <a:t>모듈이란 프로그래밍 언어의 문법 구조에서 정의된 컴포넌트를 말한다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eaLnBrk="1" hangingPunct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패키지는 </a:t>
            </a:r>
            <a:r>
              <a:rPr lang="en-US" altLang="ko-KR" dirty="0"/>
              <a:t>Java</a:t>
            </a:r>
            <a:r>
              <a:rPr lang="ko-KR" altLang="en-US" dirty="0"/>
              <a:t>프로그램의 모듈이다</a:t>
            </a:r>
            <a:r>
              <a:rPr lang="en-US" altLang="ko-KR" dirty="0"/>
              <a:t>. </a:t>
            </a:r>
          </a:p>
          <a:p>
            <a:pPr lvl="2" eaLnBrk="1" hangingPunct="1"/>
            <a:r>
              <a:rPr lang="ko-KR" altLang="en-US" dirty="0"/>
              <a:t>예</a:t>
            </a:r>
            <a:r>
              <a:rPr lang="en-US" altLang="ko-KR" dirty="0"/>
              <a:t>) C</a:t>
            </a:r>
            <a:r>
              <a:rPr lang="ko-KR" altLang="en-US" dirty="0"/>
              <a:t>프로그래밍 언어에서의 모듈의 파일과 함수이다</a:t>
            </a:r>
            <a:r>
              <a:rPr lang="en-US" altLang="ko-KR" dirty="0"/>
              <a:t>.</a:t>
            </a:r>
          </a:p>
          <a:p>
            <a:pPr marL="390525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1020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</a:t>
            </a:r>
            <a:r>
              <a:rPr lang="ko-KR" altLang="en-US" dirty="0"/>
              <a:t>설</a:t>
            </a:r>
            <a:r>
              <a:rPr lang="ko-KR" altLang="en-US" dirty="0" smtClean="0"/>
              <a:t>계의 비교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547813"/>
            <a:ext cx="81629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983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아키텍처와 비기능적 요구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비기능적 요구 </a:t>
            </a:r>
            <a:r>
              <a:rPr lang="ko-KR" altLang="en-US" dirty="0"/>
              <a:t>균형</a:t>
            </a:r>
          </a:p>
          <a:p>
            <a:pPr lvl="1" eaLnBrk="1" hangingPunct="1"/>
            <a:r>
              <a:rPr lang="ko-KR" altLang="en-US" dirty="0" smtClean="0"/>
              <a:t>기술적 제약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비즈니스 제약</a:t>
            </a:r>
            <a:endParaRPr lang="en-US" altLang="ko-KR" dirty="0" smtClean="0"/>
          </a:p>
          <a:p>
            <a:pPr lvl="1" eaLnBrk="1" hangingPunct="1"/>
            <a:r>
              <a:rPr lang="ko-KR" altLang="en-US" smtClean="0"/>
              <a:t>품질 </a:t>
            </a:r>
            <a:r>
              <a:rPr lang="ko-KR" altLang="en-US" smtClean="0"/>
              <a:t>제약</a:t>
            </a:r>
            <a:endParaRPr lang="en-US" altLang="ko-KR" smtClean="0"/>
          </a:p>
          <a:p>
            <a:pPr eaLnBrk="1" hangingPunct="1"/>
            <a:r>
              <a:rPr lang="ko-KR" altLang="en-US" smtClean="0">
                <a:latin typeface="+mj-ea"/>
              </a:rPr>
              <a:t>아키텍처 설계와 </a:t>
            </a:r>
            <a:r>
              <a:rPr lang="ko-KR" altLang="en-US" smtClean="0">
                <a:latin typeface="+mj-ea"/>
              </a:rPr>
              <a:t>품질</a:t>
            </a:r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marL="390525" lvl="1" indent="0" eaLnBrk="1" hangingPunct="1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578551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6023768" cy="338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43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아키텍처와 비기능적 요구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품질 제약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9169491"/>
              </p:ext>
            </p:extLst>
          </p:nvPr>
        </p:nvGraphicFramePr>
        <p:xfrm>
          <a:off x="755576" y="1124745"/>
          <a:ext cx="7992887" cy="512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22"/>
                <a:gridCol w="2268385"/>
                <a:gridCol w="4404880"/>
              </a:tblGrid>
              <a:tr h="352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설계목표</a:t>
                      </a:r>
                      <a:endParaRPr lang="ko-KR" altLang="en-US" dirty="0"/>
                    </a:p>
                  </a:txBody>
                  <a:tcPr/>
                </a:tc>
              </a:tr>
              <a:tr h="822283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성능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처리량</a:t>
                      </a:r>
                      <a:r>
                        <a:rPr lang="en-US" altLang="ko-KR" sz="1400" dirty="0" smtClean="0"/>
                        <a:t>(throughput)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시스템이 단위 시간 당 얼마나 많은 작업을 하여야 하는가</a:t>
                      </a:r>
                      <a:r>
                        <a:rPr lang="en-US" altLang="ko-KR" sz="1000" dirty="0" smtClean="0"/>
                        <a:t>?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단위는 초당 처리한 트랜잭션 수</a:t>
                      </a:r>
                      <a:r>
                        <a:rPr lang="en-US" altLang="ko-KR" sz="1000" dirty="0" smtClean="0"/>
                        <a:t>(transaction per second) </a:t>
                      </a:r>
                      <a:r>
                        <a:rPr lang="ko-KR" altLang="en-US" sz="1000" dirty="0" smtClean="0"/>
                        <a:t>또는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메시지 수 </a:t>
                      </a:r>
                      <a:r>
                        <a:rPr lang="en-US" altLang="ko-KR" sz="1000" dirty="0" smtClean="0"/>
                        <a:t>(massage</a:t>
                      </a:r>
                      <a:r>
                        <a:rPr lang="en-US" altLang="ko-KR" sz="1000" baseline="0" dirty="0" smtClean="0"/>
                        <a:t> processed per second) </a:t>
                      </a:r>
                      <a:r>
                        <a:rPr lang="ko-KR" altLang="en-US" sz="1000" baseline="0" dirty="0" smtClean="0"/>
                        <a:t>예를 들면 온라인 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err="1" smtClean="0"/>
                        <a:t>뱅킹</a:t>
                      </a:r>
                      <a:r>
                        <a:rPr lang="ko-KR" altLang="en-US" sz="1000" baseline="0" dirty="0" smtClean="0"/>
                        <a:t> 시스템은 </a:t>
                      </a:r>
                      <a:r>
                        <a:rPr lang="en-US" altLang="ko-KR" sz="1000" baseline="0" dirty="0" smtClean="0"/>
                        <a:t>1,000tps</a:t>
                      </a:r>
                      <a:r>
                        <a:rPr lang="ko-KR" altLang="en-US" sz="1000" baseline="0" dirty="0" smtClean="0"/>
                        <a:t>의 성능을 보장하여야 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주어진 시간 동안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하루 또는 한 시간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의 평균 처리량을 제시할 수도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822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반응시간</a:t>
                      </a:r>
                      <a:r>
                        <a:rPr lang="en-US" altLang="ko-KR" sz="1400" dirty="0" smtClean="0"/>
                        <a:t>(response time)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사용자의 작업 요청 또는 입력 후 얼마나 빨리 시스템이 반응하는가</a:t>
                      </a:r>
                      <a:r>
                        <a:rPr lang="en-US" altLang="ko-KR" sz="1000" dirty="0" smtClean="0"/>
                        <a:t>? </a:t>
                      </a:r>
                      <a:r>
                        <a:rPr lang="ko-KR" altLang="en-US" sz="1000" dirty="0" smtClean="0"/>
                        <a:t>보장 반응시간과 평균 반응시간 두 가지로 정의한다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전자는 모든 요구가 정해진 시간 안에 반응하여야 하고 후자는 최악으로 지연되는 것을 허용하는 방법이다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두 가지를 절충하여</a:t>
                      </a:r>
                      <a:r>
                        <a:rPr lang="en-US" altLang="ko-KR" sz="1000" dirty="0" smtClean="0"/>
                        <a:t>”95%”</a:t>
                      </a:r>
                      <a:r>
                        <a:rPr lang="ko-KR" altLang="en-US" sz="1000" dirty="0" smtClean="0"/>
                        <a:t>의 요구는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초 이내에 반응하여야 하나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초 이상이 되어서는 </a:t>
                      </a:r>
                      <a:r>
                        <a:rPr lang="ko-KR" altLang="en-US" sz="1000" dirty="0" err="1" smtClean="0"/>
                        <a:t>안된다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라고 목표를 설정할 수도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81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메모리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시스템이 실행되기 위하여</a:t>
                      </a:r>
                      <a:r>
                        <a:rPr lang="ko-KR" altLang="en-US" sz="1000" baseline="0" dirty="0" smtClean="0"/>
                        <a:t> 요구되는 기억공간은 얼마인가</a:t>
                      </a:r>
                      <a:r>
                        <a:rPr lang="en-US" altLang="ko-KR" sz="1000" baseline="0" dirty="0" smtClean="0"/>
                        <a:t>? </a:t>
                      </a:r>
                      <a:r>
                        <a:rPr lang="ko-KR" altLang="en-US" sz="1000" baseline="0" dirty="0" err="1" smtClean="0"/>
                        <a:t>임베디드</a:t>
                      </a:r>
                      <a:r>
                        <a:rPr lang="ko-KR" altLang="en-US" sz="1000" baseline="0" dirty="0" smtClean="0"/>
                        <a:t> 시스템의 경우 메모리를 무한정 소모 할 수 없다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52861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확장성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동시접속자</a:t>
                      </a:r>
                      <a:r>
                        <a:rPr lang="ko-KR" altLang="en-US" sz="1400" dirty="0" smtClean="0"/>
                        <a:t> 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확장성이란</a:t>
                      </a:r>
                      <a:r>
                        <a:rPr lang="ko-KR" altLang="en-US" sz="1000" dirty="0" smtClean="0"/>
                        <a:t> 사용자수의 증대에 유연하게 대처할 수 있는 성질이다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동시접속자</a:t>
                      </a:r>
                      <a:r>
                        <a:rPr lang="ko-KR" altLang="en-US" sz="1000" dirty="0" smtClean="0"/>
                        <a:t> 수는 확장성의 목표로 사용될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예를 들어 </a:t>
                      </a:r>
                      <a:r>
                        <a:rPr lang="en-US" altLang="ko-KR" sz="1000" dirty="0" smtClean="0"/>
                        <a:t>“1</a:t>
                      </a:r>
                      <a:r>
                        <a:rPr lang="ko-KR" altLang="en-US" sz="1000" dirty="0" smtClean="0"/>
                        <a:t>만 명의 사용자가 동시에 접속하여야 한다</a:t>
                      </a:r>
                      <a:r>
                        <a:rPr lang="en-US" altLang="ko-KR" sz="1000" dirty="0" smtClean="0"/>
                        <a:t>.”</a:t>
                      </a:r>
                      <a:endParaRPr lang="ko-KR" altLang="en-US" sz="1000" dirty="0"/>
                    </a:p>
                  </a:txBody>
                  <a:tcPr/>
                </a:tc>
              </a:tr>
              <a:tr h="381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크기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메시지의 크기가 늘어난다고 해도 애플리케이션의 아키텍처가 잘 견디는가</a:t>
                      </a:r>
                      <a:r>
                        <a:rPr lang="en-US" altLang="ko-KR" sz="1000" dirty="0" smtClean="0"/>
                        <a:t>? </a:t>
                      </a:r>
                      <a:r>
                        <a:rPr lang="ko-KR" altLang="en-US" sz="1000" dirty="0" smtClean="0"/>
                        <a:t>어느 정도까지 큰 무리 없이 처리할 수 있는지를 </a:t>
                      </a:r>
                      <a:r>
                        <a:rPr lang="ko-KR" altLang="en-US" sz="1000" dirty="0" err="1" smtClean="0"/>
                        <a:t>나태냄</a:t>
                      </a:r>
                      <a:endParaRPr lang="ko-KR" altLang="en-US" sz="1000" dirty="0"/>
                    </a:p>
                  </a:txBody>
                  <a:tcPr/>
                </a:tc>
              </a:tr>
              <a:tr h="38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변경용이성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수정비용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새로운 기능적 요구나 비기능적 요구를 충족하기 위하여 얼마나 쉽게 애플리케이션을 수정할 수 있는가</a:t>
                      </a:r>
                      <a:r>
                        <a:rPr lang="en-US" altLang="ko-KR" sz="1000" dirty="0" smtClean="0"/>
                        <a:t>?</a:t>
                      </a:r>
                      <a:endParaRPr lang="ko-KR" altLang="en-US" sz="1000" dirty="0"/>
                    </a:p>
                  </a:txBody>
                  <a:tcPr/>
                </a:tc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기밀성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정확히 계량화 하기는 어렵지만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인증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권한부여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암호화가 잘 되어야 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52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가용성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가동률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정해진 시간 동안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또는 영업시간 동안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에 시스템이 사용될 수 있도록 가동중인 비율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대부분의 </a:t>
                      </a:r>
                      <a:r>
                        <a:rPr lang="en-US" altLang="ko-KR" sz="1000" baseline="0" dirty="0" smtClean="0"/>
                        <a:t>IT</a:t>
                      </a:r>
                      <a:r>
                        <a:rPr lang="ko-KR" altLang="en-US" sz="1000" baseline="0" dirty="0" smtClean="0"/>
                        <a:t>애플리케이션은 항상 가동되어야 하므로 </a:t>
                      </a:r>
                      <a:r>
                        <a:rPr lang="en-US" altLang="ko-KR" sz="1000" baseline="0" dirty="0" smtClean="0"/>
                        <a:t>100%</a:t>
                      </a:r>
                      <a:r>
                        <a:rPr lang="ko-KR" altLang="en-US" sz="1000" baseline="0" dirty="0" smtClean="0"/>
                        <a:t>의 가동률을 요구한다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404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호환성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데이터의 호환성을 제공하거나 다른 시스템과의 인터페이스를 제공하는 것을 의미한다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662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아키텍처의 계층적 분할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27812" cy="34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098623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23438</TotalTime>
  <Words>1678</Words>
  <Application>Microsoft Office PowerPoint</Application>
  <PresentationFormat>화면 슬라이드 쇼(4:3)</PresentationFormat>
  <Paragraphs>341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기본 디자인</vt:lpstr>
      <vt:lpstr>소프트웨어 공학 Lecture #6: 아키텍처 설계</vt:lpstr>
      <vt:lpstr>학습목표</vt:lpstr>
      <vt:lpstr>요구 분석에서 설계로</vt:lpstr>
      <vt:lpstr>설계</vt:lpstr>
      <vt:lpstr>6.1 아키텍처 설계란?</vt:lpstr>
      <vt:lpstr>아키텍처 설계의 중요성</vt:lpstr>
      <vt:lpstr>아키텍처와 비기능적 요구(1)</vt:lpstr>
      <vt:lpstr>아키텍처와 비기능적 요구(2)</vt:lpstr>
      <vt:lpstr>아키텍처의 표현</vt:lpstr>
      <vt:lpstr>패키지 다이어그램</vt:lpstr>
      <vt:lpstr>패키지 다이어그램</vt:lpstr>
      <vt:lpstr>6.2 설계 원리(1)</vt:lpstr>
      <vt:lpstr>6.2 설계 원리(2)</vt:lpstr>
      <vt:lpstr>단계적 분할</vt:lpstr>
      <vt:lpstr>추상화(Abstraction)</vt:lpstr>
      <vt:lpstr>모듈화(1)</vt:lpstr>
      <vt:lpstr>모듈화(2)</vt:lpstr>
      <vt:lpstr>모듈화(3)</vt:lpstr>
      <vt:lpstr>6.3 아키텍처 설계과정</vt:lpstr>
      <vt:lpstr>설계 목표 설정</vt:lpstr>
      <vt:lpstr>시스템의 타입</vt:lpstr>
      <vt:lpstr>아키텍처 표현</vt:lpstr>
      <vt:lpstr>아키텍처 표현</vt:lpstr>
      <vt:lpstr>6.4 아키텍처 스타일</vt:lpstr>
      <vt:lpstr>계층 구조 스타일</vt:lpstr>
      <vt:lpstr>클라이언트 서버 스타일</vt:lpstr>
      <vt:lpstr>트랜잭션 처리 스타일</vt:lpstr>
      <vt:lpstr>트랜잭션 스타일</vt:lpstr>
      <vt:lpstr>트랜잭션 스타일</vt:lpstr>
      <vt:lpstr>MVC 스타일</vt:lpstr>
      <vt:lpstr>이벤트 중심 스타일</vt:lpstr>
      <vt:lpstr>객체 영속 스타일</vt:lpstr>
      <vt:lpstr>6.5 미들웨어 아키텍처</vt:lpstr>
      <vt:lpstr>미들웨어 기술의 분류</vt:lpstr>
      <vt:lpstr>분산객체</vt:lpstr>
      <vt:lpstr>메시지 중심 미들웨어(1)</vt:lpstr>
      <vt:lpstr>메시지 중심 미들웨어(2)</vt:lpstr>
      <vt:lpstr>애플리케이션 서버</vt:lpstr>
      <vt:lpstr>애플리케이션 서버</vt:lpstr>
      <vt:lpstr>애플리케이션 서버</vt:lpstr>
      <vt:lpstr>6.6 설계 문서화(1)</vt:lpstr>
      <vt:lpstr>6.6 설계 문서화(2)</vt:lpstr>
      <vt:lpstr>슬라이드 43</vt:lpstr>
    </vt:vector>
  </TitlesOfParts>
  <Company>soolab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Windows User</cp:lastModifiedBy>
  <cp:revision>1933</cp:revision>
  <dcterms:created xsi:type="dcterms:W3CDTF">2008-11-11T15:04:27Z</dcterms:created>
  <dcterms:modified xsi:type="dcterms:W3CDTF">2014-11-13T23:55:58Z</dcterms:modified>
</cp:coreProperties>
</file>