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7C578A-F1AD-434E-8EAA-0DBC79EDACCB}">
  <a:tblStyle styleId="{857C578A-F1AD-434E-8EAA-0DBC79EDAC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ef14463d6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ef14463d6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31beea9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31beea9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ef14463d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ef14463d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ef14463d6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ef14463d6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ef14463d6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ef14463d6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ef14463d6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ef14463d6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b3620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b3620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ef14463d6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ef14463d6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ef14463d6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ef14463d6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4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Rockbuster Streaming  2020 Launch </a:t>
            </a: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Strategy</a:t>
            </a: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00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Kulp, March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4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Thank You and Please Reach out with any Questions!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311700" y="3400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Kulp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32"/>
              <a:t>kkulp@rockbuster.com</a:t>
            </a:r>
            <a:endParaRPr sz="11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4B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32125" y="151000"/>
            <a:ext cx="61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Transitioning to a Streaming Service</a:t>
            </a:r>
            <a:endParaRPr sz="2400"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9100" y="705100"/>
            <a:ext cx="8965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000FF"/>
                </a:solidFill>
              </a:rPr>
              <a:t>Over the last decade movie rentals have shifted from brick-and-mortar stores to streaming, as people now prefer the convenience of watching their favorite movies and TV shows online. With a highly competitive streaming industry, Rockbuster will stand out by offering a unique blend of nostalgia and quality content.</a:t>
            </a:r>
            <a:endParaRPr i="1" sz="13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88750" y="1587413"/>
            <a:ext cx="355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Questions to Consider</a:t>
            </a:r>
            <a:endParaRPr sz="1600"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82425" y="2115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{857C578A-F1AD-434E-8EAA-0DBC79EDACCB}</a:tableStyleId>
              </a:tblPr>
              <a:tblGrid>
                <a:gridCol w="420825"/>
                <a:gridCol w="4464950"/>
                <a:gridCol w="3292275"/>
              </a:tblGrid>
              <a:tr h="66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BFB4B"/>
                          </a:solidFill>
                        </a:rPr>
                        <a:t>1</a:t>
                      </a:r>
                      <a:endParaRPr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BFB4B"/>
                          </a:solidFill>
                        </a:rPr>
                        <a:t>Which movies contributed the most to revenue gain? </a:t>
                      </a:r>
                      <a:endParaRPr i="1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BFB4B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What genres and actors </a:t>
                      </a: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should</a:t>
                      </a: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 Rockbuster focus on </a:t>
                      </a: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marketing and acquiring?</a:t>
                      </a:r>
                      <a:endParaRPr sz="1100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56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BFB4B"/>
                          </a:solidFill>
                        </a:rPr>
                        <a:t>2</a:t>
                      </a:r>
                      <a:endParaRPr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BFB4B"/>
                          </a:solidFill>
                        </a:rPr>
                        <a:t>What was the average rental duration for all videos?</a:t>
                      </a:r>
                      <a:endParaRPr i="1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BFB4B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How long should online rentals last?</a:t>
                      </a:r>
                      <a:endParaRPr sz="1100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71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BFB4B"/>
                          </a:solidFill>
                        </a:rPr>
                        <a:t>3</a:t>
                      </a:r>
                      <a:endParaRPr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BFB4B"/>
                          </a:solidFill>
                        </a:rPr>
                        <a:t>Which countries are Rockbuster customers based in? </a:t>
                      </a:r>
                      <a:endParaRPr i="1">
                        <a:solidFill>
                          <a:srgbClr val="FBFB4B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BFB4B"/>
                          </a:solidFill>
                        </a:rPr>
                        <a:t>Do sales figures vary between geographic regions?</a:t>
                      </a:r>
                      <a:endParaRPr i="1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BFB4B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Where should Rockbuster focus marketing and </a:t>
                      </a: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resources?</a:t>
                      </a:r>
                      <a:endParaRPr sz="1100">
                        <a:solidFill>
                          <a:srgbClr val="FBFB4B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66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BFB4B"/>
                          </a:solidFill>
                        </a:rPr>
                        <a:t>4</a:t>
                      </a:r>
                      <a:endParaRPr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BFB4B"/>
                          </a:solidFill>
                        </a:rPr>
                        <a:t>Are there customers with a high lifetime value? Where are they based?</a:t>
                      </a:r>
                      <a:endParaRPr i="1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BFB4B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Should rewards programs be available for high value customers?</a:t>
                      </a:r>
                      <a:endParaRPr sz="1100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4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33525" y="188775"/>
            <a:ext cx="78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Which Genres Contributed the Most to Revenue Gain?</a:t>
            </a:r>
            <a:endParaRPr sz="2400"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115950" y="915450"/>
            <a:ext cx="20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778925" y="915450"/>
            <a:ext cx="2441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Insights: 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Sports, Sci-Fi, and Animation movies are of the highest revenue generating movies, although the revenue of all genres was pretty comparable.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854975" y="2552000"/>
            <a:ext cx="2289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Recommendations: 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-</a:t>
            </a:r>
            <a:r>
              <a:rPr b="1" lang="en" sz="1200">
                <a:solidFill>
                  <a:srgbClr val="0000FF"/>
                </a:solidFill>
              </a:rPr>
              <a:t>Acquiring movies in the popular genres.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-Keeping a wide variety of genres of movies to appeal to all audiences.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-Marketing focusing on popular genres. </a:t>
            </a:r>
            <a:endParaRPr b="1" sz="1200">
              <a:solidFill>
                <a:srgbClr val="0000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5" y="742875"/>
            <a:ext cx="6717800" cy="41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4B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00" y="648725"/>
            <a:ext cx="4509324" cy="44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33525" y="188775"/>
            <a:ext cx="78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FE"/>
                </a:solidFill>
                <a:latin typeface="Impact"/>
                <a:ea typeface="Impact"/>
                <a:cs typeface="Impact"/>
                <a:sym typeface="Impact"/>
              </a:rPr>
              <a:t>Which Actors Contributed the Most to Revenue Gain?</a:t>
            </a:r>
            <a:endParaRPr sz="2400">
              <a:solidFill>
                <a:srgbClr val="0101F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115950" y="915450"/>
            <a:ext cx="20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086775" y="915450"/>
            <a:ext cx="2441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Insights: 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Susan Davis, Gina Degeneres, and Matthew Carrey are among the actors associated with the highest amount of revenue.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115325" y="2307700"/>
            <a:ext cx="2570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Recommendations: 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-</a:t>
            </a:r>
            <a:r>
              <a:rPr b="1" lang="en" sz="1200">
                <a:solidFill>
                  <a:srgbClr val="0000FF"/>
                </a:solidFill>
              </a:rPr>
              <a:t>Acquiring movies with actors popular to Rockbuster audiences.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-Marketing focusing on popular actors. 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4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33525" y="188775"/>
            <a:ext cx="78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FE"/>
                </a:solidFill>
                <a:latin typeface="Impact"/>
                <a:ea typeface="Impact"/>
                <a:cs typeface="Impact"/>
                <a:sym typeface="Impact"/>
              </a:rPr>
              <a:t>Which Ratings Contributed the Most to Revenue Gain?</a:t>
            </a:r>
            <a:endParaRPr sz="2400">
              <a:solidFill>
                <a:srgbClr val="0101F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115950" y="915450"/>
            <a:ext cx="20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577775" y="1077100"/>
            <a:ext cx="248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Insights: 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PG-13 and NC-17 movies had the highest revenue with G movies being the lowest.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77775" y="2341650"/>
            <a:ext cx="2404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Recommendations: 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-</a:t>
            </a:r>
            <a:r>
              <a:rPr b="1" lang="en" sz="1200">
                <a:solidFill>
                  <a:srgbClr val="0000FF"/>
                </a:solidFill>
              </a:rPr>
              <a:t>Marketing focusing on older audiences who may be watching PG-13 and NC-17.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-Separate subscription plans for kids movies with G ratings at lower prices</a:t>
            </a:r>
            <a:endParaRPr b="1" sz="1200">
              <a:solidFill>
                <a:srgbClr val="0000FF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00" y="915450"/>
            <a:ext cx="450532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4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4200" y="2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01FE"/>
                </a:solidFill>
                <a:latin typeface="Impact"/>
                <a:ea typeface="Impact"/>
                <a:cs typeface="Impact"/>
                <a:sym typeface="Impact"/>
              </a:rPr>
              <a:t>What was the average rental duration for all videos?</a:t>
            </a:r>
            <a:endParaRPr>
              <a:solidFill>
                <a:srgbClr val="0101F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195900" y="10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{857C578A-F1AD-434E-8EAA-0DBC79EDACCB}</a:tableStyleId>
              </a:tblPr>
              <a:tblGrid>
                <a:gridCol w="797700"/>
                <a:gridCol w="1157375"/>
                <a:gridCol w="967350"/>
                <a:gridCol w="1089475"/>
                <a:gridCol w="1347350"/>
              </a:tblGrid>
              <a:tr h="3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Rental Duration</a:t>
                      </a:r>
                      <a:endParaRPr sz="1100"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Rental Rate </a:t>
                      </a:r>
                      <a:endParaRPr sz="1100"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Movie Length</a:t>
                      </a:r>
                      <a:endParaRPr sz="1100"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Replacement Cost </a:t>
                      </a:r>
                      <a:endParaRPr sz="1100"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Average 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4.9 days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2.98$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115.3 mins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19.98$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Min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 days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0.99$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46 mins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9.99$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Max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 days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4.99$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185 min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29.99$</a:t>
                      </a:r>
                      <a:endParaRPr>
                        <a:solidFill>
                          <a:srgbClr val="0000F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8"/>
          <p:cNvSpPr txBox="1"/>
          <p:nvPr/>
        </p:nvSpPr>
        <p:spPr>
          <a:xfrm>
            <a:off x="6084675" y="841300"/>
            <a:ext cx="2318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01FE"/>
                </a:solidFill>
                <a:latin typeface="Impact"/>
                <a:ea typeface="Impact"/>
                <a:cs typeface="Impact"/>
                <a:sym typeface="Impact"/>
              </a:rPr>
              <a:t>Insights: </a:t>
            </a:r>
            <a:endParaRPr>
              <a:solidFill>
                <a:srgbClr val="0101F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101FE"/>
                </a:solidFill>
              </a:rPr>
              <a:t>People typically kept rentals for about 5 days, and the average rental rate was about 3$.</a:t>
            </a:r>
            <a:endParaRPr b="1" sz="1200">
              <a:solidFill>
                <a:srgbClr val="0101FE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051675" y="2208825"/>
            <a:ext cx="23844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Recommendations: 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-Rental rates could remain the same between 1-5$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-The rental duration could be made to be the average, 5 days long. This could be a perk over other streaming services where rental duration is typically shorter.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4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85200" y="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What Countries are Rockbuster Customers Based in?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770025" y="619875"/>
            <a:ext cx="2214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01FE"/>
                </a:solidFill>
                <a:latin typeface="Impact"/>
                <a:ea typeface="Impact"/>
                <a:cs typeface="Impact"/>
                <a:sym typeface="Impact"/>
              </a:rPr>
              <a:t>Insights: </a:t>
            </a:r>
            <a:endParaRPr>
              <a:solidFill>
                <a:srgbClr val="0101F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101FE"/>
                </a:solidFill>
              </a:rPr>
              <a:t>Rockbuster customers can be found all over the world, however there are a few  countries making a larger impact on revenue.</a:t>
            </a:r>
            <a:endParaRPr b="1" sz="1200">
              <a:solidFill>
                <a:srgbClr val="0101FE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12797" r="5005" t="13156"/>
          <a:stretch/>
        </p:blipFill>
        <p:spPr>
          <a:xfrm>
            <a:off x="85200" y="619875"/>
            <a:ext cx="6618751" cy="44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703950" y="2279200"/>
            <a:ext cx="2384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Recommendations</a:t>
            </a: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: 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-Investing in dubbing or subtitling movies in the languages of these countries.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-Content </a:t>
            </a:r>
            <a:r>
              <a:rPr b="1" lang="en" sz="1200">
                <a:solidFill>
                  <a:srgbClr val="0000FF"/>
                </a:solidFill>
              </a:rPr>
              <a:t>acquisition</a:t>
            </a:r>
            <a:r>
              <a:rPr b="1" lang="en" sz="1200">
                <a:solidFill>
                  <a:srgbClr val="0000FF"/>
                </a:solidFill>
              </a:rPr>
              <a:t> for movies and actors from these countries.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-Marketing focusing on </a:t>
            </a:r>
            <a:r>
              <a:rPr b="1" lang="en" sz="1200">
                <a:solidFill>
                  <a:srgbClr val="0000FF"/>
                </a:solidFill>
              </a:rPr>
              <a:t>popular</a:t>
            </a:r>
            <a:r>
              <a:rPr b="1" lang="en" sz="1200">
                <a:solidFill>
                  <a:srgbClr val="0000FF"/>
                </a:solidFill>
              </a:rPr>
              <a:t> countries.</a:t>
            </a:r>
            <a:endParaRPr b="1" sz="1200">
              <a:solidFill>
                <a:srgbClr val="0000FF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2865" t="0"/>
          <a:stretch/>
        </p:blipFill>
        <p:spPr>
          <a:xfrm>
            <a:off x="4513325" y="3911875"/>
            <a:ext cx="2093025" cy="10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4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6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Are there customers with a high lifetime value? Where are they based?</a:t>
            </a:r>
            <a:endParaRPr sz="2220"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75" y="2738025"/>
            <a:ext cx="4769075" cy="19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75" y="1017725"/>
            <a:ext cx="5671576" cy="15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065475" y="1152975"/>
            <a:ext cx="254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Insights: 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The top 5 customers are based in India, Japan, China, Mexico, and the US.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065475" y="2612350"/>
            <a:ext cx="2864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Recommendations: </a:t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- </a:t>
            </a:r>
            <a:r>
              <a:rPr b="1" lang="en" sz="1200">
                <a:solidFill>
                  <a:srgbClr val="0000FF"/>
                </a:solidFill>
              </a:rPr>
              <a:t>Loyalty programs for customers that rent over a certain threshold of movies.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-Special subscription options for early access to favorite movies.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-Marketing for special subscriptions deals and discounts on rentals.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4B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32125" y="151000"/>
            <a:ext cx="61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Summary </a:t>
            </a:r>
            <a:endParaRPr sz="2400"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89100" y="705100"/>
            <a:ext cx="8965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000FF"/>
                </a:solidFill>
              </a:rPr>
              <a:t>By leveraging the data and insights, a plan can be made to develop </a:t>
            </a:r>
            <a:r>
              <a:rPr i="1" lang="en" sz="1300">
                <a:solidFill>
                  <a:srgbClr val="0000FF"/>
                </a:solidFill>
              </a:rPr>
              <a:t>Rockbuster streaming into a unique and innovative platform that stands out in the crowded market. Using strategic approach to content </a:t>
            </a:r>
            <a:r>
              <a:rPr i="1" lang="en" sz="1300">
                <a:solidFill>
                  <a:srgbClr val="0000FF"/>
                </a:solidFill>
              </a:rPr>
              <a:t>acquisition</a:t>
            </a:r>
            <a:r>
              <a:rPr i="1" lang="en" sz="1300">
                <a:solidFill>
                  <a:srgbClr val="0000FF"/>
                </a:solidFill>
              </a:rPr>
              <a:t>, marketing, localization, and revenue </a:t>
            </a:r>
            <a:r>
              <a:rPr i="1" lang="en" sz="1300">
                <a:solidFill>
                  <a:srgbClr val="0000FF"/>
                </a:solidFill>
              </a:rPr>
              <a:t>strategy</a:t>
            </a:r>
            <a:r>
              <a:rPr i="1" lang="en" sz="1300">
                <a:solidFill>
                  <a:srgbClr val="0000FF"/>
                </a:solidFill>
              </a:rPr>
              <a:t> we can aim to attract and retain a loyal customer base.</a:t>
            </a:r>
            <a:endParaRPr i="1" sz="1300">
              <a:solidFill>
                <a:srgbClr val="0000FF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09100" y="1490188"/>
            <a:ext cx="355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What have we found so far?</a:t>
            </a:r>
            <a:endParaRPr sz="1600">
              <a:solidFill>
                <a:srgbClr val="0000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302775" y="192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{857C578A-F1AD-434E-8EAA-0DBC79EDACCB}</a:tableStyleId>
              </a:tblPr>
              <a:tblGrid>
                <a:gridCol w="420825"/>
                <a:gridCol w="4464950"/>
                <a:gridCol w="3292275"/>
              </a:tblGrid>
              <a:tr h="10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BFB4B"/>
                          </a:solidFill>
                        </a:rPr>
                        <a:t>1</a:t>
                      </a:r>
                      <a:endParaRPr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BFB4B"/>
                          </a:solidFill>
                        </a:rPr>
                        <a:t>Which movies contributed the most/least to revenue gain? </a:t>
                      </a:r>
                      <a:endParaRPr i="1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BFB4B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Rockbuster customers value a diverse selection of movies. Although there are </a:t>
                      </a: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certain genres, actors, and ratings that attract more revenue, an effort should be made to keep a wide assortment.</a:t>
                      </a:r>
                      <a:endParaRPr sz="1100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49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BFB4B"/>
                          </a:solidFill>
                        </a:rPr>
                        <a:t>2</a:t>
                      </a:r>
                      <a:endParaRPr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BFB4B"/>
                          </a:solidFill>
                        </a:rPr>
                        <a:t>What was the average rental duration for all videos?</a:t>
                      </a:r>
                      <a:endParaRPr i="1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BFB4B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5 days rentals and rates between 1-5$ have been </a:t>
                      </a: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successful</a:t>
                      </a: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 in the past.</a:t>
                      </a:r>
                      <a:endParaRPr sz="1100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72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BFB4B"/>
                          </a:solidFill>
                        </a:rPr>
                        <a:t>3</a:t>
                      </a:r>
                      <a:endParaRPr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BFB4B"/>
                          </a:solidFill>
                        </a:rPr>
                        <a:t>Which countries are Rockbuster customers based in? </a:t>
                      </a:r>
                      <a:endParaRPr i="1">
                        <a:solidFill>
                          <a:srgbClr val="FBFB4B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BFB4B"/>
                          </a:solidFill>
                        </a:rPr>
                        <a:t>Do sales figures vary between geographic regions?</a:t>
                      </a:r>
                      <a:endParaRPr i="1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BFB4B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FBFB4B"/>
                          </a:solidFill>
                        </a:rPr>
                        <a:t>I</a:t>
                      </a: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ndia, China, US, Japan, Mexico, Brazil, and Russian Federation should be the target of marketing and content.</a:t>
                      </a:r>
                      <a:endParaRPr sz="1200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BFB4B"/>
                          </a:solidFill>
                        </a:rPr>
                        <a:t>4</a:t>
                      </a:r>
                      <a:endParaRPr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BFB4B"/>
                          </a:solidFill>
                        </a:rPr>
                        <a:t>Are there customers with a high lifetime value? Where are they based?</a:t>
                      </a:r>
                      <a:endParaRPr i="1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BFB4B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FBFB4B"/>
                          </a:solidFill>
                        </a:rPr>
                        <a:t>Loyal customers are valuable and special programs should be offered to those who rent regularly.</a:t>
                      </a:r>
                      <a:endParaRPr sz="1100">
                        <a:solidFill>
                          <a:srgbClr val="FBFB4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