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699" r:id="rId5"/>
    <p:sldId id="284" r:id="rId6"/>
    <p:sldId id="323" r:id="rId7"/>
    <p:sldId id="301" r:id="rId8"/>
    <p:sldId id="306" r:id="rId9"/>
    <p:sldId id="308" r:id="rId10"/>
    <p:sldId id="321" r:id="rId11"/>
    <p:sldId id="329" r:id="rId12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8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1552" y="184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7A2F6-8F07-7D40-8A17-C56AA595B500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1C8F3-447F-E747-A51A-6A6412506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1C8F3-447F-E747-A51A-6A6412506A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1C8F3-447F-E747-A51A-6A6412506A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4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1C8F3-447F-E747-A51A-6A6412506A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/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4380" y="7271683"/>
            <a:ext cx="7348220" cy="1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© 2019 UnitedHealth Group. Any use, copying or distribution without written permission from UnitedHealth Group is prohibited.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2064" b="-1"/>
          <a:stretch/>
        </p:blipFill>
        <p:spPr>
          <a:xfrm>
            <a:off x="754382" y="777241"/>
            <a:ext cx="2650808" cy="204051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3105362"/>
            <a:ext cx="8752182" cy="1183852"/>
          </a:xfrm>
          <a:prstGeom prst="rect">
            <a:avLst/>
          </a:prstGeom>
        </p:spPr>
        <p:txBody>
          <a:bodyPr vert="horz" lIns="0" tIns="50941" rIns="0" bIns="50941" anchor="b"/>
          <a:lstStyle>
            <a:lvl1pPr marL="0" indent="0">
              <a:buNone/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4332288"/>
            <a:ext cx="8752182" cy="1183852"/>
          </a:xfrm>
          <a:prstGeom prst="rect">
            <a:avLst/>
          </a:prstGeom>
        </p:spPr>
        <p:txBody>
          <a:bodyPr vert="horz" lIns="0" tIns="50941" rIns="0" bIns="50941"/>
          <a:lstStyle>
            <a:lvl1pPr marL="0" indent="0">
              <a:buNone/>
              <a:defRPr sz="22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479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65526" y="7421689"/>
            <a:ext cx="59436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2017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29556" y="2106646"/>
            <a:ext cx="389985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6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1" y="7298579"/>
            <a:ext cx="5690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29556" y="2106646"/>
            <a:ext cx="389985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4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56001" y="7298579"/>
            <a:ext cx="59436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2017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29556" y="2148565"/>
            <a:ext cx="389985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0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2059" lvl="0" indent="-382059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chemeClr val="accent4"/>
                </a:solidFill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7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1" y="7298579"/>
            <a:ext cx="5690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329556" y="2148565"/>
            <a:ext cx="389985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0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marL="382059" lvl="0" indent="-382059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chemeClr val="accent4"/>
                </a:solidFill>
              </a:rPr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4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1" y="7298579"/>
            <a:ext cx="5690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29555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6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1" y="7298579"/>
            <a:ext cx="5690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29555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241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75730" y="2120619"/>
            <a:ext cx="502908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6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75730" y="2120619"/>
            <a:ext cx="5029085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318383" indent="-318383">
              <a:lnSpc>
                <a:spcPct val="100000"/>
              </a:lnSpc>
              <a:buClr>
                <a:schemeClr val="accent4"/>
              </a:buClr>
              <a:buFont typeface="Arial"/>
              <a:buChar char="•"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6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4380" y="2274146"/>
            <a:ext cx="4277363" cy="4544607"/>
          </a:xfrm>
          <a:prstGeom prst="rect">
            <a:avLst/>
          </a:prstGeom>
        </p:spPr>
        <p:txBody>
          <a:bodyPr vert="horz" lIns="0" tIns="0" rIns="0" bIns="0"/>
          <a:lstStyle>
            <a:lvl1pPr marL="318383" indent="-318383">
              <a:lnSpc>
                <a:spcPct val="100000"/>
              </a:lnSpc>
              <a:buClr>
                <a:schemeClr val="accent4"/>
              </a:buClr>
              <a:buFont typeface="Arial"/>
              <a:buChar char="•"/>
              <a:defRPr sz="2000" b="0" i="0">
                <a:solidFill>
                  <a:schemeClr val="accent4"/>
                </a:solidFill>
                <a:latin typeface="Arial"/>
                <a:cs typeface="Arial"/>
              </a:defRPr>
            </a:lvl1pPr>
            <a:lvl2pPr marL="509412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2pPr>
            <a:lvl3pPr marL="1018824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3pPr>
            <a:lvl4pPr marL="1528237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4pPr>
            <a:lvl5pPr marL="2037649" indent="0">
              <a:buNone/>
              <a:defRPr sz="2700" b="0" i="0">
                <a:solidFill>
                  <a:schemeClr val="accent4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3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922520"/>
            <a:ext cx="10058400" cy="2849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0058400" cy="1036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r="2147" b="-2"/>
          <a:stretch/>
        </p:blipFill>
        <p:spPr>
          <a:xfrm>
            <a:off x="754381" y="416185"/>
            <a:ext cx="2647315" cy="203954"/>
          </a:xfrm>
          <a:prstGeom prst="rect">
            <a:avLst/>
          </a:prstGeom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4380" y="7271683"/>
            <a:ext cx="7348220" cy="12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FFFFFF"/>
                </a:solidFill>
              </a:rPr>
              <a:t>© 2016 UnitedHealth Group. Any use, copying or distribution without written permission from UnitedHealth Group is prohibited.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54380" y="5055005"/>
            <a:ext cx="8752182" cy="1183852"/>
          </a:xfrm>
          <a:prstGeom prst="rect">
            <a:avLst/>
          </a:prstGeom>
        </p:spPr>
        <p:txBody>
          <a:bodyPr vert="horz" lIns="0" tIns="50941" rIns="0" bIns="50941" anchor="b"/>
          <a:lstStyle>
            <a:lvl1pPr marL="0" indent="0">
              <a:buNone/>
              <a:defRPr sz="53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54380" y="6281931"/>
            <a:ext cx="8752182" cy="1183852"/>
          </a:xfrm>
          <a:prstGeom prst="rect">
            <a:avLst/>
          </a:prstGeom>
        </p:spPr>
        <p:txBody>
          <a:bodyPr vert="horz" lIns="0" tIns="50941" rIns="0" bIns="50941"/>
          <a:lstStyle>
            <a:lvl1pPr marL="0" indent="0">
              <a:buNone/>
              <a:defRPr sz="22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" y="1631845"/>
            <a:ext cx="10058400" cy="3287077"/>
          </a:xfrm>
          <a:prstGeom prst="rect">
            <a:avLst/>
          </a:prstGeom>
        </p:spPr>
        <p:txBody>
          <a:bodyPr vert="horz" lIns="101882" tIns="50941" rIns="101882" bIns="5094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6370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/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25874" y="1628116"/>
            <a:ext cx="6406655" cy="4516168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 algn="ctr"/>
            <a:r>
              <a:rPr lang="en-US" sz="360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95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/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825874" y="1628116"/>
            <a:ext cx="6406655" cy="4516168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 algn="ctr">
              <a:buNone/>
              <a:defRPr sz="36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 algn="ctr"/>
            <a:r>
              <a:rPr lang="en-US" sz="360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80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4292" y="1942226"/>
            <a:ext cx="3864252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91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4292" y="1942226"/>
            <a:ext cx="3864252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55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5029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044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52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30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5029200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044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52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90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9200" y="0"/>
            <a:ext cx="5029200" cy="7772400"/>
          </a:xfrm>
          <a:prstGeom prst="rect">
            <a:avLst/>
          </a:prstGeom>
          <a:solidFill>
            <a:srgbClr val="FCAE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044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52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825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6044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75271" y="1928707"/>
            <a:ext cx="3878659" cy="3884401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780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77240"/>
            <a:ext cx="6537960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4815" y="1942226"/>
            <a:ext cx="528833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2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77240"/>
            <a:ext cx="6537960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4815" y="1942226"/>
            <a:ext cx="528833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960" y="0"/>
            <a:ext cx="3520440" cy="6995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962259" y="1942227"/>
            <a:ext cx="267184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22534" y="2825117"/>
            <a:ext cx="8752182" cy="2090821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>
              <a:lnSpc>
                <a:spcPts val="6685"/>
              </a:lnSpc>
              <a:spcBef>
                <a:spcPts val="0"/>
              </a:spcBef>
              <a:buNone/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774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77240"/>
            <a:ext cx="6537960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4815" y="1942226"/>
            <a:ext cx="528833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960" y="0"/>
            <a:ext cx="3520440" cy="699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962259" y="1942227"/>
            <a:ext cx="267184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810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777240"/>
            <a:ext cx="6537960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4815" y="1942226"/>
            <a:ext cx="528833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7960" y="0"/>
            <a:ext cx="3520440" cy="6995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962259" y="1942227"/>
            <a:ext cx="2671843" cy="387411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8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2432" y="628778"/>
            <a:ext cx="6813536" cy="264450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4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22432" y="628778"/>
            <a:ext cx="6813536" cy="2644502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9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99566" y="615315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99566" y="4231640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98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86200"/>
            <a:ext cx="10058400" cy="388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99566" y="615315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99566" y="4231640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96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86200"/>
            <a:ext cx="10058400" cy="388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99566" y="615315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99566" y="4231640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90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886200"/>
            <a:ext cx="10058400" cy="38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599566" y="615315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599566" y="4231640"/>
            <a:ext cx="6822599" cy="266816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489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447" y="777240"/>
            <a:ext cx="3359506" cy="699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49447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3768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98161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1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447" y="777240"/>
            <a:ext cx="3359506" cy="6995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49447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3768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98161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0"/>
            <a:ext cx="3369564" cy="6995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976494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0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22534" y="2825117"/>
            <a:ext cx="8752182" cy="2090821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>
              <a:lnSpc>
                <a:spcPts val="6685"/>
              </a:lnSpc>
              <a:spcBef>
                <a:spcPts val="0"/>
              </a:spcBef>
              <a:buNone/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60764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447" y="777240"/>
            <a:ext cx="3359506" cy="6995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349447" cy="6995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243768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598161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705600" y="0"/>
            <a:ext cx="3369564" cy="6995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976494" y="1788526"/>
            <a:ext cx="2862080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indent="0" algn="ctr">
              <a:buNone/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26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405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632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5029200" cy="259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801050" y="23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711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5029200" cy="259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801050" y="23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912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5029200" cy="777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5029200" cy="259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801050" y="23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2590800"/>
            <a:ext cx="5029200" cy="259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01050" y="25931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677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9200" y="5181600"/>
            <a:ext cx="5029200" cy="259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37088" y="1788526"/>
            <a:ext cx="3784337" cy="4205315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01050" y="51839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003C7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0"/>
            <a:ext cx="5029200" cy="2590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801050" y="23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29200" y="2590800"/>
            <a:ext cx="5029200" cy="259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t"/>
          <a:lstStyle/>
          <a:p>
            <a:pPr algn="ctr"/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801050" y="2593129"/>
            <a:ext cx="3380865" cy="2602444"/>
          </a:xfrm>
          <a:prstGeom prst="rect">
            <a:avLst/>
          </a:prstGeom>
        </p:spPr>
        <p:txBody>
          <a:bodyPr vert="horz" lIns="101882" tIns="50941" rIns="101882" bIns="50941" anchor="ctr"/>
          <a:lstStyle>
            <a:lvl1pPr marL="0" marR="0" indent="0" algn="ctr" defTabSz="1018824" rtl="0" eaLnBrk="1" fontAlgn="auto" latinLnBrk="0" hangingPunct="1">
              <a:lnSpc>
                <a:spcPct val="100000"/>
              </a:lnSpc>
              <a:spcBef>
                <a:spcPts val="1003"/>
              </a:spcBef>
              <a:spcAft>
                <a:spcPts val="0"/>
              </a:spcAft>
              <a:buClr>
                <a:schemeClr val="accent5"/>
              </a:buClr>
              <a:buSzTx/>
              <a:buFont typeface="Arial" pitchFamily="34" charset="0"/>
              <a:buNone/>
              <a:tabLst/>
              <a:defRPr sz="22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851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  <a:prstGeom prst="rect">
            <a:avLst/>
          </a:prstGeom>
        </p:spPr>
        <p:txBody>
          <a:bodyPr lIns="101882" tIns="50941" rIns="101882" bIns="5094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96B7B0E-24D6-4BBC-A5B8-343F42F564E7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770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E96B7B0E-24D6-4BBC-A5B8-343F42F564E7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lIns="101882" tIns="50941" rIns="101882" bIns="50941"/>
          <a:lstStyle/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0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22534" y="2825117"/>
            <a:ext cx="8752182" cy="2090821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>
              <a:lnSpc>
                <a:spcPts val="6685"/>
              </a:lnSpc>
              <a:spcBef>
                <a:spcPts val="0"/>
              </a:spcBef>
              <a:buNone/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50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922534" y="2825117"/>
            <a:ext cx="8752182" cy="2090821"/>
          </a:xfrm>
          <a:prstGeom prst="rect">
            <a:avLst/>
          </a:prstGeom>
        </p:spPr>
        <p:txBody>
          <a:bodyPr vert="horz" lIns="0" tIns="50941" rIns="0" bIns="50941" anchor="ctr"/>
          <a:lstStyle>
            <a:lvl1pPr marL="0" indent="0">
              <a:lnSpc>
                <a:spcPts val="6685"/>
              </a:lnSpc>
              <a:spcBef>
                <a:spcPts val="0"/>
              </a:spcBef>
              <a:buNone/>
              <a:defRPr sz="6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633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70301" y="7421689"/>
            <a:ext cx="576072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2019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75731" y="2120619"/>
            <a:ext cx="8779750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1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75731" y="2120619"/>
            <a:ext cx="8779750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2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58400" cy="15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1882" tIns="50941" rIns="101882" bIns="50941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32201" y="7298579"/>
            <a:ext cx="569044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800" dirty="0"/>
              <a:t>© 2016 UnitedHealth Group. Any use, copying or distribution without written permission from UnitedHealth Group is prohibited.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1909" b="-1"/>
          <a:stretch/>
        </p:blipFill>
        <p:spPr>
          <a:xfrm>
            <a:off x="754380" y="7393143"/>
            <a:ext cx="1973263" cy="15165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61615" y="569188"/>
            <a:ext cx="8793865" cy="718869"/>
          </a:xfrm>
          <a:prstGeom prst="rect">
            <a:avLst/>
          </a:prstGeom>
        </p:spPr>
        <p:txBody>
          <a:bodyPr vert="horz" lIns="0" tIns="50941" rIns="0" bIns="50941" anchor="ctr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75731" y="2120619"/>
            <a:ext cx="8779750" cy="4697761"/>
          </a:xfrm>
          <a:prstGeom prst="rect">
            <a:avLst/>
          </a:prstGeom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9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5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709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</p:sldLayoutIdLst>
  <p:txStyles>
    <p:titleStyle>
      <a:lvl1pPr algn="l" defTabSz="101882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ts val="1003"/>
        </a:spcBef>
        <a:buClr>
          <a:schemeClr val="accent5"/>
        </a:buClr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ts val="1003"/>
        </a:spcBef>
        <a:buClr>
          <a:schemeClr val="accent5"/>
        </a:buClr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ts val="1003"/>
        </a:spcBef>
        <a:buClr>
          <a:schemeClr val="accent5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ts val="1003"/>
        </a:spcBef>
        <a:buClr>
          <a:schemeClr val="accent5"/>
        </a:buClr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ts val="1003"/>
        </a:spcBef>
        <a:buClr>
          <a:schemeClr val="accent5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optum.com/rkinsell/Baker_Challenge_Datas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BE09A6-F4AF-5A43-857A-6BCF0CDB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11" y="956126"/>
            <a:ext cx="10058400" cy="3703151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07E760F7-C3A4-FD40-94E5-B7E3B469372B}"/>
              </a:ext>
            </a:extLst>
          </p:cNvPr>
          <p:cNvSpPr txBox="1">
            <a:spLocks/>
          </p:cNvSpPr>
          <p:nvPr/>
        </p:nvSpPr>
        <p:spPr bwMode="gray">
          <a:xfrm>
            <a:off x="169685" y="551813"/>
            <a:ext cx="6138319" cy="30122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rgbClr val="5556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40" b="1" dirty="0">
                <a:solidFill>
                  <a:srgbClr val="002060"/>
                </a:solidFill>
                <a:latin typeface="+mn-lt"/>
                <a:cs typeface="Calibri" panose="020F0502020204030204" pitchFamily="34" charset="0"/>
              </a:rPr>
              <a:t>Course : AI Foundation for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74067-5CAC-4D4B-910D-6EC160FE5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32" y="151205"/>
            <a:ext cx="1898958" cy="515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D74F1-917B-5C44-8226-9C326FA70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5" y="5063590"/>
            <a:ext cx="2105978" cy="5893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489446-48F7-DE48-A0B2-CA51AB6143A7}"/>
              </a:ext>
            </a:extLst>
          </p:cNvPr>
          <p:cNvSpPr txBox="1"/>
          <p:nvPr/>
        </p:nvSpPr>
        <p:spPr>
          <a:xfrm>
            <a:off x="6162108" y="4964699"/>
            <a:ext cx="3726608" cy="77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tx2">
                    <a:lumMod val="50000"/>
                  </a:schemeClr>
                </a:solidFill>
              </a:rPr>
              <a:t>Instructors : </a:t>
            </a:r>
          </a:p>
          <a:p>
            <a:r>
              <a:rPr lang="en-US" sz="1485" dirty="0">
                <a:solidFill>
                  <a:schemeClr val="tx2">
                    <a:lumMod val="50000"/>
                  </a:schemeClr>
                </a:solidFill>
              </a:rPr>
              <a:t>	     </a:t>
            </a:r>
            <a:r>
              <a:rPr lang="en-US" sz="1485" b="1" dirty="0">
                <a:solidFill>
                  <a:schemeClr val="tx2">
                    <a:lumMod val="50000"/>
                  </a:schemeClr>
                </a:solidFill>
              </a:rPr>
              <a:t>Alok Gupta</a:t>
            </a:r>
          </a:p>
          <a:p>
            <a:r>
              <a:rPr lang="en-US" sz="1485" b="1" dirty="0">
                <a:solidFill>
                  <a:schemeClr val="tx2">
                    <a:lumMod val="50000"/>
                  </a:schemeClr>
                </a:solidFill>
              </a:rPr>
              <a:t>	     Mansi Jain</a:t>
            </a:r>
          </a:p>
        </p:txBody>
      </p:sp>
    </p:spTree>
    <p:extLst>
      <p:ext uri="{BB962C8B-B14F-4D97-AF65-F5344CB8AC3E}">
        <p14:creationId xmlns:p14="http://schemas.microsoft.com/office/powerpoint/2010/main" val="33948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54380" y="3657600"/>
            <a:ext cx="8752182" cy="631614"/>
          </a:xfrm>
        </p:spPr>
        <p:txBody>
          <a:bodyPr/>
          <a:lstStyle/>
          <a:p>
            <a:r>
              <a:rPr lang="en-US" sz="4000" dirty="0"/>
              <a:t>The Baker Innovation Challenge:</a:t>
            </a:r>
            <a:br>
              <a:rPr lang="en-US" sz="4000" dirty="0"/>
            </a:br>
            <a:r>
              <a:rPr lang="en-US" sz="4000" dirty="0"/>
              <a:t>Call Prediction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54380" y="4332288"/>
            <a:ext cx="7475220" cy="849312"/>
          </a:xfrm>
        </p:spPr>
        <p:txBody>
          <a:bodyPr/>
          <a:lstStyle/>
          <a:p>
            <a:r>
              <a:rPr lang="en-US" sz="2400" dirty="0"/>
              <a:t>Ultimate battle of story telling &amp; machine learning to deliver a business actionable solution to improve our provider experience. 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72199" y="5872843"/>
            <a:ext cx="3624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Ultimate battle of story telling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572BA-C39B-BB48-9C4F-7CB17C23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132" y="151205"/>
            <a:ext cx="1898958" cy="5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674A-0E89-0E46-8A17-55F84E5F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4DAA902C-4AC1-2249-943D-88DF572E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07784-943F-3542-9F45-617802298F48}"/>
              </a:ext>
            </a:extLst>
          </p:cNvPr>
          <p:cNvSpPr/>
          <p:nvPr/>
        </p:nvSpPr>
        <p:spPr>
          <a:xfrm>
            <a:off x="550927" y="3454708"/>
            <a:ext cx="8924543" cy="2211572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6265C-788B-F64B-95E3-FD3CD0222AEB}"/>
              </a:ext>
            </a:extLst>
          </p:cNvPr>
          <p:cNvGrpSpPr/>
          <p:nvPr/>
        </p:nvGrpSpPr>
        <p:grpSpPr>
          <a:xfrm>
            <a:off x="7685465" y="4244392"/>
            <a:ext cx="1542953" cy="869174"/>
            <a:chOff x="7444789" y="5010792"/>
            <a:chExt cx="1542953" cy="8691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A2231F-3A34-F147-B646-DE6123752329}"/>
                </a:ext>
              </a:extLst>
            </p:cNvPr>
            <p:cNvSpPr/>
            <p:nvPr/>
          </p:nvSpPr>
          <p:spPr>
            <a:xfrm>
              <a:off x="7444789" y="5437211"/>
              <a:ext cx="1542953" cy="442755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Operations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Applications</a:t>
              </a:r>
              <a:endParaRPr kumimoji="0" lang="en-US" sz="14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8D9D60D4-AE09-DE4E-8233-75984723D25C}"/>
                </a:ext>
              </a:extLst>
            </p:cNvPr>
            <p:cNvSpPr txBox="1">
              <a:spLocks/>
            </p:cNvSpPr>
            <p:nvPr/>
          </p:nvSpPr>
          <p:spPr>
            <a:xfrm>
              <a:off x="7586269" y="5010792"/>
              <a:ext cx="1259993" cy="276191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-131" normalizeH="0" baseline="0" noProof="0" dirty="0">
                  <a:ln>
                    <a:noFill/>
                  </a:ln>
                  <a:solidFill>
                    <a:srgbClr val="00A8F7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100 +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CC45B4-6298-9545-97AB-55E0F9C7D1C5}"/>
              </a:ext>
            </a:extLst>
          </p:cNvPr>
          <p:cNvGrpSpPr/>
          <p:nvPr/>
        </p:nvGrpSpPr>
        <p:grpSpPr>
          <a:xfrm>
            <a:off x="6086051" y="4160965"/>
            <a:ext cx="1461904" cy="758702"/>
            <a:chOff x="5357631" y="4927365"/>
            <a:chExt cx="1461904" cy="7587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B30FF2-E7A6-EF47-807A-7D5F024844CE}"/>
                </a:ext>
              </a:extLst>
            </p:cNvPr>
            <p:cNvSpPr/>
            <p:nvPr/>
          </p:nvSpPr>
          <p:spPr>
            <a:xfrm>
              <a:off x="5357631" y="5437211"/>
              <a:ext cx="1461904" cy="248856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Call Advocates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E194F00D-5DB0-A543-8E30-506C51987F03}"/>
                </a:ext>
              </a:extLst>
            </p:cNvPr>
            <p:cNvSpPr txBox="1">
              <a:spLocks/>
            </p:cNvSpPr>
            <p:nvPr/>
          </p:nvSpPr>
          <p:spPr>
            <a:xfrm>
              <a:off x="5357631" y="4927365"/>
              <a:ext cx="1461904" cy="443045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-131" normalizeH="0" baseline="0" noProof="0" dirty="0">
                  <a:ln>
                    <a:noFill/>
                  </a:ln>
                  <a:solidFill>
                    <a:srgbClr val="00A8F7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6000 +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A4D31B-C990-6648-9F51-FD7B4FB72962}"/>
              </a:ext>
            </a:extLst>
          </p:cNvPr>
          <p:cNvGrpSpPr/>
          <p:nvPr/>
        </p:nvGrpSpPr>
        <p:grpSpPr>
          <a:xfrm>
            <a:off x="970847" y="4184735"/>
            <a:ext cx="1405927" cy="887281"/>
            <a:chOff x="785071" y="4951135"/>
            <a:chExt cx="1405927" cy="88728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F2E4DE-3E59-4248-9C8C-ACA74CAA196A}"/>
                </a:ext>
              </a:extLst>
            </p:cNvPr>
            <p:cNvSpPr/>
            <p:nvPr/>
          </p:nvSpPr>
          <p:spPr>
            <a:xfrm>
              <a:off x="785071" y="5589560"/>
              <a:ext cx="1405927" cy="248856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Calls in 2017 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 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9749498-1EFB-E242-B499-E5D8C592CCF8}"/>
                </a:ext>
              </a:extLst>
            </p:cNvPr>
            <p:cNvSpPr txBox="1">
              <a:spLocks/>
            </p:cNvSpPr>
            <p:nvPr/>
          </p:nvSpPr>
          <p:spPr>
            <a:xfrm>
              <a:off x="858038" y="4951135"/>
              <a:ext cx="1259993" cy="395504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000" b="0" kern="1200">
                  <a:solidFill>
                    <a:schemeClr val="tx1"/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-131" normalizeH="0" baseline="0" noProof="0" dirty="0">
                  <a:ln>
                    <a:noFill/>
                  </a:ln>
                  <a:solidFill>
                    <a:srgbClr val="00A8F7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36M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B2895-B91F-F643-A247-603EEF922254}"/>
              </a:ext>
            </a:extLst>
          </p:cNvPr>
          <p:cNvGrpSpPr/>
          <p:nvPr/>
        </p:nvGrpSpPr>
        <p:grpSpPr>
          <a:xfrm>
            <a:off x="2514283" y="4244392"/>
            <a:ext cx="1650249" cy="867177"/>
            <a:chOff x="2268064" y="5010792"/>
            <a:chExt cx="1650249" cy="867177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FA14C9D0-7ED4-104B-86EB-CF0FECDB22C0}"/>
                </a:ext>
              </a:extLst>
            </p:cNvPr>
            <p:cNvSpPr txBox="1">
              <a:spLocks/>
            </p:cNvSpPr>
            <p:nvPr/>
          </p:nvSpPr>
          <p:spPr>
            <a:xfrm>
              <a:off x="2463192" y="5010792"/>
              <a:ext cx="1259993" cy="276191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>
              <a:defPPr>
                <a:defRPr lang="en-US"/>
              </a:defPPr>
              <a:lvl1pPr defTabSz="914400">
                <a:lnSpc>
                  <a:spcPct val="90000"/>
                </a:lnSpc>
                <a:spcBef>
                  <a:spcPct val="0"/>
                </a:spcBef>
                <a:buNone/>
                <a:defRPr sz="2800" b="1" spc="-131">
                  <a:solidFill>
                    <a:srgbClr val="003DA1"/>
                  </a:solidFill>
                  <a:latin typeface="Arial"/>
                  <a:ea typeface="+mj-ea"/>
                  <a:cs typeface="Arial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-131" normalizeH="0" baseline="0" noProof="0" dirty="0">
                  <a:ln>
                    <a:noFill/>
                  </a:ln>
                  <a:solidFill>
                    <a:srgbClr val="00A8F7"/>
                  </a:solidFill>
                  <a:effectLst/>
                  <a:uLnTx/>
                  <a:uFillTx/>
                  <a:latin typeface="Arial"/>
                  <a:ea typeface="+mj-ea"/>
                  <a:cs typeface="Arial" pitchFamily="34" charset="0"/>
                </a:rPr>
                <a:t>7.6M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14568B-04B0-EC49-A2D1-5578441C45BC}"/>
                </a:ext>
              </a:extLst>
            </p:cNvPr>
            <p:cNvSpPr/>
            <p:nvPr/>
          </p:nvSpPr>
          <p:spPr>
            <a:xfrm>
              <a:off x="2268064" y="5435214"/>
              <a:ext cx="1650249" cy="442755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Annual Volume of Calls Transferred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29ED6B-749F-404C-936E-E2C1116FD449}"/>
              </a:ext>
            </a:extLst>
          </p:cNvPr>
          <p:cNvGrpSpPr/>
          <p:nvPr/>
        </p:nvGrpSpPr>
        <p:grpSpPr>
          <a:xfrm>
            <a:off x="4302041" y="4142422"/>
            <a:ext cx="1646501" cy="971144"/>
            <a:chOff x="3853316" y="4908822"/>
            <a:chExt cx="1646501" cy="97114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6868A87-403E-4644-BB62-05324040DA9E}"/>
                </a:ext>
              </a:extLst>
            </p:cNvPr>
            <p:cNvSpPr/>
            <p:nvPr/>
          </p:nvSpPr>
          <p:spPr>
            <a:xfrm>
              <a:off x="3926283" y="4908822"/>
              <a:ext cx="1500567" cy="480131"/>
            </a:xfrm>
            <a:prstGeom prst="rect">
              <a:avLst/>
            </a:prstGeom>
          </p:spPr>
          <p:txBody>
            <a:bodyPr vert="horz" wrap="square" lIns="108851" tIns="54425" rIns="108851" bIns="54425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0" cap="none" spc="-131" normalizeH="0" baseline="0" noProof="0" dirty="0">
                  <a:ln>
                    <a:noFill/>
                  </a:ln>
                  <a:solidFill>
                    <a:srgbClr val="00A8F7"/>
                  </a:solidFill>
                  <a:effectLst/>
                  <a:uLnTx/>
                  <a:uFillTx/>
                  <a:cs typeface="Arial" pitchFamily="34" charset="0"/>
                </a:rPr>
                <a:t>$35M+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E060F2-305C-D244-9DB6-5D828107401F}"/>
                </a:ext>
              </a:extLst>
            </p:cNvPr>
            <p:cNvSpPr/>
            <p:nvPr/>
          </p:nvSpPr>
          <p:spPr>
            <a:xfrm>
              <a:off x="3853316" y="5437211"/>
              <a:ext cx="1646501" cy="442755"/>
            </a:xfrm>
            <a:prstGeom prst="rect">
              <a:avLst/>
            </a:prstGeom>
          </p:spPr>
          <p:txBody>
            <a:bodyPr wrap="square" lIns="108851" tIns="54425" rIns="108851" bIns="0" anchor="b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Projected Cost of 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7.6 M transfers</a:t>
              </a:r>
              <a:endParaRPr kumimoji="0" lang="en-US" sz="14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EC8C15A-D3CF-C241-BCBA-74537BEBACFF}"/>
              </a:ext>
            </a:extLst>
          </p:cNvPr>
          <p:cNvSpPr txBox="1"/>
          <p:nvPr/>
        </p:nvSpPr>
        <p:spPr>
          <a:xfrm>
            <a:off x="4249782" y="3454708"/>
            <a:ext cx="1370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A8F7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Burden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C10238-0D56-A146-81C6-3EEDEEBF5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132" y="151205"/>
            <a:ext cx="1898958" cy="5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2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10E3EB-1880-3F45-8AD7-A9210A7F4DD4}"/>
              </a:ext>
            </a:extLst>
          </p:cNvPr>
          <p:cNvSpPr/>
          <p:nvPr/>
        </p:nvSpPr>
        <p:spPr>
          <a:xfrm>
            <a:off x="5049187" y="1562847"/>
            <a:ext cx="5009213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93F80B-B119-A54A-AB2E-5236E354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Challenge: Call Prediction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775731" y="2592004"/>
            <a:ext cx="3567669" cy="3660421"/>
          </a:xfrm>
          <a:noFill/>
        </p:spPr>
        <p:txBody>
          <a:bodyPr/>
          <a:lstStyle/>
          <a:p>
            <a:pPr marL="0" lvl="1" indent="0">
              <a:spcAft>
                <a:spcPts val="400"/>
              </a:spcAft>
              <a:buClr>
                <a:schemeClr val="accent3"/>
              </a:buClr>
              <a:buNone/>
            </a:pPr>
            <a:r>
              <a:rPr lang="en-US" sz="2800" b="1" dirty="0"/>
              <a:t>OBJECTIVE:</a:t>
            </a:r>
            <a:endParaRPr lang="en-US" sz="2400" b="1" dirty="0">
              <a:solidFill>
                <a:schemeClr val="accent4"/>
              </a:solidFill>
            </a:endParaRPr>
          </a:p>
          <a:p>
            <a:pPr marL="0" lvl="1" indent="0">
              <a:spcAft>
                <a:spcPts val="400"/>
              </a:spcAft>
              <a:buClr>
                <a:schemeClr val="accent3"/>
              </a:buClr>
              <a:buNone/>
            </a:pPr>
            <a:r>
              <a:rPr lang="en-US" sz="2400" dirty="0">
                <a:solidFill>
                  <a:schemeClr val="accent4"/>
                </a:solidFill>
              </a:rPr>
              <a:t>Predict why and when someone is calling our help center on a provider’s behalf using call, claim and provider profile data and machine learning. 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DF5F3D8-1B17-9D4A-90FB-F5E98BF347A9}"/>
              </a:ext>
            </a:extLst>
          </p:cNvPr>
          <p:cNvSpPr txBox="1">
            <a:spLocks/>
          </p:cNvSpPr>
          <p:nvPr/>
        </p:nvSpPr>
        <p:spPr>
          <a:xfrm>
            <a:off x="5562600" y="2291160"/>
            <a:ext cx="4343400" cy="1364326"/>
          </a:xfrm>
          <a:prstGeom prst="rect">
            <a:avLst/>
          </a:prstGeom>
          <a:noFill/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  <a:lvl2pPr marL="827795" indent="-318383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Aft>
                <a:spcPts val="400"/>
              </a:spcAft>
              <a:buClr>
                <a:schemeClr val="accent3"/>
              </a:buClr>
              <a:buNone/>
            </a:pPr>
            <a:r>
              <a:rPr lang="en-US" sz="2800" b="1" dirty="0"/>
              <a:t>HOW THIS IMPROVES THE PROVIDER EXPERIENCE:</a:t>
            </a:r>
            <a:endParaRPr lang="en-US" sz="2400" dirty="0">
              <a:solidFill>
                <a:srgbClr val="4D4D4D"/>
              </a:solidFill>
            </a:endParaRP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D14F14B-10A0-354F-8D2F-4AFE2A46D286}"/>
              </a:ext>
            </a:extLst>
          </p:cNvPr>
          <p:cNvSpPr txBox="1">
            <a:spLocks/>
          </p:cNvSpPr>
          <p:nvPr/>
        </p:nvSpPr>
        <p:spPr>
          <a:xfrm>
            <a:off x="5562600" y="4042484"/>
            <a:ext cx="3992880" cy="2545767"/>
          </a:xfrm>
          <a:prstGeom prst="rect">
            <a:avLst/>
          </a:prstGeom>
          <a:noFill/>
        </p:spPr>
        <p:txBody>
          <a:bodyPr vert="horz" lIns="0" tIns="0" rIns="0" bIns="0" anchor="t"/>
          <a:lstStyle>
            <a:lvl1pPr marL="382059" marR="0" indent="-382059" algn="l" defTabSz="1018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Char char="•"/>
              <a:tabLst/>
              <a:defRPr lang="en-US" sz="2700" b="0" i="0" kern="1200" dirty="0" smtClean="0">
                <a:solidFill>
                  <a:schemeClr val="accent4"/>
                </a:solidFill>
                <a:latin typeface="Arial"/>
                <a:ea typeface="+mj-ea"/>
                <a:cs typeface="Arial"/>
              </a:defRPr>
            </a:lvl1pPr>
            <a:lvl2pPr marL="827795" indent="-318383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3531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2943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92355" indent="-254706" algn="l" defTabSz="1018824" rtl="0" eaLnBrk="1" latinLnBrk="0" hangingPunct="1">
              <a:spcBef>
                <a:spcPts val="1003"/>
              </a:spcBef>
              <a:buClr>
                <a:schemeClr val="accent5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01767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180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0592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004" indent="-254706" algn="l" defTabSz="101882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spcBef>
                <a:spcPts val="1603"/>
              </a:spcBef>
              <a:spcAft>
                <a:spcPts val="400"/>
              </a:spcAft>
              <a:buClr>
                <a:schemeClr val="tx1"/>
              </a:buClr>
              <a:buSzPct val="125000"/>
              <a:buFont typeface="Wingdings" pitchFamily="2" charset="2"/>
              <a:buChar char="ü"/>
            </a:pPr>
            <a:r>
              <a:rPr lang="en-US" sz="2000" dirty="0">
                <a:solidFill>
                  <a:schemeClr val="accent4"/>
                </a:solidFill>
              </a:rPr>
              <a:t>Reach out to providers before they call</a:t>
            </a:r>
          </a:p>
          <a:p>
            <a:pPr marL="342900" lvl="1" indent="-342900">
              <a:spcBef>
                <a:spcPts val="1603"/>
              </a:spcBef>
              <a:spcAft>
                <a:spcPts val="400"/>
              </a:spcAft>
              <a:buClr>
                <a:schemeClr val="tx1"/>
              </a:buClr>
              <a:buSzPct val="125000"/>
              <a:buFont typeface="Wingdings" pitchFamily="2" charset="2"/>
              <a:buChar char="ü"/>
            </a:pPr>
            <a:r>
              <a:rPr lang="en-US" sz="2000" dirty="0">
                <a:solidFill>
                  <a:schemeClr val="accent4"/>
                </a:solidFill>
              </a:rPr>
              <a:t>Identify education for our providers</a:t>
            </a:r>
          </a:p>
          <a:p>
            <a:pPr marL="344488" lvl="1" indent="-344488">
              <a:spcBef>
                <a:spcPts val="1603"/>
              </a:spcBef>
              <a:spcAft>
                <a:spcPts val="400"/>
              </a:spcAft>
              <a:buClr>
                <a:schemeClr val="tx1"/>
              </a:buClr>
              <a:buSzPct val="125000"/>
              <a:buFont typeface="Wingdings" pitchFamily="2" charset="2"/>
              <a:buChar char="ü"/>
            </a:pPr>
            <a:r>
              <a:rPr lang="en-US" sz="2000" dirty="0">
                <a:solidFill>
                  <a:schemeClr val="accent4"/>
                </a:solidFill>
              </a:rPr>
              <a:t>Design improvements to our technology and tools.</a:t>
            </a:r>
          </a:p>
          <a:p>
            <a:pPr marL="0" lvl="1" indent="0">
              <a:spcAft>
                <a:spcPts val="400"/>
              </a:spcAft>
              <a:buClr>
                <a:schemeClr val="accent3"/>
              </a:buClr>
              <a:buFont typeface="Arial" pitchFamily="34" charset="0"/>
              <a:buNone/>
            </a:pP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Slide Number Placeholder 7">
            <a:extLst>
              <a:ext uri="{FF2B5EF4-FFF2-40B4-BE49-F238E27FC236}">
                <a16:creationId xmlns:a16="http://schemas.microsoft.com/office/drawing/2014/main" id="{0CCD1DB1-B6E4-2F4E-AC7C-DF36123E3B28}"/>
              </a:ext>
            </a:extLst>
          </p:cNvPr>
          <p:cNvSpPr txBox="1">
            <a:spLocks/>
          </p:cNvSpPr>
          <p:nvPr/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1018824" rtl="0" eaLnBrk="1" latinLnBrk="0" hangingPunct="1">
              <a:defRPr sz="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B0128F-77BE-4619-BDD0-E99F36D7B1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0967CD-FF6E-584B-AEF2-29977BC54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132" y="151205"/>
            <a:ext cx="1898958" cy="51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5800" y="1810871"/>
            <a:ext cx="8869680" cy="1013012"/>
          </a:xfrm>
        </p:spPr>
        <p:txBody>
          <a:bodyPr anchor="ctr"/>
          <a:lstStyle/>
          <a:p>
            <a:pPr marL="119063" lvl="2" indent="0">
              <a:buNone/>
            </a:pPr>
            <a:r>
              <a:rPr lang="en-US" sz="2000" b="1" dirty="0"/>
              <a:t>Sample thought starters below.  Feel free to come up with your own questions as well.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2970180"/>
            <a:ext cx="8216153" cy="33547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12700" lvl="1"/>
            <a:r>
              <a:rPr lang="en-US" sz="1800" dirty="0">
                <a:solidFill>
                  <a:schemeClr val="accent4"/>
                </a:solidFill>
              </a:rPr>
              <a:t>Can you predict a call, “longer calls”, a first call and repeat calls based on claim attributes? </a:t>
            </a:r>
            <a:r>
              <a:rPr lang="en-US" sz="1400" dirty="0">
                <a:solidFill>
                  <a:schemeClr val="accent4"/>
                </a:solidFill>
              </a:rPr>
              <a:t>(potential questions)</a:t>
            </a:r>
          </a:p>
          <a:p>
            <a:pPr marL="12700" lvl="1"/>
            <a:endParaRPr lang="en-US" sz="1400" b="1" i="1" dirty="0">
              <a:solidFill>
                <a:schemeClr val="accent4"/>
              </a:solidFill>
            </a:endParaRPr>
          </a:p>
          <a:p>
            <a:pPr marL="12700" lvl="1"/>
            <a:r>
              <a:rPr lang="en-US" sz="1800" u="sng" dirty="0">
                <a:solidFill>
                  <a:schemeClr val="accent4"/>
                </a:solidFill>
              </a:rPr>
              <a:t>Considerations </a:t>
            </a:r>
            <a:r>
              <a:rPr lang="en-US" sz="1400" u="sng" dirty="0">
                <a:solidFill>
                  <a:schemeClr val="accent4"/>
                </a:solidFill>
              </a:rPr>
              <a:t>(potential features):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When will we receive a call relative to when UHG first receives, services or pays a claim?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Will we receive a call when a claim approaches a specific TAT?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Will we receive a call when a claim reaches a specific $ amount? i.e. billed, paid and allowed amounts?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Do diagnosis or procedure codes play a role in call prediction?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Does a provider’s specialty play a role in call prediction?</a:t>
            </a:r>
          </a:p>
          <a:p>
            <a:pPr marL="862012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Are there any combinations of the above claim attributes which predict a call regarding that claim?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DB3ADF8-4640-5F4E-B9C7-79BFC77B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Consider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2BD779B4-4D27-244E-8F2D-169EE97C4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2070847"/>
            <a:ext cx="8247529" cy="4697761"/>
          </a:xfrm>
        </p:spPr>
        <p:txBody>
          <a:bodyPr/>
          <a:lstStyle/>
          <a:p>
            <a:pPr marL="9700" lvl="1" indent="0">
              <a:buNone/>
            </a:pPr>
            <a:r>
              <a:rPr lang="en-US" sz="2000" b="1" dirty="0"/>
              <a:t>What is a Business Actionable Solution?</a:t>
            </a:r>
          </a:p>
          <a:p>
            <a:pPr marL="346075" lvl="2" indent="-333375">
              <a:buClrTx/>
            </a:pPr>
            <a:r>
              <a:rPr lang="en-US" sz="1800" dirty="0">
                <a:solidFill>
                  <a:schemeClr val="accent4"/>
                </a:solidFill>
              </a:rPr>
              <a:t>Is a new or modified business process needed? What is the cost savings of this process? Are there reductions in call volume? </a:t>
            </a:r>
          </a:p>
          <a:p>
            <a:pPr marL="346075" lvl="2" indent="-333375">
              <a:buClrTx/>
            </a:pPr>
            <a:r>
              <a:rPr lang="en-US" sz="1800" dirty="0">
                <a:solidFill>
                  <a:schemeClr val="accent4"/>
                </a:solidFill>
              </a:rPr>
              <a:t>Application improvements that lead to a better user experience. Ex. Do a mockup in an application. </a:t>
            </a:r>
          </a:p>
          <a:p>
            <a:pPr marL="346075" lvl="2" indent="-333375">
              <a:buClrTx/>
            </a:pPr>
            <a:r>
              <a:rPr lang="en-US" sz="1800" dirty="0">
                <a:solidFill>
                  <a:schemeClr val="accent4"/>
                </a:solidFill>
              </a:rPr>
              <a:t>Is there any education we can provide to our providers? Ex. Campaigns</a:t>
            </a:r>
          </a:p>
          <a:p>
            <a:pPr marL="455436" lvl="2" indent="0">
              <a:buNone/>
            </a:pPr>
            <a:endParaRPr lang="en-US" sz="1800" dirty="0">
              <a:solidFill>
                <a:schemeClr val="accent4"/>
              </a:solidFill>
            </a:endParaRPr>
          </a:p>
          <a:p>
            <a:pPr marL="9700" lvl="1" indent="0">
              <a:buNone/>
            </a:pPr>
            <a:r>
              <a:rPr lang="en-US" sz="2000" b="1" dirty="0"/>
              <a:t>Measures of Success: </a:t>
            </a:r>
          </a:p>
          <a:p>
            <a:pPr marL="352600" lvl="1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Is your solution feasible? </a:t>
            </a:r>
          </a:p>
          <a:p>
            <a:pPr marL="352600" lvl="1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Is it cost effective? </a:t>
            </a:r>
          </a:p>
          <a:p>
            <a:pPr marL="352600" lvl="1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Is it repeatable? Is it scalable?</a:t>
            </a:r>
          </a:p>
          <a:p>
            <a:pPr marL="352600" lvl="1" indent="-342900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Most importantly: does it improve our provider and employee experience?</a:t>
            </a:r>
          </a:p>
          <a:p>
            <a:pPr lvl="1"/>
            <a:endParaRPr lang="en-US" dirty="0"/>
          </a:p>
          <a:p>
            <a:pPr marL="1905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610F455-5888-D246-B923-6E7CB5D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Actionable Solution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5B1FDE4-E915-6545-A100-189FE4432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6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1615" y="1752600"/>
            <a:ext cx="8894344" cy="3642307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Claim-Call: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The “claim-call” data set is a </a:t>
            </a:r>
            <a:r>
              <a:rPr lang="en-US" sz="1800" b="1" u="sng" dirty="0">
                <a:solidFill>
                  <a:schemeClr val="accent4"/>
                </a:solidFill>
              </a:rPr>
              <a:t>claim level </a:t>
            </a:r>
            <a:r>
              <a:rPr lang="en-US" sz="1800" b="1" dirty="0">
                <a:solidFill>
                  <a:schemeClr val="accent4"/>
                </a:solidFill>
              </a:rPr>
              <a:t> </a:t>
            </a:r>
            <a:r>
              <a:rPr lang="en-US" sz="1800" dirty="0">
                <a:solidFill>
                  <a:schemeClr val="accent4"/>
                </a:solidFill>
              </a:rPr>
              <a:t>dataset  that contains </a:t>
            </a:r>
            <a:r>
              <a:rPr lang="en-US" sz="1800" dirty="0" err="1">
                <a:solidFill>
                  <a:schemeClr val="accent4"/>
                </a:solidFill>
              </a:rPr>
              <a:t>UHCInsight</a:t>
            </a:r>
            <a:r>
              <a:rPr lang="en-US" sz="1800" dirty="0">
                <a:solidFill>
                  <a:schemeClr val="accent4"/>
                </a:solidFill>
              </a:rPr>
              <a:t> providers’  claims submitted in 2017.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It includes key claim &amp; call (for claims that have had a call) attributes.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b="1" dirty="0"/>
              <a:t>Claim Line: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The “claim line” dataset includes key claim line attributes for the claims in the “Claim-Call”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1FAF95-76DB-FB45-8559-D9A9D184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Data 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1AD8A-CEAE-EF49-8147-C3633ECE3D2A}"/>
              </a:ext>
            </a:extLst>
          </p:cNvPr>
          <p:cNvSpPr txBox="1"/>
          <p:nvPr/>
        </p:nvSpPr>
        <p:spPr>
          <a:xfrm>
            <a:off x="705348" y="5316939"/>
            <a:ext cx="8708466" cy="1857203"/>
          </a:xfrm>
          <a:prstGeom prst="rect">
            <a:avLst/>
          </a:prstGeom>
          <a:noFill/>
        </p:spPr>
        <p:txBody>
          <a:bodyPr wrap="square" lIns="101882" tIns="50941" rIns="101882" bIns="50941" rtlCol="0">
            <a:spAutoFit/>
          </a:bodyPr>
          <a:lstStyle/>
          <a:p>
            <a:r>
              <a:rPr lang="en-US" sz="2400" b="1" dirty="0"/>
              <a:t>Provider Profile: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The “provider profile” data set may be used to augment the claim-call dataset. </a:t>
            </a:r>
          </a:p>
          <a:p>
            <a:endParaRPr lang="en-US" sz="1800" dirty="0">
              <a:solidFill>
                <a:schemeClr val="accent4"/>
              </a:solidFill>
            </a:endParaRPr>
          </a:p>
          <a:p>
            <a:endParaRPr lang="en-US" sz="1800" dirty="0">
              <a:solidFill>
                <a:schemeClr val="accent4"/>
              </a:solidFill>
            </a:endParaRPr>
          </a:p>
          <a:p>
            <a:r>
              <a:rPr lang="en-US" sz="1800" b="1" i="1" dirty="0">
                <a:solidFill>
                  <a:schemeClr val="accent4"/>
                </a:solidFill>
              </a:rPr>
              <a:t>Note: Data dictionaries for all 3 datasets are provided.</a:t>
            </a:r>
          </a:p>
          <a:p>
            <a:endParaRPr lang="en-US" sz="1800" dirty="0">
              <a:solidFill>
                <a:schemeClr val="accent4"/>
              </a:solidFill>
            </a:endParaRP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455FC3E8-0150-3447-B70A-06B5302CD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525142" y="7387226"/>
            <a:ext cx="283523" cy="15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AB0128F-77BE-4619-BDD0-E99F36D7B1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36" y="369352"/>
            <a:ext cx="9416201" cy="718869"/>
          </a:xfrm>
        </p:spPr>
        <p:txBody>
          <a:bodyPr/>
          <a:lstStyle/>
          <a:p>
            <a:r>
              <a:rPr lang="en-US" dirty="0"/>
              <a:t>Directions for Downloading Data 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78841" y="1804577"/>
            <a:ext cx="8870886" cy="5110693"/>
          </a:xfrm>
        </p:spPr>
        <p:txBody>
          <a:bodyPr/>
          <a:lstStyle/>
          <a:p>
            <a:r>
              <a:rPr lang="en-US" dirty="0"/>
              <a:t>Click:</a:t>
            </a:r>
          </a:p>
          <a:p>
            <a:pPr lvl="1"/>
            <a:r>
              <a:rPr lang="en-US" sz="2000" dirty="0">
                <a:hlinkClick r:id="rId2"/>
              </a:rPr>
              <a:t>https://github.optum.com/rkinsell/Baker_Challenge_Dataset</a:t>
            </a:r>
            <a:endParaRPr lang="en-US" sz="2000" dirty="0"/>
          </a:p>
          <a:p>
            <a:pPr lvl="1"/>
            <a:r>
              <a:rPr lang="en-US" sz="2000" dirty="0"/>
              <a:t>You will see all three datasets and their data dictionary:</a:t>
            </a:r>
          </a:p>
          <a:p>
            <a:pPr lvl="2"/>
            <a:r>
              <a:rPr lang="en-US" sz="2000" dirty="0"/>
              <a:t>Data Dictionary.xlsx</a:t>
            </a:r>
          </a:p>
          <a:p>
            <a:pPr lvl="2"/>
            <a:r>
              <a:rPr lang="en-US" dirty="0"/>
              <a:t>call_claim.zip</a:t>
            </a:r>
          </a:p>
          <a:p>
            <a:pPr lvl="2"/>
            <a:r>
              <a:rPr lang="en-US" dirty="0"/>
              <a:t>claim_line.zip</a:t>
            </a:r>
          </a:p>
          <a:p>
            <a:pPr lvl="2"/>
            <a:r>
              <a:rPr lang="en-US" dirty="0"/>
              <a:t>provider_profile.zip</a:t>
            </a:r>
          </a:p>
          <a:p>
            <a:pPr lvl="1"/>
            <a:endParaRPr lang="en-US" dirty="0"/>
          </a:p>
          <a:p>
            <a:r>
              <a:rPr lang="en-US" dirty="0"/>
              <a:t>Press the green button “Clone or Download” to download each file.</a:t>
            </a:r>
          </a:p>
        </p:txBody>
      </p:sp>
    </p:spTree>
    <p:extLst>
      <p:ext uri="{BB962C8B-B14F-4D97-AF65-F5344CB8AC3E}">
        <p14:creationId xmlns:p14="http://schemas.microsoft.com/office/powerpoint/2010/main" val="402124903"/>
      </p:ext>
    </p:extLst>
  </p:cSld>
  <p:clrMapOvr>
    <a:masterClrMapping/>
  </p:clrMapOvr>
</p:sld>
</file>

<file path=ppt/theme/theme1.xml><?xml version="1.0" encoding="utf-8"?>
<a:theme xmlns:a="http://schemas.openxmlformats.org/drawingml/2006/main" name="UHG">
  <a:themeElements>
    <a:clrScheme name="Custom 3">
      <a:dk1>
        <a:srgbClr val="003C71"/>
      </a:dk1>
      <a:lt1>
        <a:srgbClr val="FFFFFF"/>
      </a:lt1>
      <a:dk2>
        <a:srgbClr val="0066F5"/>
      </a:dk2>
      <a:lt2>
        <a:srgbClr val="009104"/>
      </a:lt2>
      <a:accent1>
        <a:srgbClr val="AACE15"/>
      </a:accent1>
      <a:accent2>
        <a:srgbClr val="FCAE00"/>
      </a:accent2>
      <a:accent3>
        <a:srgbClr val="FFDA03"/>
      </a:accent3>
      <a:accent4>
        <a:srgbClr val="424242"/>
      </a:accent4>
      <a:accent5>
        <a:srgbClr val="999999"/>
      </a:accent5>
      <a:accent6>
        <a:srgbClr val="DADADA"/>
      </a:accent6>
      <a:hlink>
        <a:srgbClr val="0066F5"/>
      </a:hlink>
      <a:folHlink>
        <a:srgbClr val="0066F5"/>
      </a:folHlink>
    </a:clrScheme>
    <a:fontScheme name="UnitedHealth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FA298510F1594AA2D49495F0612F36" ma:contentTypeVersion="2" ma:contentTypeDescription="Create a new document." ma:contentTypeScope="" ma:versionID="ae482fe165543642d3e02b540d0ec124">
  <xsd:schema xmlns:xsd="http://www.w3.org/2001/XMLSchema" xmlns:xs="http://www.w3.org/2001/XMLSchema" xmlns:p="http://schemas.microsoft.com/office/2006/metadata/properties" xmlns:ns2="cd3b8153-97a4-4ed2-94e8-cd4d96921abb" targetNamespace="http://schemas.microsoft.com/office/2006/metadata/properties" ma:root="true" ma:fieldsID="ce4d56826946481397515293fe1693a1" ns2:_="">
    <xsd:import namespace="cd3b8153-97a4-4ed2-94e8-cd4d96921a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b8153-97a4-4ed2-94e8-cd4d96921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CFB84C-88B5-47F8-A9D3-91ECF262C6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B216E8-AA36-4B47-AA9F-D99915A6A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b8153-97a4-4ed2-94e8-cd4d96921a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E92AAB-8503-42D0-8D61-A7994E2942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UHG</Template>
  <TotalTime>14509</TotalTime>
  <Words>559</Words>
  <Application>Microsoft Macintosh PowerPoint</Application>
  <PresentationFormat>Custom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UHG</vt:lpstr>
      <vt:lpstr>PowerPoint Presentation</vt:lpstr>
      <vt:lpstr>PowerPoint Presentation</vt:lpstr>
      <vt:lpstr>The Problem</vt:lpstr>
      <vt:lpstr>The Challenge: Call Prediction</vt:lpstr>
      <vt:lpstr>Questions to Consider</vt:lpstr>
      <vt:lpstr>Business Actionable Solution</vt:lpstr>
      <vt:lpstr>Three Data Sets</vt:lpstr>
      <vt:lpstr>Directions for Downloading Data Sets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Joachim, Pamela J</dc:creator>
  <cp:lastModifiedBy>Goswami, Amit</cp:lastModifiedBy>
  <cp:revision>329</cp:revision>
  <cp:lastPrinted>2017-07-24T20:16:24Z</cp:lastPrinted>
  <dcterms:created xsi:type="dcterms:W3CDTF">2017-06-22T14:14:54Z</dcterms:created>
  <dcterms:modified xsi:type="dcterms:W3CDTF">2021-06-14T07:01:35Z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e3e54f63-90d9-4136-a210-b624ba838b23</vt:lpwstr>
  </property>
  <property fmtid="{D5CDD505-2E9C-101B-9397-08002B2CF9AE}" pid="3" name="Offisync_UniqueId">
    <vt:lpwstr>188282</vt:lpwstr>
  </property>
  <property fmtid="{D5CDD505-2E9C-101B-9397-08002B2CF9AE}" pid="4" name="Jive_VersionGuid">
    <vt:lpwstr>16b043c9-0745-456b-bf46-42391388e7e2</vt:lpwstr>
  </property>
  <property fmtid="{D5CDD505-2E9C-101B-9397-08002B2CF9AE}" pid="5" name="Offisync_ProviderInitializationData">
    <vt:lpwstr>https://hubconnect.uhg.com</vt:lpwstr>
  </property>
  <property fmtid="{D5CDD505-2E9C-101B-9397-08002B2CF9AE}" pid="6" name="Jive_LatestUserAccountName">
    <vt:lpwstr>agupt38</vt:lpwstr>
  </property>
  <property fmtid="{D5CDD505-2E9C-101B-9397-08002B2CF9AE}" pid="7" name="Offisync_UpdateToken">
    <vt:lpwstr>1</vt:lpwstr>
  </property>
  <property fmtid="{D5CDD505-2E9C-101B-9397-08002B2CF9AE}" pid="8" name="ContentTypeId">
    <vt:lpwstr>0x010100ADFA298510F1594AA2D49495F0612F36</vt:lpwstr>
  </property>
</Properties>
</file>