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84076" autoAdjust="0"/>
  </p:normalViewPr>
  <p:slideViewPr>
    <p:cSldViewPr>
      <p:cViewPr>
        <p:scale>
          <a:sx n="75" d="100"/>
          <a:sy n="75" d="100"/>
        </p:scale>
        <p:origin x="284" y="-82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23/12/2021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23/12/2021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8"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2"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9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1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42"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6"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30"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4"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8"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12/23/2021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4"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70"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mailto:raubins.raj@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drive.google.com/file/d/1Kok2SSwRgqioPFCIosVPynC41Vabv253/view?usp=sharing" TargetMode="External"/><Relationship Id="rId5" Type="http://schemas.openxmlformats.org/officeDocument/2006/relationships/image" Target="../media/image14.png"/><Relationship Id="rId4" Type="http://schemas.openxmlformats.org/officeDocument/2006/relationships/hyperlink" Target="https://github.com/vamsigutha/EshoppingZone-Spring-boot" TargetMode="External"/><Relationship Id="rId9"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1432700200"/>
              </p:ext>
            </p:extLst>
          </p:nvPr>
        </p:nvGraphicFramePr>
        <p:xfrm>
          <a:off x="9229514" y="1143003"/>
          <a:ext cx="2962486" cy="5714996"/>
        </p:xfrm>
        <a:graphic>
          <a:graphicData uri="http://schemas.openxmlformats.org/drawingml/2006/table">
            <a:tbl>
              <a:tblPr firstRow="1" bandRow="1">
                <a:tableStyleId>{0E3FDE45-AF77-4B5C-9715-49D594BDF05E}</a:tableStyleId>
              </a:tblPr>
              <a:tblGrid>
                <a:gridCol w="733811">
                  <a:extLst>
                    <a:ext uri="{9D8B030D-6E8A-4147-A177-3AD203B41FA5}">
                      <a16:colId xmlns:a16="http://schemas.microsoft.com/office/drawing/2014/main" val="3331298770"/>
                    </a:ext>
                  </a:extLst>
                </a:gridCol>
                <a:gridCol w="2228675">
                  <a:extLst>
                    <a:ext uri="{9D8B030D-6E8A-4147-A177-3AD203B41FA5}">
                      <a16:colId xmlns:a16="http://schemas.microsoft.com/office/drawing/2014/main" val="879084521"/>
                    </a:ext>
                  </a:extLst>
                </a:gridCol>
              </a:tblGrid>
              <a:tr h="563348">
                <a:tc>
                  <a:txBody>
                    <a:bodyPr/>
                    <a:lstStyle/>
                    <a:p>
                      <a:r>
                        <a:rPr kumimoji="0" lang="en-US" altLang="en-US" sz="800" b="0" u="none" strike="noStrike" kern="1200" cap="none" spc="0" normalizeH="0" baseline="0" noProof="0" dirty="0">
                          <a:ln>
                            <a:noFill/>
                          </a:ln>
                          <a:effectLst/>
                          <a:uLnTx/>
                          <a:uFillTx/>
                        </a:rPr>
                        <a:t>Java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a:t>
                      </a:r>
                    </a:p>
                  </a:txBody>
                  <a:tcPr/>
                </a:tc>
                <a:extLst>
                  <a:ext uri="{0D108BD9-81ED-4DB2-BD59-A6C34878D82A}">
                    <a16:rowId xmlns:a16="http://schemas.microsoft.com/office/drawing/2014/main" val="3727898659"/>
                  </a:ext>
                </a:extLst>
              </a:tr>
              <a:tr h="7094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Implementation of GET, POST, PUT &amp; DELETE, Exception Handling.</a:t>
                      </a:r>
                      <a:endParaRPr lang="en-US" sz="700" dirty="0">
                        <a:solidFill>
                          <a:schemeClr val="tx1"/>
                        </a:solidFill>
                      </a:endParaRPr>
                    </a:p>
                  </a:txBody>
                  <a:tcPr/>
                </a:tc>
                <a:extLst>
                  <a:ext uri="{0D108BD9-81ED-4DB2-BD59-A6C34878D82A}">
                    <a16:rowId xmlns:a16="http://schemas.microsoft.com/office/drawing/2014/main" val="3229840877"/>
                  </a:ext>
                </a:extLst>
              </a:tr>
              <a:tr h="79286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Swagger API.</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563348">
                <a:tc>
                  <a:txBody>
                    <a:bodyPr/>
                    <a:lstStyle/>
                    <a:p>
                      <a:r>
                        <a:rPr kumimoji="0" lang="en-US" sz="800" b="0" u="none" strike="noStrike" kern="1200" cap="none" spc="0" normalizeH="0" baseline="0" dirty="0">
                          <a:ln>
                            <a:noFill/>
                          </a:ln>
                          <a:solidFill>
                            <a:prstClr val="black"/>
                          </a:solidFill>
                          <a:effectLst/>
                          <a:uLnTx/>
                          <a:uFillTx/>
                        </a:rPr>
                        <a:t>Spring Cloud</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rPr>
                        <a:t>Eureka server.</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4590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dirty="0">
                          <a:ln>
                            <a:noFill/>
                          </a:ln>
                          <a:solidFill>
                            <a:prstClr val="black"/>
                          </a:solidFill>
                          <a:effectLst/>
                          <a:uLnTx/>
                          <a:uFillTx/>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u="none" strike="noStrike" kern="1200" cap="none" spc="0" normalizeH="0" baseline="0" dirty="0">
                          <a:ln>
                            <a:noFill/>
                          </a:ln>
                          <a:solidFill>
                            <a:prstClr val="black"/>
                          </a:solidFill>
                          <a:effectLst/>
                          <a:uLnTx/>
                          <a:uFillTx/>
                        </a:rPr>
                        <a:t>Git, Postman, IDE</a:t>
                      </a:r>
                    </a:p>
                    <a:p>
                      <a:pPr marL="0" lvl="1" indent="0" algn="l" defTabSz="914400" rtl="0" eaLnBrk="1" latinLnBrk="0" hangingPunct="1">
                        <a:buFont typeface="Arial" panose="020B0604020202020204" pitchFamily="34" charset="0"/>
                        <a:buNone/>
                      </a:pP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563348">
                <a:tc>
                  <a:txBody>
                    <a:bodyPr/>
                    <a:lstStyle/>
                    <a:p>
                      <a:r>
                        <a:rPr kumimoji="0" lang="en-US" sz="800" b="0" u="none" strike="noStrike" kern="1200" cap="none" spc="0" normalizeH="0" baseline="0" dirty="0">
                          <a:ln>
                            <a:noFill/>
                          </a:ln>
                          <a:solidFill>
                            <a:prstClr val="black"/>
                          </a:solidFill>
                          <a:effectLst/>
                          <a:uLnTx/>
                          <a:uFillTx/>
                        </a:rPr>
                        <a:t>Angular</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rPr>
                        <a:t>Components, Services, Modules, Routing, Forms &amp; Validation, Testing using Jasmine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417295">
                <a:tc>
                  <a:txBody>
                    <a:bodyPr/>
                    <a:lstStyle/>
                    <a:p>
                      <a:r>
                        <a:rPr kumimoji="0" lang="en-US" sz="800" b="0" u="none" strike="noStrike" kern="1200" cap="none" spc="0" normalizeH="0" baseline="0" dirty="0">
                          <a:ln>
                            <a:noFill/>
                          </a:ln>
                          <a:solidFill>
                            <a:prstClr val="black"/>
                          </a:solidFill>
                          <a:effectLst/>
                          <a:uLnTx/>
                          <a:uFillTx/>
                        </a:rPr>
                        <a:t>Database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b="0" u="none" strike="noStrike" kern="1200" cap="none" spc="0" normalizeH="0" baseline="0" dirty="0">
                          <a:ln>
                            <a:noFill/>
                          </a:ln>
                          <a:solidFill>
                            <a:prstClr val="black"/>
                          </a:solidFill>
                          <a:effectLst/>
                          <a:uLnTx/>
                          <a:uFillTx/>
                        </a:rPr>
                        <a:t>MongoDB No Sql Basics</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a:t>
                      </a:r>
                      <a:endParaRPr kumimoji="0" lang="en-US" sz="700" b="0" u="none" strike="noStrike" kern="1200" cap="none" spc="0" normalizeH="0" baseline="0" dirty="0">
                        <a:ln>
                          <a:noFill/>
                        </a:ln>
                        <a:solidFill>
                          <a:prstClr val="black"/>
                        </a:solidFill>
                        <a:effectLst/>
                        <a:uLnTx/>
                        <a:uFillTx/>
                      </a:endParaRPr>
                    </a:p>
                  </a:txBody>
                  <a:tcPr/>
                </a:tc>
                <a:extLst>
                  <a:ext uri="{0D108BD9-81ED-4DB2-BD59-A6C34878D82A}">
                    <a16:rowId xmlns:a16="http://schemas.microsoft.com/office/drawing/2014/main" val="2298680090"/>
                  </a:ext>
                </a:extLst>
              </a:tr>
              <a:tr h="621491">
                <a:tc>
                  <a:txBody>
                    <a:bodyPr/>
                    <a:lstStyle/>
                    <a:p>
                      <a:r>
                        <a:rPr kumimoji="0" lang="en-US" sz="800" b="0" u="none" strike="noStrike" kern="1200" cap="none" spc="0" normalizeH="0" baseline="0" dirty="0">
                          <a:ln>
                            <a:noFill/>
                          </a:ln>
                          <a:solidFill>
                            <a:prstClr val="black"/>
                          </a:solidFill>
                          <a:effectLst/>
                          <a:uLnTx/>
                          <a:uFillTx/>
                        </a:rPr>
                        <a:t>UI Tech</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rPr>
                        <a:t>HTML 5 &amp; CSS 3,JavaScript, ES6 &amp; TypeScript</a:t>
                      </a:r>
                      <a:r>
                        <a:rPr kumimoji="0" lang="en-US" sz="700" u="none" strike="noStrike" kern="1200" cap="none" spc="0" normalizeH="0" baseline="0" dirty="0">
                          <a:ln>
                            <a:noFill/>
                          </a:ln>
                          <a:solidFill>
                            <a:schemeClr val="tx1"/>
                          </a:solidFill>
                          <a:effectLst/>
                          <a:uLnTx/>
                          <a:uFillTx/>
                          <a:latin typeface="+mn-lt"/>
                          <a:ea typeface="+mn-ea"/>
                          <a:cs typeface="+mn-cs"/>
                        </a:rPr>
                        <a:t>.</a:t>
                      </a:r>
                      <a:endParaRPr kumimoji="0" lang="en-US" sz="700" u="none" strike="noStrike" kern="1200" cap="none" spc="0" normalizeH="0" baseline="0" dirty="0">
                        <a:ln>
                          <a:noFill/>
                        </a:ln>
                        <a:solidFill>
                          <a:schemeClr val="tx1"/>
                        </a:solidFill>
                        <a:effectLst/>
                        <a:uLnTx/>
                        <a:uFillTx/>
                      </a:endParaRPr>
                    </a:p>
                  </a:txBody>
                  <a:tcPr/>
                </a:tc>
                <a:extLst>
                  <a:ext uri="{0D108BD9-81ED-4DB2-BD59-A6C34878D82A}">
                    <a16:rowId xmlns:a16="http://schemas.microsoft.com/office/drawing/2014/main" val="9512774"/>
                  </a:ext>
                </a:extLst>
              </a:tr>
              <a:tr h="10248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dirty="0">
                          <a:ln>
                            <a:noFill/>
                          </a:ln>
                          <a:solidFill>
                            <a:prstClr val="black"/>
                          </a:solidFill>
                          <a:effectLst/>
                          <a:uLnTx/>
                          <a:uFillTx/>
                        </a:rPr>
                        <a:t>Add On skills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dirty="0">
                          <a:ln>
                            <a:noFill/>
                          </a:ln>
                          <a:solidFill>
                            <a:prstClr val="black"/>
                          </a:solidFill>
                          <a:effectLst/>
                          <a:uLnTx/>
                          <a:uFillTx/>
                        </a:rPr>
                        <a:t>Communications, Peer learning, Quick grasping.</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5317192"/>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3925887" cy="2185987"/>
          </a:xfrm>
        </p:spPr>
        <p:txBody>
          <a:bodyPr/>
          <a:lstStyle/>
          <a:p>
            <a:pPr eaLnBrk="1" hangingPunct="1">
              <a:lnSpc>
                <a:spcPct val="114000"/>
              </a:lnSpc>
            </a:pPr>
            <a:r>
              <a:rPr lang="en-US" altLang="en-US" b="1" dirty="0"/>
              <a:t>E-Commerce Shopping Cart Application</a:t>
            </a:r>
          </a:p>
          <a:p>
            <a:pPr eaLnBrk="1" hangingPunct="1">
              <a:lnSpc>
                <a:spcPct val="114000"/>
              </a:lnSpc>
            </a:pPr>
            <a:r>
              <a:rPr lang="en-IN" altLang="en-US" dirty="0"/>
              <a:t>Completed case study of Shopping Cart Application along with Zuul API, Eureka server , swagger UI and Angular for user interface.</a:t>
            </a:r>
          </a:p>
          <a:p>
            <a:pPr eaLnBrk="1" hangingPunct="1">
              <a:lnSpc>
                <a:spcPct val="114000"/>
              </a:lnSpc>
            </a:pPr>
            <a:r>
              <a:rPr lang="en-IN" altLang="en-US" b="1" dirty="0"/>
              <a:t>Technologies used : </a:t>
            </a:r>
            <a:r>
              <a:rPr lang="en-IN" altLang="en-US" dirty="0"/>
              <a:t>java with Spring boot framework, MongoDB and AngularJS.</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319088" y="1570878"/>
            <a:ext cx="2604725" cy="330200"/>
          </a:xfrm>
        </p:spPr>
        <p:txBody>
          <a:bodyPr/>
          <a:lstStyle/>
          <a:p>
            <a:pPr eaLnBrk="1" hangingPunct="1"/>
            <a:r>
              <a:rPr lang="nl-NL" altLang="nl-NL" dirty="0">
                <a:hlinkClick r:id="rId3"/>
              </a:rPr>
              <a:t>Kishan.e.kumar@capgemini.com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823336"/>
            <a:ext cx="2382837" cy="295275"/>
          </a:xfrm>
        </p:spPr>
        <p:txBody>
          <a:bodyPr/>
          <a:lstStyle/>
          <a:p>
            <a:pPr eaLnBrk="1" hangingPunct="1"/>
            <a:r>
              <a:rPr lang="nl-NL" altLang="nl-NL" dirty="0"/>
              <a:t>+91 8294252003</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533400" y="2940889"/>
            <a:ext cx="3733800" cy="3677970"/>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a:t>Springboot, Spring Security, Spring Cloud API Gateway, </a:t>
            </a:r>
            <a:r>
              <a:rPr lang="en-US" dirty="0"/>
              <a:t>Eureka server.</a:t>
            </a:r>
          </a:p>
          <a:p>
            <a:pPr marL="171450" indent="-171450">
              <a:buFont typeface="Arial" panose="020B0604020202020204" pitchFamily="34" charset="0"/>
              <a:buChar char="•"/>
            </a:pPr>
            <a:r>
              <a:rPr lang="en-US" dirty="0"/>
              <a:t>Experience in creating documentation with Java docs and swagger and in </a:t>
            </a:r>
            <a:r>
              <a:rPr lang="en-US" b="1" dirty="0"/>
              <a:t>unit testing using Junit, Mockito.</a:t>
            </a:r>
          </a:p>
          <a:p>
            <a:pPr marL="171450" indent="-171450">
              <a:buFont typeface="Arial" panose="020B0604020202020204" pitchFamily="34" charset="0"/>
              <a:buChar char="•"/>
            </a:pPr>
            <a:r>
              <a:rPr lang="en-US" dirty="0"/>
              <a:t>Creating </a:t>
            </a:r>
            <a:r>
              <a:rPr lang="en-US" b="1" dirty="0"/>
              <a:t>Single page Web</a:t>
            </a:r>
            <a:r>
              <a:rPr lang="en-US" dirty="0"/>
              <a:t> Application in </a:t>
            </a:r>
            <a:r>
              <a:rPr lang="en-US" b="1" dirty="0"/>
              <a:t>Angular</a:t>
            </a:r>
            <a:r>
              <a:rPr lang="en-US" dirty="0"/>
              <a:t> with angular routing and navigation.</a:t>
            </a:r>
          </a:p>
          <a:p>
            <a:pPr marL="171450" indent="-171450">
              <a:buFont typeface="Arial" panose="020B0604020202020204" pitchFamily="34" charset="0"/>
              <a:buChar char="•"/>
            </a:pPr>
            <a:r>
              <a:rPr lang="en-US" dirty="0"/>
              <a:t>Hands on experience in implementing </a:t>
            </a:r>
            <a:r>
              <a:rPr lang="en-US" b="1" dirty="0"/>
              <a:t>Angular</a:t>
            </a:r>
            <a:r>
              <a:rPr lang="en-US" dirty="0"/>
              <a:t> with </a:t>
            </a:r>
            <a:r>
              <a:rPr lang="en-US" b="1" dirty="0"/>
              <a:t>TypeScript, JavaScript, NodeJS </a:t>
            </a:r>
            <a:r>
              <a:rPr lang="en-US" dirty="0"/>
              <a:t>&amp;</a:t>
            </a:r>
            <a:r>
              <a:rPr lang="en-US" b="1" dirty="0"/>
              <a:t> spring boot.</a:t>
            </a:r>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39142"/>
            <a:ext cx="6223000" cy="306387"/>
          </a:xfrm>
        </p:spPr>
        <p:txBody>
          <a:bodyPr/>
          <a:lstStyle/>
          <a:p>
            <a:r>
              <a:rPr lang="en-IN" altLang="en-US" dirty="0"/>
              <a:t>Kishan Kumar</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2017 - 2021</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descr="A picture containing text, person&#10;&#10;Description automatically generated">
            <a:extLst>
              <a:ext uri="{FF2B5EF4-FFF2-40B4-BE49-F238E27FC236}">
                <a16:creationId xmlns:a16="http://schemas.microsoft.com/office/drawing/2014/main" id="{EC73CA0F-CD72-47BC-91C8-670A990099F6}"/>
              </a:ext>
            </a:extLst>
          </p:cNvPr>
          <p:cNvPicPr>
            <a:picLocks noGrp="1" noChangeAspect="1"/>
          </p:cNvPicPr>
          <p:nvPr>
            <p:ph type="pic" sz="quarter" idx="46"/>
          </p:nvPr>
        </p:nvPicPr>
        <p:blipFill>
          <a:blip r:embed="rId9">
            <a:extLst>
              <a:ext uri="{28A0092B-C50C-407E-A947-70E740481C1C}">
                <a14:useLocalDpi xmlns:a14="http://schemas.microsoft.com/office/drawing/2010/main" val="0"/>
              </a:ext>
            </a:extLst>
          </a:blip>
          <a:srcRect t="10824" b="10824"/>
          <a:stretch>
            <a:fillRect/>
          </a:stretch>
        </p:blipFill>
        <p:spPr>
          <a:xfrm>
            <a:off x="354848" y="152400"/>
            <a:ext cx="2027340" cy="2057400"/>
          </a:xfr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2265</TotalTime>
  <Words>256</Words>
  <Application>Microsoft Office PowerPoint</Application>
  <PresentationFormat>Widescreen</PresentationFormat>
  <Paragraphs>52</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KUMAR, KISHAN</cp:lastModifiedBy>
  <cp:revision>110</cp:revision>
  <dcterms:created xsi:type="dcterms:W3CDTF">2020-09-22T06:24:34Z</dcterms:created>
  <dcterms:modified xsi:type="dcterms:W3CDTF">2021-12-23T07:21:05Z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