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Calibri" panose="020F0502020204030204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mailto:rakesh.kg@raagvitec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8334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D3DAE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606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dirty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IN" altLang="en-GB" sz="2000" dirty="0">
                <a:latin typeface="Raleway"/>
                <a:ea typeface="Raleway"/>
                <a:cs typeface="Raleway"/>
                <a:sym typeface="Raleway"/>
              </a:rPr>
              <a:t>      Kumar Sumit</a:t>
            </a:r>
            <a:endParaRPr lang="en-GB" sz="12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r>
              <a:rPr lang="en-IN" alt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</a:t>
            </a:r>
            <a:r>
              <a:rPr lang="en-GB" sz="12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Salesforce</a:t>
            </a:r>
            <a:r>
              <a:rPr lang="en-IN" altLang="en-GB" sz="12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CPQ</a:t>
            </a:r>
            <a:r>
              <a:rPr lang="en-GB" sz="12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Developer</a:t>
            </a:r>
            <a:endParaRPr lang="en-GB"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</a:t>
            </a:r>
            <a:r>
              <a:rPr lang="en-IN" alt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kumar.sumit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@raagvitech.com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GB" sz="12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+91 </a:t>
            </a:r>
            <a:r>
              <a:rPr lang="en-IN" alt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7550379526</a:t>
            </a:r>
            <a:endParaRPr lang="en-IN" altLang="en-GB" sz="12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840105"/>
            <a:ext cx="4602480" cy="906145"/>
          </a:xfrm>
          <a:prstGeom prst="rect">
            <a:avLst/>
          </a:prstGeom>
          <a:noFill/>
          <a:ln w="6350" cap="flat" cmpd="sng">
            <a:solidFill>
              <a:srgbClr val="606A6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66370" marR="0" lvl="1" indent="-1663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830"/>
              </a:buClr>
              <a:buSzPts val="1200"/>
              <a:buFont typeface="Calibri" panose="020F0502020204030204"/>
              <a:buNone/>
            </a:pPr>
            <a:r>
              <a:rPr lang="en-GB" sz="1100" b="1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Overall Experience : 4</a:t>
            </a:r>
            <a:r>
              <a:rPr lang="en-GB" sz="11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.2</a:t>
            </a:r>
            <a:r>
              <a:rPr lang="en-GB" sz="1100" b="1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 years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66370" marR="0" lvl="1" indent="-1663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830"/>
              </a:buClr>
              <a:buSzPts val="1100"/>
              <a:buFont typeface="Calibri" panose="020F0502020204030204"/>
              <a:buNone/>
            </a:pPr>
            <a:r>
              <a:rPr lang="en-IN" altLang="en-GB" sz="1100" b="1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CPQ </a:t>
            </a:r>
            <a:r>
              <a:rPr lang="en-GB" sz="1100" b="1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Experience :</a:t>
            </a:r>
            <a:r>
              <a:rPr lang="en-IN" altLang="en-GB" sz="1100" b="1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 </a:t>
            </a:r>
            <a:r>
              <a:rPr lang="en-IN" altLang="en-GB" sz="11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4</a:t>
            </a:r>
            <a:r>
              <a:rPr lang="en-GB" sz="11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.2</a:t>
            </a:r>
            <a:r>
              <a:rPr lang="en-GB" sz="1100" b="1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 years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	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4.2 years as a Salesforce CPQ Developer in a prominent cloud application development organization. Kumar Sumit thrives on working with the latest Cloud technologies like CPQ, Lightning (LWC) components, Apex programming, Integration, Process Builder, Flows, Triggers, SOQL etc.</a:t>
            </a:r>
            <a:endParaRPr sz="1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602480" y="840105"/>
            <a:ext cx="4541520" cy="3772535"/>
          </a:xfrm>
          <a:prstGeom prst="rect">
            <a:avLst/>
          </a:prstGeom>
          <a:noFill/>
          <a:ln w="6350" cap="flat" cmpd="sng">
            <a:solidFill>
              <a:srgbClr val="606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Raleway"/>
              <a:buNone/>
            </a:pPr>
            <a:r>
              <a:rPr lang="en-GB" sz="1400" b="1" i="0" u="sng" strike="noStrike" cap="none" dirty="0">
                <a:solidFill>
                  <a:srgbClr val="606A6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Skills: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dirty="0"/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Experience in development, deployment, customizations and documentation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CPQ configuration - Product configuration, Product and Price rules, Quotes and product bundles, bundle within bundle, product features, product options, option constraints, attributes and product rules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CPQ customization - custom pricing, price lists, discount scheduling, Quote template.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Setting up price waterfall for quotation, custom pricing calculation via price rules etc.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Skilled with integrations, Aura, LWC, Process Builder, Lightning Flows, and utilizing best practices in Apex and Visualforce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Experience in Trigger, Batch, Flows, Integration Callouts, Utility classes,</a:t>
            </a:r>
            <a:r>
              <a:rPr lang="en-US" alt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 </a:t>
            </a: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Visual flows for automation</a:t>
            </a:r>
            <a:r>
              <a:rPr lang="en-US" alt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 </a:t>
            </a: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etc.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Experience in creating users, profiles, roles and assigning permission sets.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Deploying code into the GIT repository using SFDX commands.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Have used SFDX commands for deploying code from GIT to the Orgs.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Have deployed the components using GIT, Workbench and Changeset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Hands-on experience in designing using SLDS, CSS, HTML5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Experience in Agile methodology and Jira process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lvl="0" indent="-304800">
              <a:lnSpc>
                <a:spcPct val="100000"/>
              </a:lnSpc>
              <a:buSzPts val="1200"/>
              <a:buFont typeface="Wingdings" panose="05000000000000000000" charset="0"/>
              <a:buChar char="§"/>
            </a:pPr>
            <a:r>
              <a:rPr 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Have developed Apex Queueable, Batch and Invocable classes</a:t>
            </a:r>
            <a:r>
              <a:rPr lang="en-US" altLang="en-GB" sz="1100" dirty="0">
                <a:solidFill>
                  <a:schemeClr val="dk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.</a:t>
            </a:r>
            <a:endParaRPr lang="en-GB" sz="1100" dirty="0">
              <a:solidFill>
                <a:schemeClr val="dk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1746250"/>
            <a:ext cx="4602480" cy="3418840"/>
          </a:xfrm>
          <a:prstGeom prst="rect">
            <a:avLst/>
          </a:prstGeom>
          <a:noFill/>
          <a:ln w="6350" cap="flat" cmpd="sng">
            <a:solidFill>
              <a:srgbClr val="606A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Raleway"/>
              <a:buNone/>
            </a:pPr>
            <a:r>
              <a:rPr lang="en-GB" sz="1200" b="1" i="0" strike="noStrike" cap="none" dirty="0">
                <a:solidFill>
                  <a:srgbClr val="606A6F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Project Details:</a:t>
            </a:r>
            <a:endParaRPr lang="en-GB" sz="1200" b="1" i="0" strike="noStrike" cap="none" dirty="0">
              <a:solidFill>
                <a:srgbClr val="606A6F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Involved in Requirement gathering, analysis and design as per Requirement.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Built CPQ to support multi-currency, prices with validity based on yearly revisions.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Preparing the Product Workbook and creating reusable bundle configuration Excel for data loading and transformation.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Used data loader to load the products and worked on the product configuration with features, options, and product rules according to the client’s requirements.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Created a Quote template with the template Content and sections to generate a Quote Document on the quote.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Worked on products and setting up bundles etc. for the products and custom pricing functionality. 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Worked on quote document generation using out of box functionality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Worked on development in Sales Cloud, Community projects using Apex, Visualforce, Lightning, and LWC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Developed the custom lightning components (Aura &amp; LWC).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342900" marR="0" lvl="0" indent="-215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6A6F"/>
              </a:buClr>
              <a:buSzPts val="1400"/>
              <a:buFont typeface="Wingdings" panose="05000000000000000000" charset="0"/>
              <a:buChar char="§"/>
            </a:pPr>
            <a:r>
              <a:rPr lang="en-GB" sz="1000" i="0" strike="noStrike" cap="none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Worked on the data migration from AURA to LWC.</a:t>
            </a:r>
            <a:endParaRPr lang="en-GB" sz="1000" i="0" strike="noStrike" cap="none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602480" y="4612640"/>
            <a:ext cx="4541520" cy="531495"/>
          </a:xfrm>
          <a:prstGeom prst="rect">
            <a:avLst/>
          </a:prstGeom>
          <a:noFill/>
          <a:ln w="6350" cap="flat" cmpd="sng">
            <a:solidFill>
              <a:srgbClr val="606A6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66370" marR="0" lvl="0" indent="-1663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830"/>
              </a:buClr>
              <a:buSzPts val="1400"/>
              <a:buFont typeface="Arial" panose="020B0604020202020204"/>
              <a:buNone/>
            </a:pPr>
            <a:r>
              <a:rPr lang="en-GB" sz="1200" b="1" i="0" u="sng" strike="noStrike" cap="none" dirty="0">
                <a:solidFill>
                  <a:srgbClr val="606A6F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Clients &amp; Industries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: </a:t>
            </a:r>
            <a:endParaRPr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4" indent="-171450">
              <a:buSzPts val="1200"/>
              <a:buFont typeface="Calibri" panose="020F0502020204030204"/>
              <a:buChar char="▪"/>
            </a:pPr>
            <a:r>
              <a:rPr lang="en-IN" sz="1000" b="0" i="0" dirty="0">
                <a:solidFill>
                  <a:srgbClr val="1D1C1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Command </a:t>
            </a:r>
            <a:r>
              <a:rPr lang="en-IN" sz="1000" b="0" i="0" dirty="0" err="1">
                <a:solidFill>
                  <a:srgbClr val="1D1C1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Alkon</a:t>
            </a:r>
            <a:endParaRPr lang="en-GB" sz="1000" dirty="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171450" lvl="4" indent="-171450">
              <a:buSzPts val="1200"/>
              <a:buFont typeface="Calibri" panose="020F0502020204030204"/>
              <a:buChar char="▪"/>
            </a:pPr>
            <a:r>
              <a:rPr lang="en-IN" sz="1100" b="0" i="0">
                <a:solidFill>
                  <a:srgbClr val="1D1C1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Trimble Construction</a:t>
            </a:r>
            <a:endParaRPr sz="1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5570" marR="0" lvl="0" indent="-1270" algn="just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9" y="-154064"/>
            <a:ext cx="1141528" cy="1141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01" y="1440207"/>
            <a:ext cx="2629800" cy="2629800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70" y="43815"/>
            <a:ext cx="889635" cy="780415"/>
          </a:xfrm>
          <a:prstGeom prst="rect">
            <a:avLst/>
          </a:prstGeom>
        </p:spPr>
      </p:pic>
      <p:pic>
        <p:nvPicPr>
          <p:cNvPr id="6" name="Picture 4" descr="download-removebg-preview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3125" y="52705"/>
            <a:ext cx="889635" cy="771525"/>
          </a:xfrm>
          <a:prstGeom prst="rect">
            <a:avLst/>
          </a:prstGeom>
        </p:spPr>
      </p:pic>
      <p:pic>
        <p:nvPicPr>
          <p:cNvPr id="4" name="Picture 1" descr="CPQ-Specialist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72450" y="36830"/>
            <a:ext cx="889000" cy="78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2593</Words>
  <Application>WPS Presentation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</vt:lpstr>
      <vt:lpstr>Raleway</vt:lpstr>
      <vt:lpstr>Calibri</vt:lpstr>
      <vt:lpstr>Times New Roman</vt:lpstr>
      <vt:lpstr>Wingdings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</dc:creator>
  <cp:lastModifiedBy>USER</cp:lastModifiedBy>
  <cp:revision>30</cp:revision>
  <dcterms:created xsi:type="dcterms:W3CDTF">2023-04-13T07:18:00Z</dcterms:created>
  <dcterms:modified xsi:type="dcterms:W3CDTF">2023-12-11T06:49:10Z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312B9E07D090475CBD634A2BB9C3D282</vt:lpwstr>
  </property>
  <property fmtid="{D5CDD505-2E9C-101B-9397-08002B2CF9AE}" pid="3" name="KSOProductBuildVer">
    <vt:lpwstr>1033-12.2.0.13359</vt:lpwstr>
  </property>
</Properties>
</file>