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7" r:id="rId4"/>
    <p:sldId id="272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4" r:id="rId34"/>
    <p:sldId id="305" r:id="rId35"/>
    <p:sldId id="306" r:id="rId36"/>
    <p:sldId id="307" r:id="rId37"/>
    <p:sldId id="308" r:id="rId38"/>
    <p:sldId id="309" r:id="rId39"/>
    <p:sldId id="310" r:id="rId40"/>
    <p:sldId id="311" r:id="rId41"/>
    <p:sldId id="312" r:id="rId42"/>
    <p:sldId id="313" r:id="rId43"/>
    <p:sldId id="314" r:id="rId44"/>
    <p:sldId id="315" r:id="rId45"/>
    <p:sldId id="316" r:id="rId46"/>
    <p:sldId id="317" r:id="rId47"/>
    <p:sldId id="318" r:id="rId48"/>
    <p:sldId id="319" r:id="rId49"/>
    <p:sldId id="320" r:id="rId50"/>
    <p:sldId id="324" r:id="rId5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14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2012-11-13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2012-11-13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2012-11-13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2012-11-13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2012-11-13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2012-11-13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2012-11-13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2012-11-13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2012-11-13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2012-11-13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2012-11-13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273E0-963F-4ABD-BABE-18953CD7393C}" type="datetimeFigureOut">
              <a:rPr lang="ko-KR" altLang="en-US" smtClean="0"/>
              <a:pPr/>
              <a:t>2012-11-13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3300" dirty="0" smtClean="0"/>
              <a:t>다양한 예제로 쉽게 배우는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5600" dirty="0" err="1" smtClean="0"/>
              <a:t>오라클</a:t>
            </a:r>
            <a:r>
              <a:rPr lang="ko-KR" altLang="en-US" sz="5600" dirty="0" smtClean="0"/>
              <a:t> </a:t>
            </a:r>
            <a:r>
              <a:rPr lang="en-US" altLang="ko-KR" sz="5600" dirty="0" smtClean="0"/>
              <a:t>SQL </a:t>
            </a:r>
            <a:r>
              <a:rPr lang="ko-KR" altLang="en-US" sz="5600" dirty="0" smtClean="0"/>
              <a:t>과 </a:t>
            </a:r>
            <a:r>
              <a:rPr lang="en-US" altLang="ko-KR" sz="5600" dirty="0" smtClean="0"/>
              <a:t>PL/SQL</a:t>
            </a:r>
            <a:endParaRPr lang="ko-KR" altLang="en-US" sz="5600" dirty="0"/>
          </a:p>
        </p:txBody>
      </p:sp>
      <p:sp>
        <p:nvSpPr>
          <p:cNvPr id="10" name="부제목 2"/>
          <p:cNvSpPr>
            <a:spLocks noGrp="1"/>
          </p:cNvSpPr>
          <p:nvPr>
            <p:ph type="subTitle" idx="1"/>
          </p:nvPr>
        </p:nvSpPr>
        <p:spPr>
          <a:xfrm>
            <a:off x="1371600" y="4124672"/>
            <a:ext cx="6400800" cy="1752600"/>
          </a:xfrm>
        </p:spPr>
        <p:txBody>
          <a:bodyPr/>
          <a:lstStyle/>
          <a:p>
            <a:r>
              <a:rPr lang="ko-KR" altLang="en-US" dirty="0" smtClean="0"/>
              <a:t>서진수 저</a:t>
            </a:r>
            <a:endParaRPr lang="ko-KR" altLang="en-US" dirty="0"/>
          </a:p>
        </p:txBody>
      </p:sp>
      <p:pic>
        <p:nvPicPr>
          <p:cNvPr id="13" name="그림 12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536" y="1268760"/>
            <a:ext cx="568863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500" b="1" dirty="0" smtClean="0">
                <a:solidFill>
                  <a:schemeClr val="tx1"/>
                </a:solidFill>
              </a:rPr>
              <a:t>- </a:t>
            </a:r>
            <a:r>
              <a:rPr lang="ko-KR" altLang="en-US" sz="2500" b="1" dirty="0" smtClean="0">
                <a:solidFill>
                  <a:schemeClr val="tx1"/>
                </a:solidFill>
              </a:rPr>
              <a:t>칼럼 별칭 사용하여 출력하기 </a:t>
            </a:r>
            <a:r>
              <a:rPr lang="en-US" altLang="ko-KR" sz="2500" b="1" dirty="0" smtClean="0">
                <a:solidFill>
                  <a:schemeClr val="tx1"/>
                </a:solidFill>
              </a:rPr>
              <a:t>- 2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sp>
        <p:nvSpPr>
          <p:cNvPr id="39938" name="AutoShape 2"/>
          <p:cNvSpPr>
            <a:spLocks noChangeArrowheads="1"/>
          </p:cNvSpPr>
          <p:nvPr/>
        </p:nvSpPr>
        <p:spPr bwMode="auto">
          <a:xfrm>
            <a:off x="179512" y="1916832"/>
            <a:ext cx="8712968" cy="39604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SCOTT&gt;SELECT  </a:t>
            </a:r>
            <a:r>
              <a:rPr kumimoji="1" lang="en-US" altLang="ko-KR" sz="17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studno</a:t>
            </a:r>
            <a:r>
              <a:rPr kumimoji="1" lang="en-US" altLang="ko-KR" sz="1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"</a:t>
            </a:r>
            <a:r>
              <a:rPr kumimoji="1" lang="ko-KR" altLang="en-US" sz="1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학번</a:t>
            </a:r>
            <a:r>
              <a:rPr kumimoji="1" lang="en-US" altLang="ko-KR" sz="1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  ,  name  AS  "</a:t>
            </a:r>
            <a:r>
              <a:rPr kumimoji="1" lang="ko-KR" altLang="en-US" sz="1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이름</a:t>
            </a:r>
            <a:r>
              <a:rPr kumimoji="1" lang="en-US" altLang="ko-KR" sz="1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  ,  </a:t>
            </a:r>
            <a:r>
              <a:rPr kumimoji="1" lang="en-US" altLang="ko-KR" sz="17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profno</a:t>
            </a:r>
            <a:r>
              <a:rPr kumimoji="1" lang="en-US" altLang="ko-KR" sz="1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</a:t>
            </a:r>
            <a:r>
              <a:rPr kumimoji="1" lang="ko-KR" altLang="en-US" sz="1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지도교수번호</a:t>
            </a:r>
            <a:endParaRPr kumimoji="1" lang="ko-KR" altLang="en-US" sz="1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</a:t>
            </a:r>
            <a:r>
              <a:rPr kumimoji="1" lang="en-US" altLang="ko-KR" sz="1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  FROM student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</a:t>
            </a:r>
            <a:r>
              <a:rPr kumimoji="1" lang="ko-KR" altLang="en-US" sz="1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학번    이름         지도교수번호</a:t>
            </a:r>
            <a:endParaRPr kumimoji="1" lang="ko-KR" altLang="en-US" sz="1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    -----------  --------------  -------------------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9411   </a:t>
            </a:r>
            <a:r>
              <a:rPr kumimoji="1" lang="ko-KR" altLang="en-US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서진수            </a:t>
            </a:r>
            <a:r>
              <a:rPr kumimoji="1" lang="en-US" altLang="ko-KR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1001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9412   </a:t>
            </a:r>
            <a:r>
              <a:rPr kumimoji="1" lang="ko-KR" altLang="en-US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서재수            </a:t>
            </a:r>
            <a:r>
              <a:rPr kumimoji="1" lang="en-US" altLang="ko-KR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2001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9413   </a:t>
            </a:r>
            <a:r>
              <a:rPr kumimoji="1" lang="ko-KR" altLang="en-US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이미경            </a:t>
            </a:r>
            <a:r>
              <a:rPr kumimoji="1" lang="en-US" altLang="ko-KR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3002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( </a:t>
            </a:r>
            <a:r>
              <a:rPr kumimoji="1" lang="ko-KR" altLang="en-US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이하 생략 </a:t>
            </a:r>
            <a:r>
              <a:rPr kumimoji="1" lang="en-US" altLang="ko-KR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</a:t>
            </a:r>
            <a:endParaRPr kumimoji="1" lang="ko-KR" altLang="ko-KR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915816" y="2132856"/>
            <a:ext cx="72008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572000" y="2132856"/>
            <a:ext cx="129614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876256" y="2132856"/>
            <a:ext cx="144016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789484" y="2899544"/>
            <a:ext cx="64807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547664" y="2899544"/>
            <a:ext cx="64807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2699792" y="2891036"/>
            <a:ext cx="144016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/>
          <p:cNvCxnSpPr/>
          <p:nvPr/>
        </p:nvCxnSpPr>
        <p:spPr>
          <a:xfrm flipH="1">
            <a:off x="1331640" y="2492896"/>
            <a:ext cx="1584176" cy="3600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H="1">
            <a:off x="2195736" y="2492896"/>
            <a:ext cx="2376264" cy="3600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H="1">
            <a:off x="4139952" y="2492896"/>
            <a:ext cx="2736304" cy="3600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51520" y="1340768"/>
            <a:ext cx="8640960" cy="17281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 - Alias </a:t>
            </a:r>
            <a:r>
              <a:rPr lang="ko-KR" altLang="ko-KR" b="1" dirty="0">
                <a:solidFill>
                  <a:schemeClr val="tx1"/>
                </a:solidFill>
              </a:rPr>
              <a:t>연습문제</a:t>
            </a:r>
            <a:r>
              <a:rPr lang="en-US" altLang="ko-KR" b="1" dirty="0">
                <a:solidFill>
                  <a:schemeClr val="tx1"/>
                </a:solidFill>
              </a:rPr>
              <a:t> 1</a:t>
            </a:r>
            <a:endParaRPr lang="ko-KR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  </a:t>
            </a:r>
            <a:r>
              <a:rPr lang="en-US" altLang="ko-KR" dirty="0" err="1">
                <a:solidFill>
                  <a:schemeClr val="tx1"/>
                </a:solidFill>
              </a:rPr>
              <a:t>emp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ko-KR" dirty="0">
                <a:solidFill>
                  <a:schemeClr val="tx1"/>
                </a:solidFill>
              </a:rPr>
              <a:t>테이블을 사용하여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empno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ko-KR" dirty="0">
                <a:solidFill>
                  <a:schemeClr val="tx1"/>
                </a:solidFill>
              </a:rPr>
              <a:t>를 사원번호</a:t>
            </a:r>
            <a:r>
              <a:rPr lang="en-US" altLang="ko-KR" dirty="0">
                <a:solidFill>
                  <a:schemeClr val="tx1"/>
                </a:solidFill>
              </a:rPr>
              <a:t> , </a:t>
            </a:r>
            <a:r>
              <a:rPr lang="en-US" altLang="ko-KR" dirty="0" err="1">
                <a:solidFill>
                  <a:schemeClr val="tx1"/>
                </a:solidFill>
              </a:rPr>
              <a:t>ename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ko-KR" dirty="0">
                <a:solidFill>
                  <a:schemeClr val="tx1"/>
                </a:solidFill>
              </a:rPr>
              <a:t>을 사원명</a:t>
            </a:r>
            <a:r>
              <a:rPr lang="en-US" altLang="ko-KR" dirty="0">
                <a:solidFill>
                  <a:schemeClr val="tx1"/>
                </a:solidFill>
              </a:rPr>
              <a:t> , job </a:t>
            </a:r>
            <a:r>
              <a:rPr lang="ko-KR" altLang="ko-KR" dirty="0">
                <a:solidFill>
                  <a:schemeClr val="tx1"/>
                </a:solidFill>
              </a:rPr>
              <a:t>을 직업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ko-KR" altLang="ko-KR" dirty="0" smtClean="0">
                <a:solidFill>
                  <a:schemeClr val="tx1"/>
                </a:solidFill>
              </a:rPr>
              <a:t>으로 </a:t>
            </a:r>
            <a:r>
              <a:rPr lang="ko-KR" altLang="ko-KR" dirty="0">
                <a:solidFill>
                  <a:schemeClr val="tx1"/>
                </a:solidFill>
              </a:rPr>
              <a:t>별명을 설정하여 출력하세요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endParaRPr lang="ko-KR" altLang="ko-KR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51520" y="3429000"/>
            <a:ext cx="8640960" cy="17281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 - </a:t>
            </a:r>
            <a:r>
              <a:rPr lang="en-US" altLang="ko-KR" b="1" dirty="0">
                <a:solidFill>
                  <a:schemeClr val="tx1"/>
                </a:solidFill>
              </a:rPr>
              <a:t>Alias </a:t>
            </a:r>
            <a:r>
              <a:rPr lang="ko-KR" altLang="ko-KR" b="1" dirty="0">
                <a:solidFill>
                  <a:schemeClr val="tx1"/>
                </a:solidFill>
              </a:rPr>
              <a:t>연습문제</a:t>
            </a:r>
            <a:r>
              <a:rPr lang="en-US" altLang="ko-KR" b="1" dirty="0">
                <a:solidFill>
                  <a:schemeClr val="tx1"/>
                </a:solidFill>
              </a:rPr>
              <a:t> 2</a:t>
            </a:r>
            <a:endParaRPr lang="ko-KR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  dept </a:t>
            </a:r>
            <a:r>
              <a:rPr lang="ko-KR" altLang="ko-KR" dirty="0">
                <a:solidFill>
                  <a:schemeClr val="tx1"/>
                </a:solidFill>
              </a:rPr>
              <a:t>테이블을 사용하여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deptno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ko-KR" dirty="0">
                <a:solidFill>
                  <a:schemeClr val="tx1"/>
                </a:solidFill>
              </a:rPr>
              <a:t>를 부서</a:t>
            </a:r>
            <a:r>
              <a:rPr lang="en-US" altLang="ko-KR" dirty="0">
                <a:solidFill>
                  <a:schemeClr val="tx1"/>
                </a:solidFill>
              </a:rPr>
              <a:t># , </a:t>
            </a:r>
            <a:r>
              <a:rPr lang="en-US" altLang="ko-KR" dirty="0" err="1">
                <a:solidFill>
                  <a:schemeClr val="tx1"/>
                </a:solidFill>
              </a:rPr>
              <a:t>dname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ko-KR" dirty="0">
                <a:solidFill>
                  <a:schemeClr val="tx1"/>
                </a:solidFill>
              </a:rPr>
              <a:t>부서명</a:t>
            </a:r>
            <a:r>
              <a:rPr lang="en-US" altLang="ko-KR" dirty="0">
                <a:solidFill>
                  <a:schemeClr val="tx1"/>
                </a:solidFill>
              </a:rPr>
              <a:t> , loc </a:t>
            </a:r>
            <a:r>
              <a:rPr lang="ko-KR" altLang="ko-KR" dirty="0">
                <a:solidFill>
                  <a:schemeClr val="tx1"/>
                </a:solidFill>
              </a:rPr>
              <a:t>를 위치</a:t>
            </a:r>
            <a:r>
              <a:rPr lang="en-US" altLang="ko-KR" dirty="0">
                <a:solidFill>
                  <a:schemeClr val="tx1"/>
                </a:solidFill>
              </a:rPr>
              <a:t>  </a:t>
            </a:r>
            <a:r>
              <a:rPr lang="ko-KR" altLang="ko-KR" dirty="0">
                <a:solidFill>
                  <a:schemeClr val="tx1"/>
                </a:solidFill>
              </a:rPr>
              <a:t>로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ko-KR" altLang="ko-KR" dirty="0" smtClean="0">
                <a:solidFill>
                  <a:schemeClr val="tx1"/>
                </a:solidFill>
              </a:rPr>
              <a:t>별명을 </a:t>
            </a:r>
            <a:r>
              <a:rPr lang="ko-KR" altLang="ko-KR" dirty="0">
                <a:solidFill>
                  <a:schemeClr val="tx1"/>
                </a:solidFill>
              </a:rPr>
              <a:t>설정하여 출력하세요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endParaRPr lang="ko-KR" altLang="ko-KR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536" y="980728"/>
            <a:ext cx="7488832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>
                <a:solidFill>
                  <a:schemeClr val="tx1"/>
                </a:solidFill>
              </a:rPr>
              <a:t>(5) DISTINCT - </a:t>
            </a:r>
            <a:r>
              <a:rPr lang="ko-KR" altLang="ko-KR" sz="2500" b="1" dirty="0">
                <a:solidFill>
                  <a:schemeClr val="tx1"/>
                </a:solidFill>
              </a:rPr>
              <a:t>중복된 값을 제거하고 출력하기</a:t>
            </a:r>
            <a:r>
              <a:rPr lang="en-US" altLang="ko-KR" sz="2500" b="1" dirty="0">
                <a:solidFill>
                  <a:schemeClr val="tx1"/>
                </a:solidFill>
              </a:rPr>
              <a:t>  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  <p:pic>
        <p:nvPicPr>
          <p:cNvPr id="12" name="그림 11" descr="distinct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31640" y="1700808"/>
            <a:ext cx="5760640" cy="45365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07504" y="1563216"/>
            <a:ext cx="8928992" cy="4242048"/>
            <a:chOff x="251520" y="1700808"/>
            <a:chExt cx="8928992" cy="4242048"/>
          </a:xfrm>
        </p:grpSpPr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1520" y="2132856"/>
              <a:ext cx="2771775" cy="381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131840" y="2132856"/>
              <a:ext cx="2771775" cy="1809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027737" y="2132856"/>
              <a:ext cx="3152775" cy="29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모서리가 둥근 직사각형 14"/>
            <p:cNvSpPr/>
            <p:nvPr/>
          </p:nvSpPr>
          <p:spPr>
            <a:xfrm>
              <a:off x="251520" y="1700808"/>
              <a:ext cx="2736304" cy="36004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DISTINCT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사용 안 함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3131840" y="1700808"/>
              <a:ext cx="2736304" cy="36004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DISTINCT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사용 함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6012160" y="1700808"/>
              <a:ext cx="3131840" cy="36004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두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컬럼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DISTINCT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사용 함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1979712" y="4941168"/>
              <a:ext cx="720080" cy="64807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4716016" y="3068960"/>
              <a:ext cx="720080" cy="64807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7884368" y="4077072"/>
              <a:ext cx="720080" cy="64807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55576" y="908720"/>
            <a:ext cx="7848872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(6) </a:t>
            </a:r>
            <a:r>
              <a:rPr lang="ko-KR" altLang="ko-KR" sz="2000" b="1" dirty="0">
                <a:solidFill>
                  <a:schemeClr val="tx1"/>
                </a:solidFill>
              </a:rPr>
              <a:t>연결</a:t>
            </a:r>
            <a:r>
              <a:rPr lang="en-US" altLang="ko-KR" sz="2000" b="1" dirty="0">
                <a:solidFill>
                  <a:schemeClr val="tx1"/>
                </a:solidFill>
              </a:rPr>
              <a:t>(</a:t>
            </a:r>
            <a:r>
              <a:rPr lang="ko-KR" altLang="ko-KR" sz="2000" b="1" dirty="0">
                <a:solidFill>
                  <a:schemeClr val="tx1"/>
                </a:solidFill>
              </a:rPr>
              <a:t>합성</a:t>
            </a:r>
            <a:r>
              <a:rPr lang="en-US" altLang="ko-KR" sz="2000" b="1" dirty="0">
                <a:solidFill>
                  <a:schemeClr val="tx1"/>
                </a:solidFill>
              </a:rPr>
              <a:t>) </a:t>
            </a:r>
            <a:r>
              <a:rPr lang="ko-KR" altLang="ko-KR" sz="2000" b="1" dirty="0">
                <a:solidFill>
                  <a:schemeClr val="tx1"/>
                </a:solidFill>
              </a:rPr>
              <a:t>연산자</a:t>
            </a:r>
            <a:r>
              <a:rPr lang="en-US" altLang="ko-KR" sz="2000" b="1" dirty="0">
                <a:solidFill>
                  <a:schemeClr val="tx1"/>
                </a:solidFill>
              </a:rPr>
              <a:t> (Concatenation)</a:t>
            </a:r>
            <a:r>
              <a:rPr lang="ko-KR" altLang="ko-KR" sz="2000" b="1" dirty="0">
                <a:solidFill>
                  <a:schemeClr val="tx1"/>
                </a:solidFill>
              </a:rPr>
              <a:t>로 칼럼을 붙여서 출력하기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pic>
        <p:nvPicPr>
          <p:cNvPr id="12" name="그림 11" descr="연결연산자1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47664" y="1556792"/>
            <a:ext cx="5904656" cy="4680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40962" name="AutoShape 2"/>
          <p:cNvSpPr>
            <a:spLocks noChangeArrowheads="1"/>
          </p:cNvSpPr>
          <p:nvPr/>
        </p:nvSpPr>
        <p:spPr bwMode="auto">
          <a:xfrm>
            <a:off x="323528" y="1196752"/>
            <a:ext cx="7200800" cy="489654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SCOTT&gt;SELECT name || ' </a:t>
            </a:r>
            <a:r>
              <a:rPr kumimoji="1" lang="ko-KR" altLang="en-US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님은 </a:t>
            </a:r>
            <a:r>
              <a:rPr kumimoji="1" lang="en-US" altLang="ko-KR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' || position || ' </a:t>
            </a:r>
            <a:r>
              <a:rPr kumimoji="1" lang="ko-KR" altLang="en-US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입니다</a:t>
            </a:r>
            <a:r>
              <a:rPr kumimoji="1" lang="en-US" altLang="ko-KR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'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FROM professor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NAME||'</a:t>
            </a:r>
            <a:r>
              <a:rPr kumimoji="1" lang="ko-KR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님은</a:t>
            </a: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'||POSITION||'</a:t>
            </a:r>
            <a:r>
              <a:rPr kumimoji="1" lang="ko-KR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입니다</a:t>
            </a: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'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---------------------------------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조인형 님은 정교수 입니다</a:t>
            </a:r>
            <a:endParaRPr kumimoji="1" lang="ko-KR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박승곤 님은 조교수 입니다</a:t>
            </a:r>
            <a:endParaRPr kumimoji="1" lang="ko-KR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송도권 님은 전임강사 입니다</a:t>
            </a:r>
            <a:endParaRPr kumimoji="1" lang="ko-KR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양선희 님은 전임강사 입니다</a:t>
            </a:r>
            <a:endParaRPr kumimoji="1" lang="ko-KR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김영조 님은 조교수 입니다</a:t>
            </a:r>
            <a:endParaRPr kumimoji="1" lang="ko-KR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주승재 님은 정교수 입니다</a:t>
            </a:r>
            <a:endParaRPr kumimoji="1" lang="ko-KR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김도형 님은 정교수 입니다</a:t>
            </a:r>
            <a:endParaRPr kumimoji="1" lang="ko-KR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나한열 님은 조교수 입니다</a:t>
            </a:r>
            <a:endParaRPr kumimoji="1" lang="ko-KR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김현정 님은 전임강사 입니다</a:t>
            </a:r>
            <a:endParaRPr kumimoji="1" lang="ko-KR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심슨 님은 정교수 입니다</a:t>
            </a:r>
            <a:endParaRPr kumimoji="1" lang="ko-KR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( </a:t>
            </a:r>
            <a:r>
              <a:rPr kumimoji="1" lang="ko-KR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이하 생략 </a:t>
            </a: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</a:t>
            </a:r>
            <a:endParaRPr kumimoji="1" lang="ko-KR" altLang="ko-K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37756" y="1484784"/>
            <a:ext cx="83018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470004" y="1484784"/>
            <a:ext cx="10335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378248" y="2865636"/>
            <a:ext cx="50405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699792" y="2865636"/>
            <a:ext cx="792088" cy="275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1835696" y="1844824"/>
            <a:ext cx="1368152" cy="1008112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3491880" y="1844824"/>
            <a:ext cx="2016224" cy="1008112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004048" y="2780928"/>
            <a:ext cx="3456384" cy="93610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리터럴</a:t>
            </a:r>
            <a:r>
              <a:rPr lang="ko-KR" altLang="en-US" b="1" dirty="0" smtClean="0">
                <a:solidFill>
                  <a:schemeClr val="tx1"/>
                </a:solidFill>
              </a:rPr>
              <a:t> 문자를 사용한 경우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23528" y="1196752"/>
            <a:ext cx="8640960" cy="15121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b="1" dirty="0">
                <a:solidFill>
                  <a:schemeClr val="tx1"/>
                </a:solidFill>
              </a:rPr>
              <a:t>연결 연산자 문제 </a:t>
            </a:r>
            <a:r>
              <a:rPr lang="en-US" altLang="ko-KR" b="1" dirty="0">
                <a:solidFill>
                  <a:schemeClr val="tx1"/>
                </a:solidFill>
              </a:rPr>
              <a:t>1 : </a:t>
            </a:r>
            <a:r>
              <a:rPr lang="ko-KR" altLang="ko-KR" b="1" dirty="0">
                <a:solidFill>
                  <a:schemeClr val="tx1"/>
                </a:solidFill>
              </a:rPr>
              <a:t>학생 테이블</a:t>
            </a:r>
            <a:r>
              <a:rPr lang="en-US" altLang="ko-KR" b="1" dirty="0">
                <a:solidFill>
                  <a:schemeClr val="tx1"/>
                </a:solidFill>
              </a:rPr>
              <a:t>(student)</a:t>
            </a:r>
            <a:r>
              <a:rPr lang="ko-KR" altLang="ko-KR" b="1" dirty="0">
                <a:solidFill>
                  <a:schemeClr val="tx1"/>
                </a:solidFill>
              </a:rPr>
              <a:t>을 사용하여 모든 학생들이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                   </a:t>
            </a:r>
            <a:r>
              <a:rPr lang="en-US" altLang="ko-KR" b="1" dirty="0" smtClean="0">
                <a:solidFill>
                  <a:schemeClr val="tx1"/>
                </a:solidFill>
              </a:rPr>
              <a:t>        </a:t>
            </a:r>
            <a:r>
              <a:rPr lang="en-US" altLang="ko-KR" b="1" dirty="0">
                <a:solidFill>
                  <a:schemeClr val="tx1"/>
                </a:solidFill>
              </a:rPr>
              <a:t>‘</a:t>
            </a:r>
            <a:r>
              <a:rPr lang="ko-KR" altLang="ko-KR" b="1" dirty="0">
                <a:solidFill>
                  <a:schemeClr val="tx1"/>
                </a:solidFill>
              </a:rPr>
              <a:t>서진수 의 키는</a:t>
            </a:r>
            <a:r>
              <a:rPr lang="en-US" altLang="ko-KR" b="1" dirty="0">
                <a:solidFill>
                  <a:schemeClr val="tx1"/>
                </a:solidFill>
              </a:rPr>
              <a:t> 180 cm, </a:t>
            </a:r>
            <a:r>
              <a:rPr lang="ko-KR" altLang="ko-KR" b="1" dirty="0">
                <a:solidFill>
                  <a:schemeClr val="tx1"/>
                </a:solidFill>
              </a:rPr>
              <a:t>몸무게는</a:t>
            </a:r>
            <a:r>
              <a:rPr lang="en-US" altLang="ko-KR" b="1" dirty="0">
                <a:solidFill>
                  <a:schemeClr val="tx1"/>
                </a:solidFill>
              </a:rPr>
              <a:t> 55 kg </a:t>
            </a:r>
            <a:r>
              <a:rPr lang="ko-KR" altLang="ko-KR" b="1" dirty="0">
                <a:solidFill>
                  <a:schemeClr val="tx1"/>
                </a:solidFill>
              </a:rPr>
              <a:t>입니다</a:t>
            </a:r>
            <a:r>
              <a:rPr lang="en-US" altLang="ko-KR" b="1" dirty="0">
                <a:solidFill>
                  <a:schemeClr val="tx1"/>
                </a:solidFill>
              </a:rPr>
              <a:t>’  </a:t>
            </a:r>
            <a:r>
              <a:rPr lang="ko-KR" altLang="ko-KR" b="1" dirty="0">
                <a:solidFill>
                  <a:schemeClr val="tx1"/>
                </a:solidFill>
              </a:rPr>
              <a:t>와 </a:t>
            </a:r>
            <a:r>
              <a:rPr lang="ko-KR" altLang="ko-KR" b="1" dirty="0" smtClean="0">
                <a:solidFill>
                  <a:schemeClr val="tx1"/>
                </a:solidFill>
              </a:rPr>
              <a:t>같은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                         </a:t>
            </a:r>
            <a:r>
              <a:rPr lang="ko-KR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ko-KR" b="1" dirty="0">
                <a:solidFill>
                  <a:schemeClr val="tx1"/>
                </a:solidFill>
              </a:rPr>
              <a:t>형식으로 </a:t>
            </a:r>
            <a:r>
              <a:rPr lang="ko-KR" altLang="ko-KR" b="1" dirty="0" smtClean="0">
                <a:solidFill>
                  <a:schemeClr val="tx1"/>
                </a:solidFill>
              </a:rPr>
              <a:t>출력되도록 </a:t>
            </a:r>
            <a:r>
              <a:rPr lang="ko-KR" altLang="ko-KR" b="1" dirty="0" err="1">
                <a:solidFill>
                  <a:schemeClr val="tx1"/>
                </a:solidFill>
              </a:rPr>
              <a:t>리터럴</a:t>
            </a:r>
            <a:r>
              <a:rPr lang="ko-KR" altLang="ko-KR" b="1" dirty="0">
                <a:solidFill>
                  <a:schemeClr val="tx1"/>
                </a:solidFill>
              </a:rPr>
              <a:t> 문자를 추가하고</a:t>
            </a:r>
            <a:r>
              <a:rPr lang="en-US" altLang="ko-KR" b="1" dirty="0">
                <a:solidFill>
                  <a:schemeClr val="tx1"/>
                </a:solidFill>
              </a:rPr>
              <a:t> , </a:t>
            </a:r>
            <a:r>
              <a:rPr lang="ko-KR" altLang="ko-KR" b="1" dirty="0" smtClean="0">
                <a:solidFill>
                  <a:schemeClr val="tx1"/>
                </a:solidFill>
              </a:rPr>
              <a:t>칼럼이름은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                         </a:t>
            </a:r>
            <a:r>
              <a:rPr lang="ko-KR" altLang="ko-KR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“</a:t>
            </a:r>
            <a:r>
              <a:rPr lang="ko-KR" altLang="ko-KR" b="1" dirty="0">
                <a:solidFill>
                  <a:schemeClr val="tx1"/>
                </a:solidFill>
              </a:rPr>
              <a:t>학생의 키와 몸무게</a:t>
            </a:r>
            <a:r>
              <a:rPr lang="en-US" altLang="ko-KR" b="1" dirty="0">
                <a:solidFill>
                  <a:schemeClr val="tx1"/>
                </a:solidFill>
              </a:rPr>
              <a:t>”</a:t>
            </a:r>
            <a:r>
              <a:rPr lang="ko-KR" altLang="ko-KR" b="1" dirty="0" smtClean="0">
                <a:solidFill>
                  <a:schemeClr val="tx1"/>
                </a:solidFill>
              </a:rPr>
              <a:t>라는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ko-KR" b="1" dirty="0" smtClean="0">
                <a:solidFill>
                  <a:schemeClr val="tx1"/>
                </a:solidFill>
              </a:rPr>
              <a:t>별명으로 </a:t>
            </a:r>
            <a:r>
              <a:rPr lang="ko-KR" altLang="ko-KR" b="1" dirty="0">
                <a:solidFill>
                  <a:schemeClr val="tx1"/>
                </a:solidFill>
              </a:rPr>
              <a:t>출력해 보세요</a:t>
            </a:r>
            <a:r>
              <a:rPr lang="en-US" altLang="ko-KR" b="1" dirty="0">
                <a:solidFill>
                  <a:schemeClr val="tx1"/>
                </a:solidFill>
              </a:rPr>
              <a:t>. 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2924944"/>
            <a:ext cx="7128792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51520" y="1196752"/>
            <a:ext cx="8640960" cy="7920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b="1" dirty="0">
                <a:solidFill>
                  <a:schemeClr val="tx1"/>
                </a:solidFill>
              </a:rPr>
              <a:t>연결 연산자 문제 </a:t>
            </a:r>
            <a:r>
              <a:rPr lang="en-US" altLang="ko-KR" b="1" dirty="0">
                <a:solidFill>
                  <a:schemeClr val="tx1"/>
                </a:solidFill>
              </a:rPr>
              <a:t>2: </a:t>
            </a:r>
            <a:r>
              <a:rPr lang="ko-KR" altLang="ko-KR" b="1" dirty="0">
                <a:solidFill>
                  <a:schemeClr val="tx1"/>
                </a:solidFill>
              </a:rPr>
              <a:t>홍길동</a:t>
            </a:r>
            <a:r>
              <a:rPr lang="en-US" altLang="ko-KR" b="1" dirty="0">
                <a:solidFill>
                  <a:schemeClr val="tx1"/>
                </a:solidFill>
              </a:rPr>
              <a:t> (</a:t>
            </a:r>
            <a:r>
              <a:rPr lang="ko-KR" altLang="ko-KR" b="1" dirty="0">
                <a:solidFill>
                  <a:schemeClr val="tx1"/>
                </a:solidFill>
              </a:rPr>
              <a:t>교수</a:t>
            </a:r>
            <a:r>
              <a:rPr lang="en-US" altLang="ko-KR" b="1" dirty="0">
                <a:solidFill>
                  <a:schemeClr val="tx1"/>
                </a:solidFill>
              </a:rPr>
              <a:t>) , </a:t>
            </a:r>
            <a:r>
              <a:rPr lang="ko-KR" altLang="ko-KR" b="1" dirty="0">
                <a:solidFill>
                  <a:schemeClr val="tx1"/>
                </a:solidFill>
              </a:rPr>
              <a:t>홍길동 </a:t>
            </a:r>
            <a:r>
              <a:rPr lang="en-US" altLang="ko-KR" b="1" dirty="0">
                <a:solidFill>
                  <a:schemeClr val="tx1"/>
                </a:solidFill>
              </a:rPr>
              <a:t>‘</a:t>
            </a:r>
            <a:r>
              <a:rPr lang="ko-KR" altLang="ko-KR" b="1" dirty="0">
                <a:solidFill>
                  <a:schemeClr val="tx1"/>
                </a:solidFill>
              </a:rPr>
              <a:t>교수</a:t>
            </a:r>
            <a:r>
              <a:rPr lang="en-US" altLang="ko-KR" b="1" dirty="0">
                <a:solidFill>
                  <a:schemeClr val="tx1"/>
                </a:solidFill>
              </a:rPr>
              <a:t>’ </a:t>
            </a:r>
            <a:r>
              <a:rPr lang="ko-KR" altLang="ko-KR" b="1" dirty="0">
                <a:solidFill>
                  <a:schemeClr val="tx1"/>
                </a:solidFill>
              </a:rPr>
              <a:t>이렇게 나오도록 출력해보세요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2132856"/>
            <a:ext cx="4824536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536" y="1124744"/>
            <a:ext cx="3168352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(7)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산술 연산자 사용하기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916832"/>
            <a:ext cx="6192688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모서리가 둥근 직사각형 12"/>
          <p:cNvSpPr/>
          <p:nvPr/>
        </p:nvSpPr>
        <p:spPr>
          <a:xfrm>
            <a:off x="4283968" y="3429000"/>
            <a:ext cx="1728192" cy="21602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916832"/>
            <a:ext cx="6552728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395536" y="1124744"/>
            <a:ext cx="6480720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 - </a:t>
            </a:r>
            <a:r>
              <a:rPr lang="ko-KR" altLang="en-US" b="1" dirty="0" smtClean="0">
                <a:solidFill>
                  <a:schemeClr val="tx1"/>
                </a:solidFill>
              </a:rPr>
              <a:t>산술 연산자 사용시 우선순위 주의 할 것</a:t>
            </a:r>
            <a:r>
              <a:rPr lang="en-US" altLang="ko-KR" b="1" dirty="0" smtClean="0">
                <a:solidFill>
                  <a:schemeClr val="tx1"/>
                </a:solidFill>
              </a:rPr>
              <a:t>!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187624" y="1988840"/>
            <a:ext cx="6696744" cy="259228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문을 이용하여</a:t>
            </a:r>
            <a:endParaRPr lang="en-US" altLang="ko-KR" sz="40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4000" b="1" dirty="0" smtClean="0">
                <a:solidFill>
                  <a:schemeClr val="tx1"/>
                </a:solidFill>
              </a:rPr>
              <a:t>원하는 데이터 가져오기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41986" name="AutoShape 2"/>
          <p:cNvSpPr>
            <a:spLocks noChangeArrowheads="1"/>
          </p:cNvSpPr>
          <p:nvPr/>
        </p:nvSpPr>
        <p:spPr bwMode="auto">
          <a:xfrm>
            <a:off x="683568" y="1700808"/>
            <a:ext cx="4536504" cy="151216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dirty="0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SQL&gt;</a:t>
            </a: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SELECT  [ Column or Expression ]</a:t>
            </a:r>
            <a:endParaRPr kumimoji="1" lang="en-US" altLang="ko-KR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   FROM  [ Table  or View ]</a:t>
            </a:r>
            <a:endParaRPr kumimoji="1" lang="en-US" altLang="ko-KR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</a:t>
            </a:r>
            <a:r>
              <a:rPr kumimoji="1" lang="en-US" altLang="ko-KR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</a:t>
            </a: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WHERE  </a:t>
            </a:r>
            <a:r>
              <a:rPr kumimoji="1" lang="ko-KR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원하는 조건  </a:t>
            </a: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;</a:t>
            </a:r>
            <a:endParaRPr kumimoji="1" lang="ko-KR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7544" y="1124744"/>
            <a:ext cx="6048672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(8) WHERE </a:t>
            </a:r>
            <a:r>
              <a:rPr lang="ko-KR" altLang="ko-KR" sz="2000" b="1" dirty="0">
                <a:solidFill>
                  <a:schemeClr val="tx1"/>
                </a:solidFill>
              </a:rPr>
              <a:t>절을 활용하여 원하는 조건만 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조회하기</a:t>
            </a:r>
            <a:endParaRPr lang="ko-KR" altLang="ko-KR" sz="2000" b="1" dirty="0">
              <a:solidFill>
                <a:schemeClr val="tx1"/>
              </a:solidFill>
            </a:endParaRPr>
          </a:p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1" y="3573016"/>
            <a:ext cx="4608512" cy="2552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직사각형 12"/>
          <p:cNvSpPr/>
          <p:nvPr/>
        </p:nvSpPr>
        <p:spPr>
          <a:xfrm>
            <a:off x="899592" y="4365104"/>
            <a:ext cx="194421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4048" y="3573016"/>
            <a:ext cx="3960440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직사각형 14"/>
          <p:cNvSpPr/>
          <p:nvPr/>
        </p:nvSpPr>
        <p:spPr>
          <a:xfrm>
            <a:off x="5652120" y="4509120"/>
            <a:ext cx="22322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916832"/>
            <a:ext cx="5040560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그림 12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4221088"/>
            <a:ext cx="5112568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직사각형 13"/>
          <p:cNvSpPr/>
          <p:nvPr/>
        </p:nvSpPr>
        <p:spPr>
          <a:xfrm>
            <a:off x="6012160" y="3501008"/>
            <a:ext cx="2664296" cy="13681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WHERE </a:t>
            </a:r>
            <a:r>
              <a:rPr lang="ko-KR" altLang="en-US" b="1" dirty="0" smtClean="0">
                <a:solidFill>
                  <a:schemeClr val="tx1"/>
                </a:solidFill>
              </a:rPr>
              <a:t>절의 문자는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대소문자 구분 합니다</a:t>
            </a:r>
            <a:r>
              <a:rPr lang="en-US" altLang="ko-KR" b="1" dirty="0" smtClean="0">
                <a:solidFill>
                  <a:schemeClr val="tx1"/>
                </a:solidFill>
              </a:rPr>
              <a:t>!</a:t>
            </a:r>
          </a:p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홑따옴표로</a:t>
            </a:r>
            <a:r>
              <a:rPr lang="ko-KR" altLang="en-US" b="1" dirty="0" smtClean="0">
                <a:solidFill>
                  <a:schemeClr val="tx1"/>
                </a:solidFill>
              </a:rPr>
              <a:t> 묶으세요</a:t>
            </a:r>
            <a:r>
              <a:rPr lang="en-US" altLang="ko-KR" b="1" dirty="0" smtClean="0">
                <a:solidFill>
                  <a:schemeClr val="tx1"/>
                </a:solidFill>
              </a:rPr>
              <a:t>!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411760" y="2636912"/>
            <a:ext cx="79208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411760" y="5229200"/>
            <a:ext cx="72008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stCxn id="14" idx="1"/>
            <a:endCxn id="15" idx="3"/>
          </p:cNvCxnSpPr>
          <p:nvPr/>
        </p:nvCxnSpPr>
        <p:spPr>
          <a:xfrm flipH="1" flipV="1">
            <a:off x="3203848" y="2780928"/>
            <a:ext cx="2808312" cy="1404156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4" idx="1"/>
            <a:endCxn id="16" idx="3"/>
          </p:cNvCxnSpPr>
          <p:nvPr/>
        </p:nvCxnSpPr>
        <p:spPr>
          <a:xfrm flipH="1">
            <a:off x="3131840" y="4185084"/>
            <a:ext cx="2880320" cy="1188132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23528" y="1124744"/>
            <a:ext cx="3672408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 -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문자열 조회할 때 주의 사항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108520" y="1052736"/>
            <a:ext cx="3672408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 -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날</a:t>
            </a:r>
            <a:r>
              <a:rPr lang="ko-KR" altLang="en-US" sz="2000" b="1" dirty="0">
                <a:solidFill>
                  <a:schemeClr val="tx1"/>
                </a:solidFill>
              </a:rPr>
              <a:t>짜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 조회할 때 주의 사항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844824"/>
            <a:ext cx="4608511" cy="1852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그림 12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5" y="3933056"/>
            <a:ext cx="4176464" cy="1876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그림 13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40113" y="3933056"/>
            <a:ext cx="4524375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직사각형 14"/>
          <p:cNvSpPr/>
          <p:nvPr/>
        </p:nvSpPr>
        <p:spPr>
          <a:xfrm>
            <a:off x="5364088" y="2204864"/>
            <a:ext cx="3456384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 - </a:t>
            </a:r>
            <a:r>
              <a:rPr lang="ko-KR" altLang="en-US" b="1" dirty="0" err="1" smtClean="0">
                <a:solidFill>
                  <a:schemeClr val="tx1"/>
                </a:solidFill>
              </a:rPr>
              <a:t>홑따옴표로</a:t>
            </a:r>
            <a:r>
              <a:rPr lang="ko-KR" altLang="en-US" b="1" dirty="0" smtClean="0">
                <a:solidFill>
                  <a:schemeClr val="tx1"/>
                </a:solidFill>
              </a:rPr>
              <a:t> 묶으세요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- </a:t>
            </a:r>
            <a:r>
              <a:rPr lang="ko-KR" altLang="en-US" b="1" dirty="0" smtClean="0">
                <a:solidFill>
                  <a:schemeClr val="tx1"/>
                </a:solidFill>
              </a:rPr>
              <a:t>대소문자 구분 없습니다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555776" y="2492896"/>
            <a:ext cx="1224136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386360" y="4691236"/>
            <a:ext cx="1224136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876256" y="4691236"/>
            <a:ext cx="1224136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323528" y="1700808"/>
          <a:ext cx="8496944" cy="4248468"/>
        </p:xfrm>
        <a:graphic>
          <a:graphicData uri="http://schemas.openxmlformats.org/drawingml/2006/table">
            <a:tbl>
              <a:tblPr/>
              <a:tblGrid>
                <a:gridCol w="2581141"/>
                <a:gridCol w="5915803"/>
              </a:tblGrid>
              <a:tr h="30346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연산자 종류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설</a:t>
                      </a: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명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</a:tr>
              <a:tr h="30346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같은 조건을 검색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46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!= ,  &lt;&gt;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같지 않은 조건을 검색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46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큰 조건을 검색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46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&gt;=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크거나 같은 조건을 검색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46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&lt; 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작은 조건을 검색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46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&lt;=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작거나 같은 조건을 검색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46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BETWEEN a AND b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A </a:t>
                      </a: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와</a:t>
                      </a: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 B</a:t>
                      </a: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사이에 있는 범위 값을 모두 검색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46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IN(a,b,c)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A </a:t>
                      </a: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이거나</a:t>
                      </a: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 B </a:t>
                      </a: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이거나</a:t>
                      </a: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 C </a:t>
                      </a: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인 조건을 검색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46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Like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특정 패턴을 가지고 있는 조건을 검색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46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Is Null / Is Not Null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Null </a:t>
                      </a: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값을 검색</a:t>
                      </a: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 / Null </a:t>
                      </a: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이 아닌 값을 검색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46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A  AND  B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A </a:t>
                      </a: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조건과</a:t>
                      </a: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 B </a:t>
                      </a: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조건을 모두 만족하는 값만 검색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46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A  OR  B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A </a:t>
                      </a: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조건이나</a:t>
                      </a: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 B </a:t>
                      </a: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조건 중 한가지라도 만족하는 값을 검색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46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NOT  A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A </a:t>
                      </a:r>
                      <a:r>
                        <a:rPr lang="ko-KR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가 아닌 모든 조건을 검색</a:t>
                      </a:r>
                      <a:endParaRPr lang="ko-KR" sz="16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79512" y="1052736"/>
            <a:ext cx="4464496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(9) </a:t>
            </a:r>
            <a:r>
              <a:rPr lang="ko-KR" altLang="ko-KR" sz="2000" b="1" dirty="0">
                <a:solidFill>
                  <a:schemeClr val="tx1"/>
                </a:solidFill>
              </a:rPr>
              <a:t>다양한 연산자를 활용하는 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방법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536" y="1196752"/>
            <a:ext cx="8280920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① </a:t>
            </a:r>
            <a:r>
              <a:rPr lang="ko-KR" altLang="ko-KR" b="1" dirty="0">
                <a:solidFill>
                  <a:schemeClr val="tx1"/>
                </a:solidFill>
              </a:rPr>
              <a:t>비교 연산자를 사용하여 </a:t>
            </a:r>
            <a:r>
              <a:rPr lang="en-US" altLang="ko-KR" b="1" dirty="0">
                <a:solidFill>
                  <a:schemeClr val="tx1"/>
                </a:solidFill>
              </a:rPr>
              <a:t>Student </a:t>
            </a:r>
            <a:r>
              <a:rPr lang="ko-KR" altLang="ko-KR" b="1" dirty="0">
                <a:solidFill>
                  <a:schemeClr val="tx1"/>
                </a:solidFill>
              </a:rPr>
              <a:t>테이블에서 키가</a:t>
            </a:r>
            <a:r>
              <a:rPr lang="en-US" altLang="ko-KR" b="1" dirty="0">
                <a:solidFill>
                  <a:schemeClr val="tx1"/>
                </a:solidFill>
              </a:rPr>
              <a:t>(height) 180 cm </a:t>
            </a:r>
            <a:r>
              <a:rPr lang="ko-KR" altLang="ko-KR" b="1" dirty="0">
                <a:solidFill>
                  <a:schemeClr val="tx1"/>
                </a:solidFill>
              </a:rPr>
              <a:t>보다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  </a:t>
            </a:r>
            <a:r>
              <a:rPr lang="ko-KR" altLang="ko-KR" b="1" dirty="0" smtClean="0">
                <a:solidFill>
                  <a:schemeClr val="tx1"/>
                </a:solidFill>
              </a:rPr>
              <a:t>크거나 </a:t>
            </a:r>
            <a:r>
              <a:rPr lang="ko-KR" altLang="ko-KR" b="1" dirty="0">
                <a:solidFill>
                  <a:schemeClr val="tx1"/>
                </a:solidFill>
              </a:rPr>
              <a:t>같은 사람을 </a:t>
            </a:r>
            <a:r>
              <a:rPr lang="ko-KR" altLang="ko-KR" b="1" dirty="0" smtClean="0">
                <a:solidFill>
                  <a:schemeClr val="tx1"/>
                </a:solidFill>
              </a:rPr>
              <a:t>출력하세요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2276872"/>
            <a:ext cx="5544616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직사각형 12"/>
          <p:cNvSpPr/>
          <p:nvPr/>
        </p:nvSpPr>
        <p:spPr>
          <a:xfrm>
            <a:off x="2051720" y="3115568"/>
            <a:ext cx="352839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7544" y="1196752"/>
            <a:ext cx="7992888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② Between </a:t>
            </a:r>
            <a:r>
              <a:rPr lang="ko-KR" altLang="ko-KR" b="1" dirty="0">
                <a:solidFill>
                  <a:schemeClr val="tx1"/>
                </a:solidFill>
              </a:rPr>
              <a:t>연산자를 사용하여 </a:t>
            </a:r>
            <a:r>
              <a:rPr lang="en-US" altLang="ko-KR" b="1" dirty="0">
                <a:solidFill>
                  <a:schemeClr val="tx1"/>
                </a:solidFill>
              </a:rPr>
              <a:t>Student </a:t>
            </a:r>
            <a:r>
              <a:rPr lang="ko-KR" altLang="ko-KR" b="1" dirty="0">
                <a:solidFill>
                  <a:schemeClr val="tx1"/>
                </a:solidFill>
              </a:rPr>
              <a:t>테이블에서 몸무게가</a:t>
            </a:r>
            <a:r>
              <a:rPr lang="en-US" altLang="ko-KR" b="1" dirty="0">
                <a:solidFill>
                  <a:schemeClr val="tx1"/>
                </a:solidFill>
              </a:rPr>
              <a:t> (weight) </a:t>
            </a:r>
            <a:r>
              <a:rPr lang="en-US" altLang="ko-KR" b="1" dirty="0" smtClean="0">
                <a:solidFill>
                  <a:schemeClr val="tx1"/>
                </a:solidFill>
              </a:rPr>
              <a:t>  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   60kg </a:t>
            </a:r>
            <a:r>
              <a:rPr lang="en-US" altLang="ko-KR" b="1" dirty="0">
                <a:solidFill>
                  <a:schemeClr val="tx1"/>
                </a:solidFill>
              </a:rPr>
              <a:t>~ 80kg </a:t>
            </a:r>
            <a:r>
              <a:rPr lang="ko-KR" altLang="ko-KR" b="1" dirty="0">
                <a:solidFill>
                  <a:schemeClr val="tx1"/>
                </a:solidFill>
              </a:rPr>
              <a:t>인 사람의 이름과 체중을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204864"/>
            <a:ext cx="5328592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681" name="AutoShape 1"/>
          <p:cNvSpPr>
            <a:spLocks noChangeArrowheads="1"/>
          </p:cNvSpPr>
          <p:nvPr/>
        </p:nvSpPr>
        <p:spPr bwMode="auto">
          <a:xfrm>
            <a:off x="6084168" y="2708920"/>
            <a:ext cx="2808312" cy="316835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BETWEEN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연산자는 주의 사항이 있습니다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 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1.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두 개의 값 중에 작은 값이 먼저 오고 큰 값이 나중에 와야 합니다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2.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두 개의 값을 다 포함하여 출력됩니다</a:t>
            </a:r>
            <a:endParaRPr kumimoji="1" 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cxnSp>
        <p:nvCxnSpPr>
          <p:cNvPr id="71682" name="AutoShape 2"/>
          <p:cNvCxnSpPr>
            <a:cxnSpLocks noChangeShapeType="1"/>
            <a:endCxn id="13" idx="3"/>
          </p:cNvCxnSpPr>
          <p:nvPr/>
        </p:nvCxnSpPr>
        <p:spPr bwMode="auto">
          <a:xfrm flipH="1" flipV="1">
            <a:off x="4932040" y="3140968"/>
            <a:ext cx="1152129" cy="451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13" name="직사각형 12"/>
          <p:cNvSpPr/>
          <p:nvPr/>
        </p:nvSpPr>
        <p:spPr>
          <a:xfrm>
            <a:off x="1907704" y="2996952"/>
            <a:ext cx="302433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536" y="1124744"/>
            <a:ext cx="8280920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 - BETWEEN </a:t>
            </a:r>
            <a:r>
              <a:rPr lang="ko-KR" altLang="en-US" b="1" dirty="0" smtClean="0">
                <a:solidFill>
                  <a:schemeClr val="tx1"/>
                </a:solidFill>
              </a:rPr>
              <a:t>연산자는 아래처럼 사용 가능합니다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2060848"/>
            <a:ext cx="4392488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536" y="1196752"/>
            <a:ext cx="8208912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③ IN </a:t>
            </a:r>
            <a:r>
              <a:rPr lang="ko-KR" altLang="ko-KR" b="1" dirty="0">
                <a:solidFill>
                  <a:schemeClr val="tx1"/>
                </a:solidFill>
              </a:rPr>
              <a:t>연산자를 사용하여</a:t>
            </a:r>
            <a:r>
              <a:rPr lang="en-US" altLang="ko-KR" b="1" dirty="0">
                <a:solidFill>
                  <a:schemeClr val="tx1"/>
                </a:solidFill>
              </a:rPr>
              <a:t> Student </a:t>
            </a:r>
            <a:r>
              <a:rPr lang="ko-KR" altLang="ko-KR" b="1" dirty="0">
                <a:solidFill>
                  <a:schemeClr val="tx1"/>
                </a:solidFill>
              </a:rPr>
              <a:t>테이블에서</a:t>
            </a:r>
            <a:r>
              <a:rPr lang="en-US" altLang="ko-KR" b="1" dirty="0">
                <a:solidFill>
                  <a:schemeClr val="tx1"/>
                </a:solidFill>
              </a:rPr>
              <a:t> 101 </a:t>
            </a:r>
            <a:r>
              <a:rPr lang="ko-KR" altLang="ko-KR" b="1" dirty="0">
                <a:solidFill>
                  <a:schemeClr val="tx1"/>
                </a:solidFill>
              </a:rPr>
              <a:t>번 학과 학생과</a:t>
            </a:r>
            <a:r>
              <a:rPr lang="en-US" altLang="ko-KR" b="1" dirty="0">
                <a:solidFill>
                  <a:schemeClr val="tx1"/>
                </a:solidFill>
              </a:rPr>
              <a:t> 201 </a:t>
            </a:r>
            <a:r>
              <a:rPr lang="ko-KR" altLang="ko-KR" b="1" dirty="0">
                <a:solidFill>
                  <a:schemeClr val="tx1"/>
                </a:solidFill>
              </a:rPr>
              <a:t>번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  </a:t>
            </a:r>
            <a:r>
              <a:rPr lang="ko-KR" altLang="ko-KR" b="1" dirty="0" smtClean="0">
                <a:solidFill>
                  <a:schemeClr val="tx1"/>
                </a:solidFill>
              </a:rPr>
              <a:t>학과 </a:t>
            </a:r>
            <a:r>
              <a:rPr lang="ko-KR" altLang="ko-KR" b="1" dirty="0">
                <a:solidFill>
                  <a:schemeClr val="tx1"/>
                </a:solidFill>
              </a:rPr>
              <a:t>학생들을 모두 출력하세요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204864"/>
            <a:ext cx="4680520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633" name="AutoShape 1"/>
          <p:cNvSpPr>
            <a:spLocks noChangeArrowheads="1"/>
          </p:cNvSpPr>
          <p:nvPr/>
        </p:nvSpPr>
        <p:spPr bwMode="auto">
          <a:xfrm>
            <a:off x="4283968" y="3212976"/>
            <a:ext cx="4248472" cy="187220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 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SQL 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의 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WHERE 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절 부분을</a:t>
            </a:r>
            <a:endParaRPr kumimoji="1" lang="en-US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“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WHERE deptno1 = 101 OR deptno1 = 201 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“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로 사용할 수 도 있지만 쿼리가 너무 길어져서 간편하게 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IN 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연산자를 사용하는 것입니다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  <a:endParaRPr kumimoji="1" lang="ko-KR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39552" y="1196752"/>
            <a:ext cx="8208912" cy="93610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④ Like </a:t>
            </a:r>
            <a:r>
              <a:rPr lang="ko-KR" altLang="ko-KR" b="1" dirty="0" smtClean="0">
                <a:solidFill>
                  <a:schemeClr val="tx1"/>
                </a:solidFill>
              </a:rPr>
              <a:t>연산자를 사용하여</a:t>
            </a:r>
            <a:r>
              <a:rPr lang="en-US" altLang="ko-KR" b="1" dirty="0" smtClean="0">
                <a:solidFill>
                  <a:schemeClr val="tx1"/>
                </a:solidFill>
              </a:rPr>
              <a:t> student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테이블에서 성이 </a:t>
            </a:r>
            <a:r>
              <a:rPr lang="en-US" altLang="ko-KR" b="1" dirty="0" smtClean="0">
                <a:solidFill>
                  <a:schemeClr val="tx1"/>
                </a:solidFill>
              </a:rPr>
              <a:t>“</a:t>
            </a:r>
            <a:r>
              <a:rPr lang="ko-KR" altLang="ko-KR" b="1" dirty="0" smtClean="0">
                <a:solidFill>
                  <a:schemeClr val="tx1"/>
                </a:solidFill>
              </a:rPr>
              <a:t>김</a:t>
            </a:r>
            <a:r>
              <a:rPr lang="en-US" altLang="ko-KR" b="1" dirty="0" smtClean="0">
                <a:solidFill>
                  <a:schemeClr val="tx1"/>
                </a:solidFill>
              </a:rPr>
              <a:t>” </a:t>
            </a:r>
            <a:r>
              <a:rPr lang="ko-KR" altLang="ko-KR" b="1" dirty="0" smtClean="0">
                <a:solidFill>
                  <a:schemeClr val="tx1"/>
                </a:solidFill>
              </a:rPr>
              <a:t>씨인 사람을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   </a:t>
            </a:r>
            <a:r>
              <a:rPr lang="ko-KR" altLang="ko-KR" b="1" dirty="0" smtClean="0">
                <a:solidFill>
                  <a:schemeClr val="tx1"/>
                </a:solidFill>
              </a:rPr>
              <a:t>조회하세요</a:t>
            </a:r>
          </a:p>
          <a:p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2060848"/>
            <a:ext cx="6480720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직사각형 12"/>
          <p:cNvSpPr/>
          <p:nvPr/>
        </p:nvSpPr>
        <p:spPr>
          <a:xfrm>
            <a:off x="2051720" y="2996952"/>
            <a:ext cx="432048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987824" y="4221088"/>
            <a:ext cx="3672408" cy="100811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% : </a:t>
            </a:r>
            <a:r>
              <a:rPr lang="ko-KR" altLang="en-US" b="1" dirty="0" smtClean="0">
                <a:solidFill>
                  <a:schemeClr val="tx1"/>
                </a:solidFill>
              </a:rPr>
              <a:t>글자수 무관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모든 글자 가능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_  : </a:t>
            </a:r>
            <a:r>
              <a:rPr lang="ko-KR" altLang="en-US" b="1" dirty="0" smtClean="0">
                <a:solidFill>
                  <a:schemeClr val="tx1"/>
                </a:solidFill>
              </a:rPr>
              <a:t>글자수 </a:t>
            </a:r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r>
              <a:rPr lang="ko-KR" altLang="en-US" b="1" dirty="0" smtClean="0">
                <a:solidFill>
                  <a:schemeClr val="tx1"/>
                </a:solidFill>
              </a:rPr>
              <a:t>자 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모든 글자 가능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9552" y="1052736"/>
            <a:ext cx="7920880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⑤ IS NULL / IS NOT NULL </a:t>
            </a:r>
            <a:r>
              <a:rPr lang="ko-KR" altLang="ko-KR" b="1" dirty="0" smtClean="0">
                <a:solidFill>
                  <a:schemeClr val="tx1"/>
                </a:solidFill>
              </a:rPr>
              <a:t>연산자를 활용하기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628800"/>
            <a:ext cx="4320480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직사각형 12"/>
          <p:cNvSpPr/>
          <p:nvPr/>
        </p:nvSpPr>
        <p:spPr>
          <a:xfrm>
            <a:off x="2339752" y="3068960"/>
            <a:ext cx="57606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411760" y="4077072"/>
            <a:ext cx="50405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411760" y="4437112"/>
            <a:ext cx="50405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411760" y="4763244"/>
            <a:ext cx="50405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411760" y="5097884"/>
            <a:ext cx="50405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707904" y="3356992"/>
            <a:ext cx="1512168" cy="100811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이 부분이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NULL </a:t>
            </a:r>
            <a:r>
              <a:rPr lang="ko-KR" altLang="en-US" b="1" dirty="0" smtClean="0">
                <a:solidFill>
                  <a:schemeClr val="tx1"/>
                </a:solidFill>
              </a:rPr>
              <a:t>임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/>
          <p:cNvCxnSpPr>
            <a:stCxn id="18" idx="1"/>
          </p:cNvCxnSpPr>
          <p:nvPr/>
        </p:nvCxnSpPr>
        <p:spPr>
          <a:xfrm flipH="1" flipV="1">
            <a:off x="2915816" y="3212976"/>
            <a:ext cx="792088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8" idx="1"/>
            <a:endCxn id="14" idx="3"/>
          </p:cNvCxnSpPr>
          <p:nvPr/>
        </p:nvCxnSpPr>
        <p:spPr>
          <a:xfrm flipH="1">
            <a:off x="2915816" y="3861048"/>
            <a:ext cx="792088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8" idx="1"/>
            <a:endCxn id="15" idx="3"/>
          </p:cNvCxnSpPr>
          <p:nvPr/>
        </p:nvCxnSpPr>
        <p:spPr>
          <a:xfrm flipH="1">
            <a:off x="2915816" y="3861048"/>
            <a:ext cx="792088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8" idx="1"/>
            <a:endCxn id="16" idx="3"/>
          </p:cNvCxnSpPr>
          <p:nvPr/>
        </p:nvCxnSpPr>
        <p:spPr>
          <a:xfrm flipH="1">
            <a:off x="2915816" y="3861048"/>
            <a:ext cx="792088" cy="9742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8" idx="1"/>
            <a:endCxn id="17" idx="3"/>
          </p:cNvCxnSpPr>
          <p:nvPr/>
        </p:nvCxnSpPr>
        <p:spPr>
          <a:xfrm flipH="1">
            <a:off x="2915816" y="3861048"/>
            <a:ext cx="792088" cy="13088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5508104" y="1772816"/>
            <a:ext cx="3096344" cy="136815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NULL </a:t>
            </a:r>
            <a:r>
              <a:rPr lang="ko-KR" altLang="en-US" b="1" dirty="0" smtClean="0">
                <a:solidFill>
                  <a:schemeClr val="tx1"/>
                </a:solidFill>
              </a:rPr>
              <a:t>은 정해지지 않아서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값을 모른다는 의미임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0 </a:t>
            </a:r>
            <a:r>
              <a:rPr lang="ko-KR" altLang="en-US" b="1" dirty="0" smtClean="0">
                <a:solidFill>
                  <a:schemeClr val="tx1"/>
                </a:solidFill>
              </a:rPr>
              <a:t>과는 다름 </a:t>
            </a:r>
            <a:r>
              <a:rPr lang="en-US" altLang="ko-KR" b="1" dirty="0" smtClean="0">
                <a:solidFill>
                  <a:schemeClr val="tx1"/>
                </a:solidFill>
              </a:rPr>
              <a:t>!!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55576" y="1124744"/>
            <a:ext cx="7344816" cy="64807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- DESC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명령어로 </a:t>
            </a:r>
            <a:r>
              <a:rPr lang="ko-KR" altLang="en-US" sz="2000" b="1" dirty="0" err="1" smtClean="0">
                <a:solidFill>
                  <a:schemeClr val="tx1"/>
                </a:solidFill>
              </a:rPr>
              <a:t>컬럼을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 확인하자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!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899592" y="1772816"/>
            <a:ext cx="7344816" cy="43924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SCOTT&gt;DESC </a:t>
            </a:r>
            <a:r>
              <a:rPr lang="en-US" altLang="ko-KR" b="1" dirty="0" err="1">
                <a:solidFill>
                  <a:schemeClr val="tx1"/>
                </a:solidFill>
              </a:rPr>
              <a:t>emp</a:t>
            </a:r>
            <a:r>
              <a:rPr lang="en-US" altLang="ko-KR" b="1" dirty="0">
                <a:solidFill>
                  <a:schemeClr val="tx1"/>
                </a:solidFill>
              </a:rPr>
              <a:t> ;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 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Name                          Null?   </a:t>
            </a:r>
            <a:r>
              <a:rPr lang="en-US" altLang="ko-KR" dirty="0" smtClean="0">
                <a:solidFill>
                  <a:schemeClr val="tx1"/>
                </a:solidFill>
              </a:rPr>
              <a:t>           </a:t>
            </a:r>
            <a:r>
              <a:rPr lang="en-US" altLang="ko-KR" dirty="0">
                <a:solidFill>
                  <a:schemeClr val="tx1"/>
                </a:solidFill>
              </a:rPr>
              <a:t>Type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------------------------  ------------------  </a:t>
            </a:r>
            <a:r>
              <a:rPr lang="en-US" altLang="ko-KR" dirty="0" smtClean="0">
                <a:solidFill>
                  <a:schemeClr val="tx1"/>
                </a:solidFill>
              </a:rPr>
              <a:t>--------------------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EMPNO                 </a:t>
            </a:r>
            <a:r>
              <a:rPr lang="en-US" altLang="ko-KR" dirty="0" smtClean="0">
                <a:solidFill>
                  <a:schemeClr val="tx1"/>
                </a:solidFill>
              </a:rPr>
              <a:t>        </a:t>
            </a:r>
            <a:r>
              <a:rPr lang="en-US" altLang="ko-KR" dirty="0">
                <a:solidFill>
                  <a:schemeClr val="tx1"/>
                </a:solidFill>
              </a:rPr>
              <a:t>NOT NULL   </a:t>
            </a:r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en-US" altLang="ko-KR" dirty="0">
                <a:solidFill>
                  <a:schemeClr val="tx1"/>
                </a:solidFill>
              </a:rPr>
              <a:t>NUMBER(4)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ENAME                                </a:t>
            </a:r>
            <a:r>
              <a:rPr lang="en-US" altLang="ko-KR" dirty="0" smtClean="0">
                <a:solidFill>
                  <a:schemeClr val="tx1"/>
                </a:solidFill>
              </a:rPr>
              <a:t>            </a:t>
            </a:r>
            <a:r>
              <a:rPr lang="en-US" altLang="ko-KR" dirty="0">
                <a:solidFill>
                  <a:schemeClr val="tx1"/>
                </a:solidFill>
              </a:rPr>
              <a:t>VARCHAR2(10)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JOB                                     </a:t>
            </a:r>
            <a:r>
              <a:rPr lang="en-US" altLang="ko-KR" dirty="0" smtClean="0">
                <a:solidFill>
                  <a:schemeClr val="tx1"/>
                </a:solidFill>
              </a:rPr>
              <a:t>            VARCHAR2(9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MGR                                    </a:t>
            </a:r>
            <a:r>
              <a:rPr lang="en-US" altLang="ko-KR" dirty="0" smtClean="0">
                <a:solidFill>
                  <a:schemeClr val="tx1"/>
                </a:solidFill>
              </a:rPr>
              <a:t>           NUMBER(4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HIREDATE                                </a:t>
            </a:r>
            <a:r>
              <a:rPr lang="en-US" altLang="ko-KR" dirty="0" smtClean="0">
                <a:solidFill>
                  <a:schemeClr val="tx1"/>
                </a:solidFill>
              </a:rPr>
              <a:t>         DATE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SAL                                     </a:t>
            </a:r>
            <a:r>
              <a:rPr lang="en-US" altLang="ko-KR" dirty="0" smtClean="0">
                <a:solidFill>
                  <a:schemeClr val="tx1"/>
                </a:solidFill>
              </a:rPr>
              <a:t>            </a:t>
            </a:r>
            <a:r>
              <a:rPr lang="en-US" altLang="ko-KR" dirty="0">
                <a:solidFill>
                  <a:schemeClr val="tx1"/>
                </a:solidFill>
              </a:rPr>
              <a:t>NUMBER(7,2)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COMM                                  </a:t>
            </a:r>
            <a:r>
              <a:rPr lang="en-US" altLang="ko-KR" dirty="0" smtClean="0">
                <a:solidFill>
                  <a:schemeClr val="tx1"/>
                </a:solidFill>
              </a:rPr>
              <a:t>           </a:t>
            </a:r>
            <a:r>
              <a:rPr lang="en-US" altLang="ko-KR" dirty="0">
                <a:solidFill>
                  <a:schemeClr val="tx1"/>
                </a:solidFill>
              </a:rPr>
              <a:t>NUMBER(7,2)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DEPTNO                                  </a:t>
            </a:r>
            <a:r>
              <a:rPr lang="en-US" altLang="ko-KR" dirty="0" smtClean="0">
                <a:solidFill>
                  <a:schemeClr val="tx1"/>
                </a:solidFill>
              </a:rPr>
              <a:t>         NUMBER(2</a:t>
            </a:r>
            <a:r>
              <a:rPr lang="en-US" altLang="ko-KR" dirty="0">
                <a:solidFill>
                  <a:schemeClr val="tx1"/>
                </a:solidFill>
              </a:rPr>
              <a:t>) 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 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pic>
        <p:nvPicPr>
          <p:cNvPr id="9" name="그림 8" descr="null1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3568" y="1268760"/>
            <a:ext cx="7560840" cy="46085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7544" y="1124744"/>
            <a:ext cx="756084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⑥ </a:t>
            </a:r>
            <a:r>
              <a:rPr lang="ko-KR" altLang="ko-KR" b="1" dirty="0" smtClean="0">
                <a:solidFill>
                  <a:schemeClr val="tx1"/>
                </a:solidFill>
              </a:rPr>
              <a:t>검색조건이 두 개 이상일 경우 조회하기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11560" y="1700808"/>
            <a:ext cx="7920880" cy="93610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ko-KR" b="1" dirty="0" smtClean="0">
                <a:solidFill>
                  <a:schemeClr val="tx1"/>
                </a:solidFill>
              </a:rPr>
              <a:t>student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테이블을 사용하여</a:t>
            </a:r>
            <a:r>
              <a:rPr lang="en-US" altLang="ko-KR" b="1" dirty="0" smtClean="0">
                <a:solidFill>
                  <a:schemeClr val="tx1"/>
                </a:solidFill>
              </a:rPr>
              <a:t> 4</a:t>
            </a:r>
            <a:r>
              <a:rPr lang="ko-KR" altLang="ko-KR" b="1" dirty="0" smtClean="0">
                <a:solidFill>
                  <a:schemeClr val="tx1"/>
                </a:solidFill>
              </a:rPr>
              <a:t>학년 중에서 키가</a:t>
            </a:r>
            <a:r>
              <a:rPr lang="en-US" altLang="ko-KR" b="1" dirty="0" smtClean="0">
                <a:solidFill>
                  <a:schemeClr val="tx1"/>
                </a:solidFill>
              </a:rPr>
              <a:t> 170 cm </a:t>
            </a:r>
            <a:r>
              <a:rPr lang="ko-KR" altLang="ko-KR" b="1" dirty="0" smtClean="0">
                <a:solidFill>
                  <a:schemeClr val="tx1"/>
                </a:solidFill>
              </a:rPr>
              <a:t>이상인 사람의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342900" indent="-342900"/>
            <a:r>
              <a:rPr lang="en-US" altLang="ko-KR" b="1" dirty="0" smtClean="0">
                <a:solidFill>
                  <a:schemeClr val="tx1"/>
                </a:solidFill>
              </a:rPr>
              <a:t>   </a:t>
            </a:r>
            <a:r>
              <a:rPr lang="ko-KR" altLang="ko-KR" b="1" dirty="0" smtClean="0">
                <a:solidFill>
                  <a:schemeClr val="tx1"/>
                </a:solidFill>
              </a:rPr>
              <a:t> 이름과 학년과 키를 조회하세요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3" name="그림 1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2636912"/>
            <a:ext cx="5040560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직사각형 13"/>
          <p:cNvSpPr/>
          <p:nvPr/>
        </p:nvSpPr>
        <p:spPr>
          <a:xfrm>
            <a:off x="1619672" y="3645024"/>
            <a:ext cx="50405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6" name="AutoShape 2"/>
          <p:cNvSpPr>
            <a:spLocks noChangeArrowheads="1"/>
          </p:cNvSpPr>
          <p:nvPr/>
        </p:nvSpPr>
        <p:spPr bwMode="auto">
          <a:xfrm>
            <a:off x="6300192" y="3140968"/>
            <a:ext cx="2232248" cy="230425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두 가지 조건을 모두 만족하는 결과를 검색하실 때는 </a:t>
            </a: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AND </a:t>
            </a:r>
            <a:r>
              <a:rPr kumimoji="1" lang="ko-KR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연산자를 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사용하여 조건을 적으시면 됩니다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  <a:endParaRPr kumimoji="1" lang="ko-KR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cxnSp>
        <p:nvCxnSpPr>
          <p:cNvPr id="16" name="직선 화살표 연결선 15"/>
          <p:cNvCxnSpPr>
            <a:stCxn id="1026" idx="1"/>
            <a:endCxn id="14" idx="3"/>
          </p:cNvCxnSpPr>
          <p:nvPr/>
        </p:nvCxnSpPr>
        <p:spPr>
          <a:xfrm flipH="1" flipV="1">
            <a:off x="2123728" y="3789040"/>
            <a:ext cx="4176464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51520" y="1124744"/>
            <a:ext cx="8640960" cy="8640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2. student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테이블을 사용하여</a:t>
            </a:r>
            <a:r>
              <a:rPr lang="en-US" altLang="ko-KR" b="1" dirty="0" smtClean="0">
                <a:solidFill>
                  <a:schemeClr val="tx1"/>
                </a:solidFill>
              </a:rPr>
              <a:t> 1</a:t>
            </a:r>
            <a:r>
              <a:rPr lang="ko-KR" altLang="ko-KR" b="1" dirty="0" smtClean="0">
                <a:solidFill>
                  <a:schemeClr val="tx1"/>
                </a:solidFill>
              </a:rPr>
              <a:t>학년 이거나 또는 몸무게가</a:t>
            </a:r>
            <a:r>
              <a:rPr lang="en-US" altLang="ko-KR" b="1" dirty="0" smtClean="0">
                <a:solidFill>
                  <a:schemeClr val="tx1"/>
                </a:solidFill>
              </a:rPr>
              <a:t> 80 kg </a:t>
            </a:r>
            <a:r>
              <a:rPr lang="ko-KR" altLang="ko-KR" b="1" dirty="0" smtClean="0">
                <a:solidFill>
                  <a:schemeClr val="tx1"/>
                </a:solidFill>
              </a:rPr>
              <a:t>이상인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   </a:t>
            </a:r>
            <a:r>
              <a:rPr lang="ko-KR" altLang="ko-KR" b="1" dirty="0" smtClean="0">
                <a:solidFill>
                  <a:schemeClr val="tx1"/>
                </a:solidFill>
              </a:rPr>
              <a:t>학생들의 이름과 키와 학년과 몸무게를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060848"/>
            <a:ext cx="5688632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직사각형 12"/>
          <p:cNvSpPr/>
          <p:nvPr/>
        </p:nvSpPr>
        <p:spPr>
          <a:xfrm>
            <a:off x="1259632" y="3068960"/>
            <a:ext cx="28803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6660232" y="2564904"/>
            <a:ext cx="1844675" cy="25202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두 가지 조건 중 한가지만 만족하는 행을 검색하고 싶으면 </a:t>
            </a: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OR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연산자를 사용하면 됩니다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  <a:endParaRPr kumimoji="1" lang="ko-KR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cxnSp>
        <p:nvCxnSpPr>
          <p:cNvPr id="15" name="직선 화살표 연결선 14"/>
          <p:cNvCxnSpPr>
            <a:stCxn id="2050" idx="1"/>
            <a:endCxn id="13" idx="3"/>
          </p:cNvCxnSpPr>
          <p:nvPr/>
        </p:nvCxnSpPr>
        <p:spPr>
          <a:xfrm flipH="1" flipV="1">
            <a:off x="1547664" y="3212976"/>
            <a:ext cx="5112568" cy="612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7544" y="1268760"/>
            <a:ext cx="8280920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3. Student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테이블을 사용하여</a:t>
            </a:r>
            <a:r>
              <a:rPr lang="en-US" altLang="ko-KR" b="1" dirty="0" smtClean="0">
                <a:solidFill>
                  <a:schemeClr val="tx1"/>
                </a:solidFill>
              </a:rPr>
              <a:t> 2</a:t>
            </a:r>
            <a:r>
              <a:rPr lang="ko-KR" altLang="ko-KR" b="1" dirty="0" smtClean="0">
                <a:solidFill>
                  <a:schemeClr val="tx1"/>
                </a:solidFill>
              </a:rPr>
              <a:t>학년 중에서 키가</a:t>
            </a:r>
            <a:r>
              <a:rPr lang="en-US" altLang="ko-KR" b="1" dirty="0" smtClean="0">
                <a:solidFill>
                  <a:schemeClr val="tx1"/>
                </a:solidFill>
              </a:rPr>
              <a:t> 180 cm </a:t>
            </a:r>
            <a:r>
              <a:rPr lang="ko-KR" altLang="ko-KR" b="1" dirty="0" smtClean="0">
                <a:solidFill>
                  <a:schemeClr val="tx1"/>
                </a:solidFill>
              </a:rPr>
              <a:t>보다 크면서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  </a:t>
            </a:r>
            <a:r>
              <a:rPr lang="ko-KR" altLang="ko-KR" b="1" dirty="0" smtClean="0">
                <a:solidFill>
                  <a:schemeClr val="tx1"/>
                </a:solidFill>
              </a:rPr>
              <a:t>몸무게가</a:t>
            </a:r>
            <a:r>
              <a:rPr lang="en-US" altLang="ko-KR" b="1" dirty="0" smtClean="0">
                <a:solidFill>
                  <a:schemeClr val="tx1"/>
                </a:solidFill>
              </a:rPr>
              <a:t> 70 kg </a:t>
            </a:r>
            <a:r>
              <a:rPr lang="ko-KR" altLang="ko-KR" b="1" dirty="0" smtClean="0">
                <a:solidFill>
                  <a:schemeClr val="tx1"/>
                </a:solidFill>
              </a:rPr>
              <a:t>보다 큰 학생들의 이름과 학년과 키와 몸무게를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348880"/>
            <a:ext cx="7632848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모서리가 둥근 직사각형 12"/>
          <p:cNvSpPr/>
          <p:nvPr/>
        </p:nvSpPr>
        <p:spPr>
          <a:xfrm>
            <a:off x="1691680" y="3284984"/>
            <a:ext cx="576064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6" name="AutoShape 2"/>
          <p:cNvSpPr>
            <a:spLocks noChangeArrowheads="1"/>
          </p:cNvSpPr>
          <p:nvPr/>
        </p:nvSpPr>
        <p:spPr bwMode="auto">
          <a:xfrm>
            <a:off x="2699792" y="4797152"/>
            <a:ext cx="2880320" cy="100811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조건이 여러 개이고 모두 만족하는 하는 경우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AND 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를 여러 번 쓰면 됩니다</a:t>
            </a:r>
            <a:endParaRPr kumimoji="1" 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cxnSp>
        <p:nvCxnSpPr>
          <p:cNvPr id="15" name="직선 화살표 연결선 14"/>
          <p:cNvCxnSpPr>
            <a:stCxn id="1026" idx="0"/>
            <a:endCxn id="13" idx="2"/>
          </p:cNvCxnSpPr>
          <p:nvPr/>
        </p:nvCxnSpPr>
        <p:spPr>
          <a:xfrm flipH="1" flipV="1">
            <a:off x="1979712" y="3717032"/>
            <a:ext cx="2160240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7544" y="1124744"/>
            <a:ext cx="8424936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4. Student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테이블을 사용하여</a:t>
            </a:r>
            <a:r>
              <a:rPr lang="en-US" altLang="ko-KR" b="1" dirty="0" smtClean="0">
                <a:solidFill>
                  <a:schemeClr val="tx1"/>
                </a:solidFill>
              </a:rPr>
              <a:t> 2</a:t>
            </a:r>
            <a:r>
              <a:rPr lang="ko-KR" altLang="ko-KR" b="1" dirty="0" smtClean="0">
                <a:solidFill>
                  <a:schemeClr val="tx1"/>
                </a:solidFill>
              </a:rPr>
              <a:t>학년 학생 중에서 키가</a:t>
            </a:r>
            <a:r>
              <a:rPr lang="en-US" altLang="ko-KR" b="1" dirty="0" smtClean="0">
                <a:solidFill>
                  <a:schemeClr val="tx1"/>
                </a:solidFill>
              </a:rPr>
              <a:t> 180 cm </a:t>
            </a:r>
            <a:r>
              <a:rPr lang="ko-KR" altLang="ko-KR" b="1" dirty="0" smtClean="0">
                <a:solidFill>
                  <a:schemeClr val="tx1"/>
                </a:solidFill>
              </a:rPr>
              <a:t>보다 크거나 또는 몸무게가</a:t>
            </a:r>
            <a:r>
              <a:rPr lang="en-US" altLang="ko-KR" b="1" dirty="0" smtClean="0">
                <a:solidFill>
                  <a:schemeClr val="tx1"/>
                </a:solidFill>
              </a:rPr>
              <a:t> 70 kg </a:t>
            </a:r>
            <a:r>
              <a:rPr lang="ko-KR" altLang="ko-KR" b="1" dirty="0" smtClean="0">
                <a:solidFill>
                  <a:schemeClr val="tx1"/>
                </a:solidFill>
              </a:rPr>
              <a:t>보다 큰 학생들의 이름과 학년과 키와 몸무게를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2204864"/>
            <a:ext cx="7848872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모서리가 둥근 직사각형 12"/>
          <p:cNvSpPr/>
          <p:nvPr/>
        </p:nvSpPr>
        <p:spPr>
          <a:xfrm>
            <a:off x="1619672" y="3140968"/>
            <a:ext cx="5472608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2987824" y="4869160"/>
            <a:ext cx="2880320" cy="10731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AND 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와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OR 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조건이 동시에 나올 경우에는 우선순위를 아주 조심하셔야 합니다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!!!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3528" y="1196752"/>
            <a:ext cx="8568952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AND </a:t>
            </a:r>
            <a:r>
              <a:rPr lang="ko-KR" altLang="en-US" b="1" dirty="0" smtClean="0">
                <a:solidFill>
                  <a:schemeClr val="tx1"/>
                </a:solidFill>
              </a:rPr>
              <a:t>와 </a:t>
            </a:r>
            <a:r>
              <a:rPr lang="en-US" altLang="ko-KR" b="1" dirty="0" smtClean="0">
                <a:solidFill>
                  <a:schemeClr val="tx1"/>
                </a:solidFill>
              </a:rPr>
              <a:t>OR </a:t>
            </a:r>
            <a:r>
              <a:rPr lang="ko-KR" altLang="en-US" b="1" dirty="0" smtClean="0">
                <a:solidFill>
                  <a:schemeClr val="tx1"/>
                </a:solidFill>
              </a:rPr>
              <a:t>연산자의 우선 순위 조절 실패 사례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132856"/>
            <a:ext cx="7488832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모서리가 둥근 직사각형 12"/>
          <p:cNvSpPr/>
          <p:nvPr/>
        </p:nvSpPr>
        <p:spPr>
          <a:xfrm>
            <a:off x="1403648" y="2996952"/>
            <a:ext cx="4608512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536" y="1124744"/>
            <a:ext cx="8424936" cy="1224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** </a:t>
            </a:r>
            <a:r>
              <a:rPr lang="ko-KR" altLang="ko-KR" b="1" dirty="0" smtClean="0">
                <a:solidFill>
                  <a:schemeClr val="tx1"/>
                </a:solidFill>
              </a:rPr>
              <a:t>퀴즈</a:t>
            </a:r>
            <a:r>
              <a:rPr lang="en-US" altLang="ko-KR" b="1" dirty="0" smtClean="0">
                <a:solidFill>
                  <a:schemeClr val="tx1"/>
                </a:solidFill>
              </a:rPr>
              <a:t> 1 **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Professor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테이블에서 교수들의 이름을 조회하여 성 부분에 </a:t>
            </a:r>
            <a:r>
              <a:rPr lang="en-US" altLang="ko-KR" b="1" dirty="0" smtClean="0">
                <a:solidFill>
                  <a:schemeClr val="tx1"/>
                </a:solidFill>
              </a:rPr>
              <a:t>‘</a:t>
            </a:r>
            <a:r>
              <a:rPr lang="ko-KR" altLang="ko-KR" b="1" dirty="0" err="1" smtClean="0">
                <a:solidFill>
                  <a:schemeClr val="tx1"/>
                </a:solidFill>
              </a:rPr>
              <a:t>ㅈ</a:t>
            </a:r>
            <a:r>
              <a:rPr lang="en-US" altLang="ko-KR" b="1" dirty="0" smtClean="0">
                <a:solidFill>
                  <a:schemeClr val="tx1"/>
                </a:solidFill>
              </a:rPr>
              <a:t>’  </a:t>
            </a:r>
            <a:r>
              <a:rPr lang="ko-KR" altLang="ko-KR" b="1" dirty="0" smtClean="0">
                <a:solidFill>
                  <a:schemeClr val="tx1"/>
                </a:solidFill>
              </a:rPr>
              <a:t>이 포함된 사람의 명단을 아래와 같이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2" name="그림 11" descr="between퀴즈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7544" y="2204864"/>
            <a:ext cx="3168352" cy="4104456"/>
          </a:xfrm>
          <a:prstGeom prst="rect">
            <a:avLst/>
          </a:prstGeom>
        </p:spPr>
      </p:pic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4139952" y="2276872"/>
            <a:ext cx="4536504" cy="352839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번 화면이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professor 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테이블에서 이름을 조회한 화면입니다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 ORDER BY 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라는 구문은 정렬을 해서 보여달라는 뜻인데 뒤에 살펴봅니다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번 화면이 성 부분에 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‘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ㅈ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’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이 들어간 사람만 출력한 화면입니다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IN (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‘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전민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’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,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’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조인형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’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,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’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주승재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’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이렇게 하진 않으실 거죠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?? 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이런 거였으면 퀴즈도 안 냈을 겁니다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~^^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능력을 보여주세요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~~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95536" y="1124744"/>
            <a:ext cx="8424936" cy="5760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b="1" dirty="0" smtClean="0">
                <a:solidFill>
                  <a:schemeClr val="tx1"/>
                </a:solidFill>
              </a:rPr>
              <a:t>10) ORDER BY </a:t>
            </a:r>
            <a:r>
              <a:rPr lang="ko-KR" altLang="ko-KR" b="1" dirty="0" smtClean="0">
                <a:solidFill>
                  <a:schemeClr val="tx1"/>
                </a:solidFill>
              </a:rPr>
              <a:t>절을 사용하여 출력 결과 정렬하기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39552" y="1772816"/>
            <a:ext cx="7560840" cy="28803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- </a:t>
            </a:r>
            <a:r>
              <a:rPr lang="ko-KR" altLang="ko-KR" b="1" dirty="0" smtClean="0">
                <a:solidFill>
                  <a:schemeClr val="tx1"/>
                </a:solidFill>
              </a:rPr>
              <a:t>한 글</a:t>
            </a:r>
            <a:r>
              <a:rPr lang="en-US" altLang="ko-KR" b="1" dirty="0" smtClean="0">
                <a:solidFill>
                  <a:schemeClr val="tx1"/>
                </a:solidFill>
              </a:rPr>
              <a:t>: </a:t>
            </a:r>
            <a:r>
              <a:rPr lang="ko-KR" altLang="ko-KR" b="1" dirty="0" smtClean="0">
                <a:solidFill>
                  <a:schemeClr val="tx1"/>
                </a:solidFill>
              </a:rPr>
              <a:t>가</a:t>
            </a:r>
            <a:r>
              <a:rPr lang="en-US" altLang="ko-KR" b="1" dirty="0" smtClean="0">
                <a:solidFill>
                  <a:schemeClr val="tx1"/>
                </a:solidFill>
              </a:rPr>
              <a:t> , </a:t>
            </a:r>
            <a:r>
              <a:rPr lang="ko-KR" altLang="ko-KR" b="1" dirty="0" smtClean="0">
                <a:solidFill>
                  <a:schemeClr val="tx1"/>
                </a:solidFill>
              </a:rPr>
              <a:t>나</a:t>
            </a:r>
            <a:r>
              <a:rPr lang="en-US" altLang="ko-KR" b="1" dirty="0" smtClean="0">
                <a:solidFill>
                  <a:schemeClr val="tx1"/>
                </a:solidFill>
              </a:rPr>
              <a:t> , </a:t>
            </a:r>
            <a:r>
              <a:rPr lang="ko-KR" altLang="ko-KR" b="1" dirty="0" smtClean="0">
                <a:solidFill>
                  <a:schemeClr val="tx1"/>
                </a:solidFill>
              </a:rPr>
              <a:t>다</a:t>
            </a:r>
            <a:r>
              <a:rPr lang="en-US" altLang="ko-KR" b="1" dirty="0" smtClean="0">
                <a:solidFill>
                  <a:schemeClr val="tx1"/>
                </a:solidFill>
              </a:rPr>
              <a:t> , </a:t>
            </a:r>
            <a:r>
              <a:rPr lang="ko-KR" altLang="ko-KR" b="1" dirty="0" smtClean="0">
                <a:solidFill>
                  <a:schemeClr val="tx1"/>
                </a:solidFill>
              </a:rPr>
              <a:t>라 </a:t>
            </a:r>
            <a:r>
              <a:rPr lang="en-US" altLang="ko-KR" b="1" dirty="0" smtClean="0">
                <a:solidFill>
                  <a:schemeClr val="tx1"/>
                </a:solidFill>
              </a:rPr>
              <a:t>…..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- </a:t>
            </a:r>
            <a:r>
              <a:rPr lang="ko-KR" altLang="ko-KR" b="1" dirty="0" smtClean="0">
                <a:solidFill>
                  <a:schemeClr val="tx1"/>
                </a:solidFill>
              </a:rPr>
              <a:t>영 어</a:t>
            </a:r>
            <a:r>
              <a:rPr lang="en-US" altLang="ko-KR" b="1" dirty="0" smtClean="0">
                <a:solidFill>
                  <a:schemeClr val="tx1"/>
                </a:solidFill>
              </a:rPr>
              <a:t>: A , B , C , D……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- </a:t>
            </a:r>
            <a:r>
              <a:rPr lang="ko-KR" altLang="ko-KR" b="1" dirty="0" err="1" smtClean="0">
                <a:solidFill>
                  <a:schemeClr val="tx1"/>
                </a:solidFill>
              </a:rPr>
              <a:t>숫</a:t>
            </a:r>
            <a:r>
              <a:rPr lang="ko-KR" altLang="ko-KR" b="1" dirty="0" smtClean="0">
                <a:solidFill>
                  <a:schemeClr val="tx1"/>
                </a:solidFill>
              </a:rPr>
              <a:t> 자</a:t>
            </a:r>
            <a:r>
              <a:rPr lang="en-US" altLang="ko-KR" b="1" dirty="0" smtClean="0">
                <a:solidFill>
                  <a:schemeClr val="tx1"/>
                </a:solidFill>
              </a:rPr>
              <a:t>: 1 , 2 , 3 , 4……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- </a:t>
            </a:r>
            <a:r>
              <a:rPr lang="ko-KR" altLang="ko-KR" b="1" dirty="0" smtClean="0">
                <a:solidFill>
                  <a:schemeClr val="tx1"/>
                </a:solidFill>
              </a:rPr>
              <a:t>날 짜</a:t>
            </a:r>
            <a:r>
              <a:rPr lang="en-US" altLang="ko-KR" b="1" dirty="0" smtClean="0">
                <a:solidFill>
                  <a:schemeClr val="tx1"/>
                </a:solidFill>
              </a:rPr>
              <a:t>: </a:t>
            </a:r>
            <a:r>
              <a:rPr lang="ko-KR" altLang="ko-KR" b="1" dirty="0" smtClean="0">
                <a:solidFill>
                  <a:schemeClr val="tx1"/>
                </a:solidFill>
              </a:rPr>
              <a:t>예전 날짜부터 시작해서 최근 날짜로 정렬</a:t>
            </a:r>
            <a:r>
              <a:rPr lang="ko-KR" altLang="en-US" b="1" dirty="0" smtClean="0">
                <a:solidFill>
                  <a:schemeClr val="tx1"/>
                </a:solidFill>
              </a:rPr>
              <a:t>됨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b="1" dirty="0" smtClean="0">
                <a:solidFill>
                  <a:schemeClr val="tx1"/>
                </a:solidFill>
              </a:rPr>
              <a:t> ORDER BY </a:t>
            </a:r>
            <a:r>
              <a:rPr lang="ko-KR" altLang="en-US" b="1" dirty="0" smtClean="0">
                <a:solidFill>
                  <a:schemeClr val="tx1"/>
                </a:solidFill>
              </a:rPr>
              <a:t>절을 사용하며 </a:t>
            </a:r>
            <a:r>
              <a:rPr lang="en-US" altLang="ko-KR" b="1" dirty="0" smtClean="0">
                <a:solidFill>
                  <a:schemeClr val="tx1"/>
                </a:solidFill>
              </a:rPr>
              <a:t>ASC </a:t>
            </a:r>
            <a:r>
              <a:rPr lang="ko-KR" altLang="en-US" b="1" dirty="0" smtClean="0">
                <a:solidFill>
                  <a:schemeClr val="tx1"/>
                </a:solidFill>
              </a:rPr>
              <a:t>는 오름차순 </a:t>
            </a:r>
            <a:r>
              <a:rPr lang="en-US" altLang="ko-KR" b="1" dirty="0" smtClean="0">
                <a:solidFill>
                  <a:schemeClr val="tx1"/>
                </a:solidFill>
              </a:rPr>
              <a:t>, DESC </a:t>
            </a:r>
            <a:r>
              <a:rPr lang="ko-KR" altLang="en-US" b="1" dirty="0" smtClean="0">
                <a:solidFill>
                  <a:schemeClr val="tx1"/>
                </a:solidFill>
              </a:rPr>
              <a:t>는 내림차순임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b="1" dirty="0" smtClean="0">
                <a:solidFill>
                  <a:schemeClr val="tx1"/>
                </a:solidFill>
              </a:rPr>
              <a:t> ASC </a:t>
            </a:r>
            <a:r>
              <a:rPr lang="ko-KR" altLang="en-US" b="1" dirty="0" smtClean="0">
                <a:solidFill>
                  <a:schemeClr val="tx1"/>
                </a:solidFill>
              </a:rPr>
              <a:t>방식이 기본 정렬 방식임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23528" y="1196752"/>
            <a:ext cx="8496944" cy="72008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① student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테이블을 사용하여</a:t>
            </a:r>
            <a:r>
              <a:rPr lang="en-US" altLang="ko-KR" b="1" dirty="0" smtClean="0">
                <a:solidFill>
                  <a:schemeClr val="tx1"/>
                </a:solidFill>
              </a:rPr>
              <a:t> 1 </a:t>
            </a:r>
            <a:r>
              <a:rPr lang="ko-KR" altLang="ko-KR" b="1" dirty="0" smtClean="0">
                <a:solidFill>
                  <a:schemeClr val="tx1"/>
                </a:solidFill>
              </a:rPr>
              <a:t>학년 학생의 이름과 키를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    </a:t>
            </a:r>
            <a:r>
              <a:rPr lang="ko-KR" altLang="ko-KR" b="1" dirty="0" smtClean="0">
                <a:solidFill>
                  <a:schemeClr val="tx1"/>
                </a:solidFill>
              </a:rPr>
              <a:t>단 키가 작은 순서대로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 descr="order_by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5576" y="2132856"/>
            <a:ext cx="7704856" cy="37444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95536" y="1124744"/>
            <a:ext cx="8424936" cy="10081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② Student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테이블을 사용하여</a:t>
            </a:r>
            <a:r>
              <a:rPr lang="en-US" altLang="ko-KR" b="1" dirty="0" smtClean="0">
                <a:solidFill>
                  <a:schemeClr val="tx1"/>
                </a:solidFill>
              </a:rPr>
              <a:t> 1</a:t>
            </a:r>
            <a:r>
              <a:rPr lang="ko-KR" altLang="ko-KR" b="1" dirty="0" smtClean="0">
                <a:solidFill>
                  <a:schemeClr val="tx1"/>
                </a:solidFill>
              </a:rPr>
              <a:t>학년 학생의 이름과 키와 몸무게를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  <a:r>
              <a:rPr lang="ko-KR" altLang="ko-KR" b="1" dirty="0" smtClean="0">
                <a:solidFill>
                  <a:schemeClr val="tx1"/>
                </a:solidFill>
              </a:rPr>
              <a:t>단 키는 작은 사람부터 출력하시고 몸무게는 많은 사람부터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916832"/>
            <a:ext cx="7128792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모서리가 둥근 직사각형 12"/>
          <p:cNvSpPr/>
          <p:nvPr/>
        </p:nvSpPr>
        <p:spPr>
          <a:xfrm>
            <a:off x="1691680" y="3212976"/>
            <a:ext cx="5040560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11560" y="1052736"/>
            <a:ext cx="6696744" cy="64807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- SELECT :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데이터 조회하기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83568" y="1628800"/>
            <a:ext cx="7560840" cy="5760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b="1" dirty="0">
                <a:solidFill>
                  <a:schemeClr val="tx1"/>
                </a:solidFill>
              </a:rPr>
              <a:t>문법</a:t>
            </a:r>
            <a:r>
              <a:rPr lang="en-US" altLang="ko-KR" b="1" dirty="0">
                <a:solidFill>
                  <a:schemeClr val="tx1"/>
                </a:solidFill>
              </a:rPr>
              <a:t> : SELECT  [ </a:t>
            </a:r>
            <a:r>
              <a:rPr lang="ko-KR" altLang="ko-KR" b="1" dirty="0" err="1">
                <a:solidFill>
                  <a:schemeClr val="tx1"/>
                </a:solidFill>
              </a:rPr>
              <a:t>칼럼명</a:t>
            </a:r>
            <a:r>
              <a:rPr lang="ko-KR" altLang="ko-KR" b="1" dirty="0">
                <a:solidFill>
                  <a:schemeClr val="tx1"/>
                </a:solidFill>
              </a:rPr>
              <a:t> 또는 </a:t>
            </a:r>
            <a:r>
              <a:rPr lang="ko-KR" altLang="ko-KR" b="1" dirty="0" err="1">
                <a:solidFill>
                  <a:schemeClr val="tx1"/>
                </a:solidFill>
              </a:rPr>
              <a:t>표현식</a:t>
            </a:r>
            <a:r>
              <a:rPr lang="en-US" altLang="ko-KR" b="1" dirty="0">
                <a:solidFill>
                  <a:schemeClr val="tx1"/>
                </a:solidFill>
              </a:rPr>
              <a:t> ]  FROM  [</a:t>
            </a:r>
            <a:r>
              <a:rPr lang="ko-KR" altLang="ko-KR" b="1" dirty="0" err="1">
                <a:solidFill>
                  <a:schemeClr val="tx1"/>
                </a:solidFill>
              </a:rPr>
              <a:t>테이블명</a:t>
            </a:r>
            <a:r>
              <a:rPr lang="en-US" altLang="ko-KR" b="1" dirty="0">
                <a:solidFill>
                  <a:schemeClr val="tx1"/>
                </a:solidFill>
              </a:rPr>
              <a:t> , </a:t>
            </a:r>
            <a:r>
              <a:rPr lang="ko-KR" altLang="ko-KR" b="1" dirty="0" err="1">
                <a:solidFill>
                  <a:schemeClr val="tx1"/>
                </a:solidFill>
              </a:rPr>
              <a:t>뷰</a:t>
            </a:r>
            <a:r>
              <a:rPr lang="ko-KR" altLang="ko-KR" b="1" dirty="0">
                <a:solidFill>
                  <a:schemeClr val="tx1"/>
                </a:solidFill>
              </a:rPr>
              <a:t> 명</a:t>
            </a:r>
            <a:r>
              <a:rPr lang="en-US" altLang="ko-KR" b="1" dirty="0">
                <a:solidFill>
                  <a:schemeClr val="tx1"/>
                </a:solidFill>
              </a:rPr>
              <a:t>]  ;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11560" y="2276872"/>
            <a:ext cx="705678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-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모든 </a:t>
            </a:r>
            <a:r>
              <a:rPr lang="ko-KR" altLang="en-US" sz="2000" b="1" dirty="0" err="1" smtClean="0">
                <a:solidFill>
                  <a:schemeClr val="tx1"/>
                </a:solidFill>
              </a:rPr>
              <a:t>컬럼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 조회하기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7170" name="AutoShape 2"/>
          <p:cNvSpPr>
            <a:spLocks noChangeArrowheads="1"/>
          </p:cNvSpPr>
          <p:nvPr/>
        </p:nvSpPr>
        <p:spPr bwMode="auto">
          <a:xfrm>
            <a:off x="755576" y="2852936"/>
            <a:ext cx="3888432" cy="7200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SCOTT&gt;SELECT  *  FROM  </a:t>
            </a:r>
            <a:r>
              <a:rPr kumimoji="1" lang="en-US" altLang="ko-KR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emp</a:t>
            </a: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;</a:t>
            </a:r>
            <a:endParaRPr kumimoji="1" lang="ko-KR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171" name="AutoShape 3"/>
          <p:cNvSpPr>
            <a:spLocks noChangeArrowheads="1"/>
          </p:cNvSpPr>
          <p:nvPr/>
        </p:nvSpPr>
        <p:spPr bwMode="auto">
          <a:xfrm>
            <a:off x="4751512" y="2852936"/>
            <a:ext cx="2772816" cy="7200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SCOTT&gt;SELECT  *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  FROM  emp ;</a:t>
            </a:r>
            <a:r>
              <a:rPr kumimoji="1" lang="en-US" altLang="ko-KR" b="0" i="0" u="none" strike="noStrike" cap="none" normalizeH="0" baseline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</a:t>
            </a:r>
            <a:endParaRPr kumimoji="1" lang="ko-KR" altLang="ko-KR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172" name="AutoShape 4"/>
          <p:cNvSpPr>
            <a:spLocks noChangeArrowheads="1"/>
          </p:cNvSpPr>
          <p:nvPr/>
        </p:nvSpPr>
        <p:spPr bwMode="auto">
          <a:xfrm>
            <a:off x="755576" y="3717032"/>
            <a:ext cx="6831806" cy="230425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SCOTT&gt;SELECT  *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FR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OM  emp;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FR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*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ERROR at line 2: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ORA-00923: FROM keyword not found where expected   </a:t>
            </a:r>
            <a:endParaRPr kumimoji="1" lang="en-US" altLang="ko-K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572000" y="4149080"/>
            <a:ext cx="3600400" cy="9361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키워드는 줄 바꾸면 안됨</a:t>
            </a:r>
            <a:r>
              <a:rPr lang="en-US" altLang="ko-KR" b="1" dirty="0" smtClean="0"/>
              <a:t>!!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51520" y="1196752"/>
            <a:ext cx="8424936" cy="8640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③ Student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테이블을 사용하여</a:t>
            </a:r>
            <a:r>
              <a:rPr lang="en-US" altLang="ko-KR" b="1" dirty="0" smtClean="0">
                <a:solidFill>
                  <a:schemeClr val="tx1"/>
                </a:solidFill>
              </a:rPr>
              <a:t> 1</a:t>
            </a:r>
            <a:r>
              <a:rPr lang="ko-KR" altLang="ko-KR" b="1" dirty="0" smtClean="0">
                <a:solidFill>
                  <a:schemeClr val="tx1"/>
                </a:solidFill>
              </a:rPr>
              <a:t>학년 학생의 이름과 생일과 키와 몸무게를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   </a:t>
            </a:r>
            <a:r>
              <a:rPr lang="ko-KR" altLang="ko-KR" b="1" dirty="0" smtClean="0">
                <a:solidFill>
                  <a:schemeClr val="tx1"/>
                </a:solidFill>
              </a:rPr>
              <a:t>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  <a:r>
              <a:rPr lang="ko-KR" altLang="ko-KR" b="1" dirty="0" smtClean="0">
                <a:solidFill>
                  <a:schemeClr val="tx1"/>
                </a:solidFill>
              </a:rPr>
              <a:t>단 생일이 빠른 사람 순서대로 정렬하세요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204864"/>
            <a:ext cx="7776864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모서리가 둥근 직사각형 12"/>
          <p:cNvSpPr/>
          <p:nvPr/>
        </p:nvSpPr>
        <p:spPr>
          <a:xfrm>
            <a:off x="3491880" y="2780928"/>
            <a:ext cx="1224136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2987824" y="3140968"/>
            <a:ext cx="504056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67544" y="1196752"/>
            <a:ext cx="8280920" cy="129614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b="1" dirty="0" smtClean="0">
                <a:solidFill>
                  <a:schemeClr val="tx1"/>
                </a:solidFill>
              </a:rPr>
              <a:t>④ 칼럼의 별명을 사용한 정렬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Student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테이블을 사용하여</a:t>
            </a:r>
            <a:r>
              <a:rPr lang="en-US" altLang="ko-KR" b="1" dirty="0" smtClean="0">
                <a:solidFill>
                  <a:schemeClr val="tx1"/>
                </a:solidFill>
              </a:rPr>
              <a:t> 1</a:t>
            </a:r>
            <a:r>
              <a:rPr lang="ko-KR" altLang="ko-KR" b="1" dirty="0" smtClean="0">
                <a:solidFill>
                  <a:schemeClr val="tx1"/>
                </a:solidFill>
              </a:rPr>
              <a:t>학년 학생의 이름과 키를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  <a:r>
              <a:rPr lang="ko-KR" altLang="ko-KR" b="1" dirty="0" smtClean="0">
                <a:solidFill>
                  <a:schemeClr val="tx1"/>
                </a:solidFill>
              </a:rPr>
              <a:t>단 이름을 오름차순으로 정렬하세요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2564904"/>
            <a:ext cx="5256584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모서리가 둥근 직사각형 12"/>
          <p:cNvSpPr/>
          <p:nvPr/>
        </p:nvSpPr>
        <p:spPr>
          <a:xfrm>
            <a:off x="3635896" y="3068960"/>
            <a:ext cx="864096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275856" y="3717032"/>
            <a:ext cx="576064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13" idx="2"/>
            <a:endCxn id="14" idx="0"/>
          </p:cNvCxnSpPr>
          <p:nvPr/>
        </p:nvCxnSpPr>
        <p:spPr>
          <a:xfrm flipH="1">
            <a:off x="3563888" y="3356992"/>
            <a:ext cx="504056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536" y="1124744"/>
            <a:ext cx="8136904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(11) </a:t>
            </a:r>
            <a:r>
              <a:rPr lang="ko-KR" altLang="ko-KR" b="1" dirty="0" smtClean="0">
                <a:solidFill>
                  <a:schemeClr val="tx1"/>
                </a:solidFill>
              </a:rPr>
              <a:t>집합 연산자</a:t>
            </a:r>
            <a:r>
              <a:rPr lang="en-US" altLang="ko-KR" b="1" dirty="0" smtClean="0">
                <a:solidFill>
                  <a:schemeClr val="tx1"/>
                </a:solidFill>
              </a:rPr>
              <a:t> ( Set Operator) 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2" name="그림 11" descr="집합1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59632" y="2204864"/>
            <a:ext cx="6480720" cy="2160240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1475656" y="4653136"/>
            <a:ext cx="1296144" cy="5040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집합 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851920" y="4653136"/>
            <a:ext cx="1296144" cy="5040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집합 </a:t>
            </a:r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228184" y="4653136"/>
            <a:ext cx="1296144" cy="5040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결  과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539552" y="2060847"/>
          <a:ext cx="8064896" cy="2736305"/>
        </p:xfrm>
        <a:graphic>
          <a:graphicData uri="http://schemas.openxmlformats.org/drawingml/2006/table">
            <a:tbl>
              <a:tblPr/>
              <a:tblGrid>
                <a:gridCol w="1705834"/>
                <a:gridCol w="6359062"/>
              </a:tblGrid>
              <a:tr h="54726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연산자 종류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내</a:t>
                      </a: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용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</a:tr>
              <a:tr h="54726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UNION</a:t>
                      </a:r>
                      <a:endParaRPr lang="ko-KR" sz="1600" b="1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두 집합을 더해서 결과를 출력</a:t>
                      </a: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중복 값 제거하고 정렬함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26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UNION ALL</a:t>
                      </a:r>
                      <a:endParaRPr lang="ko-KR" sz="1600" b="1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두 집합을 더해서 결과를 출력</a:t>
                      </a: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중복 값 제거 안하고 정렬 안 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26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INTERSECT</a:t>
                      </a:r>
                      <a:endParaRPr lang="ko-KR" sz="1600" b="1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두 집합의 교집합 결과를 출력함</a:t>
                      </a: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정렬함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26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MINUS</a:t>
                      </a:r>
                      <a:endParaRPr lang="ko-KR" sz="16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두 집합의 </a:t>
                      </a:r>
                      <a:r>
                        <a:rPr lang="ko-KR" sz="1600" b="1" kern="100" dirty="0" err="1">
                          <a:latin typeface="맑은 고딕"/>
                          <a:ea typeface="맑은 고딕"/>
                          <a:cs typeface="Times New Roman"/>
                        </a:rPr>
                        <a:t>차집합</a:t>
                      </a:r>
                      <a:r>
                        <a:rPr lang="ko-KR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 결과를 출력함</a:t>
                      </a:r>
                      <a:r>
                        <a:rPr lang="en-US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정렬함</a:t>
                      </a:r>
                      <a:r>
                        <a:rPr lang="en-US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쿼리의 순서 중요함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모서리가 둥근 직사각형 11"/>
          <p:cNvSpPr/>
          <p:nvPr/>
        </p:nvSpPr>
        <p:spPr>
          <a:xfrm>
            <a:off x="539552" y="1268760"/>
            <a:ext cx="2376264" cy="5760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- </a:t>
            </a:r>
            <a:r>
              <a:rPr lang="ko-KR" altLang="en-US" b="1" dirty="0" smtClean="0">
                <a:solidFill>
                  <a:schemeClr val="tx1"/>
                </a:solidFill>
              </a:rPr>
              <a:t>집합 연산자 종류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79512" y="1124744"/>
            <a:ext cx="5688632" cy="64807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① UNION / UNION ALL ( </a:t>
            </a:r>
            <a:r>
              <a:rPr lang="ko-KR" altLang="ko-KR" b="1" dirty="0" smtClean="0">
                <a:solidFill>
                  <a:schemeClr val="tx1"/>
                </a:solidFill>
              </a:rPr>
              <a:t>두 집합을 더합니다</a:t>
            </a:r>
            <a:r>
              <a:rPr lang="en-US" altLang="ko-KR" b="1" dirty="0" smtClean="0">
                <a:solidFill>
                  <a:schemeClr val="tx1"/>
                </a:solidFill>
              </a:rPr>
              <a:t> 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23528" y="1556792"/>
            <a:ext cx="8568952" cy="8640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en-US" altLang="ko-KR" b="1" dirty="0" smtClean="0">
                <a:solidFill>
                  <a:schemeClr val="tx1"/>
                </a:solidFill>
              </a:rPr>
              <a:t>Student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테이블과</a:t>
            </a:r>
            <a:r>
              <a:rPr lang="en-US" altLang="ko-KR" b="1" dirty="0" smtClean="0">
                <a:solidFill>
                  <a:schemeClr val="tx1"/>
                </a:solidFill>
              </a:rPr>
              <a:t> professor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테이블을 참조하여</a:t>
            </a:r>
            <a:r>
              <a:rPr lang="en-US" altLang="ko-KR" b="1" dirty="0" smtClean="0">
                <a:solidFill>
                  <a:schemeClr val="tx1"/>
                </a:solidFill>
              </a:rPr>
              <a:t> 101 </a:t>
            </a:r>
            <a:r>
              <a:rPr lang="ko-KR" altLang="ko-KR" b="1" dirty="0" smtClean="0">
                <a:solidFill>
                  <a:schemeClr val="tx1"/>
                </a:solidFill>
              </a:rPr>
              <a:t>번 학과에 소속되어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ko-KR" b="1" dirty="0" smtClean="0">
                <a:solidFill>
                  <a:schemeClr val="tx1"/>
                </a:solidFill>
              </a:rPr>
              <a:t>있는 학생과 교수들의 학번</a:t>
            </a:r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ko-KR" altLang="ko-KR" b="1" dirty="0" smtClean="0">
                <a:solidFill>
                  <a:schemeClr val="tx1"/>
                </a:solidFill>
              </a:rPr>
              <a:t>교수님은 교수번호</a:t>
            </a:r>
            <a:r>
              <a:rPr lang="en-US" altLang="ko-KR" b="1" dirty="0" smtClean="0">
                <a:solidFill>
                  <a:schemeClr val="tx1"/>
                </a:solidFill>
              </a:rPr>
              <a:t>) , </a:t>
            </a:r>
            <a:r>
              <a:rPr lang="ko-KR" altLang="ko-KR" b="1" dirty="0" smtClean="0">
                <a:solidFill>
                  <a:schemeClr val="tx1"/>
                </a:solidFill>
              </a:rPr>
              <a:t>이름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ko-KR" b="1" dirty="0" smtClean="0">
                <a:solidFill>
                  <a:schemeClr val="tx1"/>
                </a:solidFill>
              </a:rPr>
              <a:t>학과번호를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3" name="그림 12" descr="union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3568" y="2564904"/>
            <a:ext cx="7632848" cy="36724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23528" y="1124744"/>
            <a:ext cx="8568952" cy="64807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en-US" altLang="ko-KR" b="1" dirty="0" smtClean="0">
                <a:solidFill>
                  <a:schemeClr val="tx1"/>
                </a:solidFill>
              </a:rPr>
              <a:t>Student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테이블에서</a:t>
            </a:r>
            <a:r>
              <a:rPr lang="en-US" altLang="ko-KR" b="1" dirty="0" smtClean="0">
                <a:solidFill>
                  <a:schemeClr val="tx1"/>
                </a:solidFill>
              </a:rPr>
              <a:t> 101</a:t>
            </a:r>
            <a:r>
              <a:rPr lang="ko-KR" altLang="ko-KR" b="1" dirty="0" smtClean="0">
                <a:solidFill>
                  <a:schemeClr val="tx1"/>
                </a:solidFill>
              </a:rPr>
              <a:t>번 학과와</a:t>
            </a:r>
            <a:r>
              <a:rPr lang="en-US" altLang="ko-KR" b="1" dirty="0" smtClean="0">
                <a:solidFill>
                  <a:schemeClr val="tx1"/>
                </a:solidFill>
              </a:rPr>
              <a:t> 201</a:t>
            </a:r>
            <a:r>
              <a:rPr lang="ko-KR" altLang="ko-KR" b="1" dirty="0" smtClean="0">
                <a:solidFill>
                  <a:schemeClr val="tx1"/>
                </a:solidFill>
              </a:rPr>
              <a:t>번 학과를 전공하는 학생들의 이름을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 </a:t>
            </a:r>
            <a:r>
              <a:rPr lang="ko-KR" altLang="ko-KR" b="1" dirty="0" smtClean="0">
                <a:solidFill>
                  <a:schemeClr val="tx1"/>
                </a:solidFill>
              </a:rPr>
              <a:t>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 descr="union2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7584" y="1988840"/>
            <a:ext cx="6840760" cy="4104456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2051720" y="4293096"/>
            <a:ext cx="1728192" cy="100811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정렬함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중복 값 제거 후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출력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580112" y="4293096"/>
            <a:ext cx="1728192" cy="100811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정렬 안 함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중복값</a:t>
            </a:r>
            <a:r>
              <a:rPr lang="ko-KR" altLang="en-US" dirty="0" smtClean="0">
                <a:solidFill>
                  <a:schemeClr val="tx1"/>
                </a:solidFill>
              </a:rPr>
              <a:t> 모두 출력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475656" y="2827536"/>
            <a:ext cx="792088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5004048" y="2840236"/>
            <a:ext cx="1152128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827584" y="4293096"/>
            <a:ext cx="792088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355976" y="4077072"/>
            <a:ext cx="792088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355976" y="4843760"/>
            <a:ext cx="792088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67544" y="1196752"/>
            <a:ext cx="7056784" cy="64807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② INTERSECT </a:t>
            </a:r>
            <a:r>
              <a:rPr lang="ko-KR" altLang="ko-KR" b="1" dirty="0" smtClean="0">
                <a:solidFill>
                  <a:schemeClr val="tx1"/>
                </a:solidFill>
              </a:rPr>
              <a:t>연산자 사용하기</a:t>
            </a:r>
            <a:r>
              <a:rPr lang="en-US" altLang="ko-KR" b="1" dirty="0" smtClean="0">
                <a:solidFill>
                  <a:schemeClr val="tx1"/>
                </a:solidFill>
              </a:rPr>
              <a:t> – </a:t>
            </a:r>
            <a:r>
              <a:rPr lang="ko-KR" altLang="en-US" b="1" dirty="0" smtClean="0">
                <a:solidFill>
                  <a:schemeClr val="tx1"/>
                </a:solidFill>
              </a:rPr>
              <a:t>교집합 찾기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67544" y="1628800"/>
            <a:ext cx="7992888" cy="11521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</a:t>
            </a:r>
            <a:r>
              <a:rPr lang="en-US" altLang="ko-KR" b="1" dirty="0" err="1" smtClean="0">
                <a:solidFill>
                  <a:schemeClr val="tx1"/>
                </a:solidFill>
              </a:rPr>
              <a:t>stduent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테이블을 사용하여</a:t>
            </a:r>
            <a:r>
              <a:rPr lang="en-US" altLang="ko-KR" b="1" dirty="0" smtClean="0">
                <a:solidFill>
                  <a:schemeClr val="tx1"/>
                </a:solidFill>
              </a:rPr>
              <a:t> 101 </a:t>
            </a:r>
            <a:r>
              <a:rPr lang="ko-KR" altLang="ko-KR" b="1" dirty="0" smtClean="0">
                <a:solidFill>
                  <a:schemeClr val="tx1"/>
                </a:solidFill>
              </a:rPr>
              <a:t>번 학과와</a:t>
            </a:r>
            <a:r>
              <a:rPr lang="en-US" altLang="ko-KR" b="1" dirty="0" smtClean="0">
                <a:solidFill>
                  <a:schemeClr val="tx1"/>
                </a:solidFill>
              </a:rPr>
              <a:t> 201 </a:t>
            </a:r>
            <a:r>
              <a:rPr lang="ko-KR" altLang="ko-KR" b="1" dirty="0" smtClean="0">
                <a:solidFill>
                  <a:schemeClr val="tx1"/>
                </a:solidFill>
              </a:rPr>
              <a:t>번 학과를 복수전공하는 사람의 이름을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3" name="그림 1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708920"/>
            <a:ext cx="3960440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모서리가 둥근 직사각형 13"/>
          <p:cNvSpPr/>
          <p:nvPr/>
        </p:nvSpPr>
        <p:spPr>
          <a:xfrm>
            <a:off x="1488356" y="3729732"/>
            <a:ext cx="1512168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95536" y="908720"/>
            <a:ext cx="7848872" cy="64807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③ MINUS </a:t>
            </a:r>
            <a:r>
              <a:rPr lang="ko-KR" altLang="ko-KR" b="1" dirty="0" smtClean="0">
                <a:solidFill>
                  <a:schemeClr val="tx1"/>
                </a:solidFill>
              </a:rPr>
              <a:t>연산자 사용하기</a:t>
            </a:r>
            <a:r>
              <a:rPr lang="en-US" altLang="ko-KR" b="1" dirty="0" smtClean="0">
                <a:solidFill>
                  <a:schemeClr val="tx1"/>
                </a:solidFill>
              </a:rPr>
              <a:t> – </a:t>
            </a:r>
            <a:r>
              <a:rPr lang="ko-KR" altLang="en-US" b="1" dirty="0" smtClean="0">
                <a:solidFill>
                  <a:schemeClr val="tx1"/>
                </a:solidFill>
              </a:rPr>
              <a:t>큰 집합에서 작은 집합 빼기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95536" y="1268760"/>
            <a:ext cx="8424936" cy="93610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en-US" altLang="ko-KR" b="1" dirty="0" smtClean="0">
                <a:solidFill>
                  <a:schemeClr val="tx1"/>
                </a:solidFill>
              </a:rPr>
              <a:t>professor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테이블에서 전체 직원의 급여를</a:t>
            </a:r>
            <a:r>
              <a:rPr lang="en-US" altLang="ko-KR" b="1" dirty="0" smtClean="0">
                <a:solidFill>
                  <a:schemeClr val="tx1"/>
                </a:solidFill>
              </a:rPr>
              <a:t> 20 % </a:t>
            </a:r>
            <a:r>
              <a:rPr lang="ko-KR" altLang="ko-KR" b="1" dirty="0" smtClean="0">
                <a:solidFill>
                  <a:schemeClr val="tx1"/>
                </a:solidFill>
              </a:rPr>
              <a:t>인상하기 위한 직원 명단을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ko-KR" altLang="ko-KR" b="1" dirty="0" smtClean="0">
                <a:solidFill>
                  <a:schemeClr val="tx1"/>
                </a:solidFill>
              </a:rPr>
              <a:t> 출력하려 합니다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  <a:r>
              <a:rPr lang="ko-KR" altLang="ko-KR" b="1" dirty="0" smtClean="0">
                <a:solidFill>
                  <a:schemeClr val="tx1"/>
                </a:solidFill>
              </a:rPr>
              <a:t>단 직급이 전임강사인 사람들은 명단에서 제외하세요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3" name="그림 12" descr="minus1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19672" y="2204864"/>
            <a:ext cx="5760640" cy="4104456"/>
          </a:xfrm>
          <a:prstGeom prst="rect">
            <a:avLst/>
          </a:prstGeom>
        </p:spPr>
      </p:pic>
      <p:sp>
        <p:nvSpPr>
          <p:cNvPr id="14" name="모서리가 둥근 직사각형 13"/>
          <p:cNvSpPr/>
          <p:nvPr/>
        </p:nvSpPr>
        <p:spPr>
          <a:xfrm>
            <a:off x="4860032" y="2708920"/>
            <a:ext cx="576064" cy="21602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860032" y="2708920"/>
            <a:ext cx="576064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95536" y="980728"/>
            <a:ext cx="4896544" cy="64807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**  </a:t>
            </a:r>
            <a:r>
              <a:rPr lang="ko-KR" altLang="en-US" b="1" dirty="0" smtClean="0">
                <a:solidFill>
                  <a:schemeClr val="tx1"/>
                </a:solidFill>
              </a:rPr>
              <a:t>집합 연산자 사용시 주의사항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95536" y="1484784"/>
            <a:ext cx="5832648" cy="5760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1. </a:t>
            </a:r>
            <a:r>
              <a:rPr lang="ko-KR" altLang="en-US" b="1" dirty="0" smtClean="0">
                <a:solidFill>
                  <a:schemeClr val="tx1"/>
                </a:solidFill>
              </a:rPr>
              <a:t>칼럼의 개수가 다를 경우 에러 발생함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3" name="그림 1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204864"/>
            <a:ext cx="5976664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모서리가 둥근 직사각형 13"/>
          <p:cNvSpPr/>
          <p:nvPr/>
        </p:nvSpPr>
        <p:spPr>
          <a:xfrm>
            <a:off x="4788024" y="2564904"/>
            <a:ext cx="3384376" cy="172819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위 </a:t>
            </a:r>
            <a:r>
              <a:rPr lang="en-US" altLang="ko-KR" b="1" dirty="0" smtClean="0">
                <a:solidFill>
                  <a:schemeClr val="tx1"/>
                </a:solidFill>
              </a:rPr>
              <a:t>SELECT </a:t>
            </a:r>
            <a:r>
              <a:rPr lang="ko-KR" altLang="en-US" b="1" dirty="0" smtClean="0">
                <a:solidFill>
                  <a:schemeClr val="tx1"/>
                </a:solidFill>
              </a:rPr>
              <a:t>절은 </a:t>
            </a:r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r>
              <a:rPr lang="ko-KR" altLang="en-US" b="1" dirty="0" smtClean="0">
                <a:solidFill>
                  <a:schemeClr val="tx1"/>
                </a:solidFill>
              </a:rPr>
              <a:t>개의 칼럼인데 아래 </a:t>
            </a:r>
            <a:r>
              <a:rPr lang="en-US" altLang="ko-KR" b="1" dirty="0" smtClean="0">
                <a:solidFill>
                  <a:schemeClr val="tx1"/>
                </a:solidFill>
              </a:rPr>
              <a:t>SELECT </a:t>
            </a:r>
            <a:r>
              <a:rPr lang="ko-KR" altLang="en-US" b="1" dirty="0" smtClean="0">
                <a:solidFill>
                  <a:schemeClr val="tx1"/>
                </a:solidFill>
              </a:rPr>
              <a:t>절은 </a:t>
            </a:r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r>
              <a:rPr lang="ko-KR" altLang="en-US" b="1" dirty="0" smtClean="0">
                <a:solidFill>
                  <a:schemeClr val="tx1"/>
                </a:solidFill>
              </a:rPr>
              <a:t>개의 칼럼으로 칼럼의 개수가 다를 경우 에러가 발생합니다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95536" y="980728"/>
            <a:ext cx="4896544" cy="64807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**  </a:t>
            </a:r>
            <a:r>
              <a:rPr lang="ko-KR" altLang="en-US" b="1" dirty="0" smtClean="0">
                <a:solidFill>
                  <a:schemeClr val="tx1"/>
                </a:solidFill>
              </a:rPr>
              <a:t>집합 연산자 사용시 주의사항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95536" y="1484784"/>
            <a:ext cx="5832648" cy="5760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2. </a:t>
            </a:r>
            <a:r>
              <a:rPr lang="ko-KR" altLang="en-US" b="1" dirty="0" smtClean="0">
                <a:solidFill>
                  <a:schemeClr val="tx1"/>
                </a:solidFill>
              </a:rPr>
              <a:t>비교되는 칼럼끼리의 데이터 타입이 다를 경우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3" name="그림 1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204864"/>
            <a:ext cx="6408712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모서리가 둥근 직사각형 13"/>
          <p:cNvSpPr/>
          <p:nvPr/>
        </p:nvSpPr>
        <p:spPr>
          <a:xfrm>
            <a:off x="4427984" y="2708920"/>
            <a:ext cx="4104456" cy="1584176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위 </a:t>
            </a:r>
            <a:r>
              <a:rPr lang="en-US" altLang="ko-KR" dirty="0" smtClean="0">
                <a:solidFill>
                  <a:schemeClr val="tx1"/>
                </a:solidFill>
              </a:rPr>
              <a:t>SELECT </a:t>
            </a:r>
            <a:r>
              <a:rPr lang="ko-KR" altLang="en-US" dirty="0" smtClean="0">
                <a:solidFill>
                  <a:schemeClr val="tx1"/>
                </a:solidFill>
              </a:rPr>
              <a:t>문장의 데이터 타입과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아래 </a:t>
            </a:r>
            <a:r>
              <a:rPr lang="en-US" altLang="ko-KR" dirty="0" smtClean="0">
                <a:solidFill>
                  <a:schemeClr val="tx1"/>
                </a:solidFill>
              </a:rPr>
              <a:t>SELECT </a:t>
            </a:r>
            <a:r>
              <a:rPr lang="ko-KR" altLang="en-US" dirty="0" smtClean="0">
                <a:solidFill>
                  <a:schemeClr val="tx1"/>
                </a:solidFill>
              </a:rPr>
              <a:t>문장의 데이터 타입이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서로 다를 경우 에러가 발생합니다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11560" y="1772816"/>
            <a:ext cx="7848872" cy="331236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 smtClean="0">
                <a:solidFill>
                  <a:schemeClr val="tx1"/>
                </a:solidFill>
              </a:rPr>
              <a:t>대소문자 구분을 하지 않아도 실행되지만 원래는 다른 문장이다</a:t>
            </a:r>
            <a:r>
              <a:rPr lang="en-US" altLang="ko-KR" b="1" dirty="0" smtClean="0">
                <a:solidFill>
                  <a:schemeClr val="tx1"/>
                </a:solidFill>
              </a:rPr>
              <a:t>!</a:t>
            </a:r>
          </a:p>
          <a:p>
            <a:pPr marL="342900" indent="-342900">
              <a:lnSpc>
                <a:spcPct val="150000"/>
              </a:lnSpc>
            </a:pPr>
            <a:endParaRPr lang="en-US" altLang="ko-KR" b="1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2. </a:t>
            </a:r>
            <a:r>
              <a:rPr lang="ko-KR" altLang="en-US" b="1" dirty="0" smtClean="0">
                <a:solidFill>
                  <a:schemeClr val="tx1"/>
                </a:solidFill>
              </a:rPr>
              <a:t>한 줄 또는 여러 줄에 걸쳐 작성해도 되며 마지막은  </a:t>
            </a:r>
            <a:r>
              <a:rPr lang="en-US" altLang="ko-KR" b="1" dirty="0" smtClean="0">
                <a:solidFill>
                  <a:schemeClr val="tx1"/>
                </a:solidFill>
              </a:rPr>
              <a:t>; (</a:t>
            </a:r>
            <a:r>
              <a:rPr lang="ko-KR" altLang="en-US" b="1" dirty="0" smtClean="0">
                <a:solidFill>
                  <a:schemeClr val="tx1"/>
                </a:solidFill>
              </a:rPr>
              <a:t>세미콜론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    </a:t>
            </a:r>
            <a:r>
              <a:rPr lang="ko-KR" altLang="en-US" b="1" dirty="0" smtClean="0">
                <a:solidFill>
                  <a:schemeClr val="tx1"/>
                </a:solidFill>
              </a:rPr>
              <a:t>으로 끝맺어야만 한다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endParaRPr lang="en-US" altLang="ko-KR" b="1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 startAt="3"/>
            </a:pPr>
            <a:r>
              <a:rPr lang="en-US" altLang="ko-KR" b="1" dirty="0" smtClean="0">
                <a:solidFill>
                  <a:schemeClr val="tx1"/>
                </a:solidFill>
              </a:rPr>
              <a:t>SQL </a:t>
            </a:r>
            <a:r>
              <a:rPr lang="ko-KR" altLang="en-US" b="1" dirty="0" smtClean="0">
                <a:solidFill>
                  <a:schemeClr val="tx1"/>
                </a:solidFill>
              </a:rPr>
              <a:t>키워드는 분리해서는 안 된다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    SQL </a:t>
            </a:r>
            <a:r>
              <a:rPr lang="ko-KR" altLang="en-US" b="1" dirty="0" smtClean="0">
                <a:solidFill>
                  <a:schemeClr val="tx1"/>
                </a:solidFill>
              </a:rPr>
              <a:t>키워드라 함은 </a:t>
            </a:r>
            <a:r>
              <a:rPr lang="en-US" altLang="ko-KR" b="1" dirty="0" smtClean="0">
                <a:solidFill>
                  <a:schemeClr val="tx1"/>
                </a:solidFill>
              </a:rPr>
              <a:t>SELECT , FROM , WHERE  </a:t>
            </a:r>
            <a:r>
              <a:rPr lang="ko-KR" altLang="en-US" b="1" dirty="0" smtClean="0">
                <a:solidFill>
                  <a:schemeClr val="tx1"/>
                </a:solidFill>
              </a:rPr>
              <a:t>등과 같이 </a:t>
            </a:r>
            <a:r>
              <a:rPr lang="en-US" altLang="ko-KR" b="1" dirty="0" smtClean="0">
                <a:solidFill>
                  <a:schemeClr val="tx1"/>
                </a:solidFill>
              </a:rPr>
              <a:t>SQL </a:t>
            </a:r>
            <a:r>
              <a:rPr lang="ko-KR" altLang="en-US" b="1" dirty="0" smtClean="0">
                <a:solidFill>
                  <a:schemeClr val="tx1"/>
                </a:solidFill>
              </a:rPr>
              <a:t>에서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    </a:t>
            </a:r>
            <a:r>
              <a:rPr lang="ko-KR" altLang="en-US" b="1" dirty="0" smtClean="0">
                <a:solidFill>
                  <a:schemeClr val="tx1"/>
                </a:solidFill>
              </a:rPr>
              <a:t>사용하는 미리 정해놓은 단어를 말한다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547664" y="2060848"/>
            <a:ext cx="6048672" cy="28083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수고 하셨습니다</a:t>
            </a:r>
            <a:r>
              <a:rPr lang="en-US" altLang="ko-KR" b="1" dirty="0" smtClean="0">
                <a:solidFill>
                  <a:schemeClr val="tx1"/>
                </a:solidFill>
              </a:rPr>
              <a:t>~</a:t>
            </a: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다음 장에서는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r>
              <a:rPr lang="ko-KR" altLang="en-US" b="1" dirty="0" smtClean="0">
                <a:solidFill>
                  <a:schemeClr val="tx1"/>
                </a:solidFill>
              </a:rPr>
              <a:t>장</a:t>
            </a:r>
            <a:r>
              <a:rPr lang="en-US" altLang="ko-KR" b="1" dirty="0" smtClean="0">
                <a:solidFill>
                  <a:schemeClr val="tx1"/>
                </a:solidFill>
              </a:rPr>
              <a:t>. SQL </a:t>
            </a:r>
            <a:r>
              <a:rPr lang="ko-KR" altLang="en-US" b="1" dirty="0" smtClean="0">
                <a:solidFill>
                  <a:schemeClr val="tx1"/>
                </a:solidFill>
              </a:rPr>
              <a:t>단일 행 함수를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살펴보겠습니다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1412776"/>
            <a:ext cx="5112568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 smtClean="0">
                <a:solidFill>
                  <a:schemeClr val="tx1"/>
                </a:solidFill>
              </a:rPr>
              <a:t>- </a:t>
            </a:r>
            <a:r>
              <a:rPr lang="ko-KR" altLang="en-US" sz="2500" b="1" dirty="0" smtClean="0">
                <a:solidFill>
                  <a:schemeClr val="tx1"/>
                </a:solidFill>
              </a:rPr>
              <a:t>화면에 보기 좋게 출력하는 </a:t>
            </a:r>
            <a:r>
              <a:rPr lang="ko-KR" altLang="en-US" sz="2500" b="1" dirty="0">
                <a:solidFill>
                  <a:schemeClr val="tx1"/>
                </a:solidFill>
              </a:rPr>
              <a:t>팁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043608" y="2132856"/>
            <a:ext cx="4104456" cy="5760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SCOTT&gt; COL  </a:t>
            </a:r>
            <a:r>
              <a:rPr lang="en-US" altLang="ko-KR" b="1" dirty="0" err="1" smtClean="0">
                <a:solidFill>
                  <a:schemeClr val="tx1"/>
                </a:solidFill>
              </a:rPr>
              <a:t>empno</a:t>
            </a:r>
            <a:r>
              <a:rPr lang="en-US" altLang="ko-KR" b="1" dirty="0" smtClean="0">
                <a:solidFill>
                  <a:schemeClr val="tx1"/>
                </a:solidFill>
              </a:rPr>
              <a:t> FOR 9999 ;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왼쪽 화살표 13"/>
          <p:cNvSpPr/>
          <p:nvPr/>
        </p:nvSpPr>
        <p:spPr>
          <a:xfrm>
            <a:off x="5292080" y="2348880"/>
            <a:ext cx="720080" cy="1440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43608" y="2924944"/>
            <a:ext cx="4104456" cy="5760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SCOTT&gt; COL  </a:t>
            </a:r>
            <a:r>
              <a:rPr lang="en-US" altLang="ko-KR" b="1" dirty="0" err="1" smtClean="0">
                <a:solidFill>
                  <a:schemeClr val="tx1"/>
                </a:solidFill>
              </a:rPr>
              <a:t>ename</a:t>
            </a:r>
            <a:r>
              <a:rPr lang="en-US" altLang="ko-KR" b="1" dirty="0" smtClean="0">
                <a:solidFill>
                  <a:schemeClr val="tx1"/>
                </a:solidFill>
              </a:rPr>
              <a:t> FOR a8 ;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왼쪽 화살표 15"/>
          <p:cNvSpPr/>
          <p:nvPr/>
        </p:nvSpPr>
        <p:spPr>
          <a:xfrm>
            <a:off x="5292080" y="3140968"/>
            <a:ext cx="720080" cy="1440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012160" y="2132856"/>
            <a:ext cx="1584176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숫자일 경우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012160" y="2924944"/>
            <a:ext cx="1584176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문</a:t>
            </a:r>
            <a:r>
              <a:rPr lang="ko-KR" altLang="en-US" b="1" dirty="0">
                <a:solidFill>
                  <a:schemeClr val="tx1"/>
                </a:solidFill>
              </a:rPr>
              <a:t>자</a:t>
            </a:r>
            <a:r>
              <a:rPr lang="ko-KR" altLang="en-US" b="1" dirty="0" smtClean="0">
                <a:solidFill>
                  <a:schemeClr val="tx1"/>
                </a:solidFill>
              </a:rPr>
              <a:t>일 경우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043608" y="3789040"/>
            <a:ext cx="4104456" cy="5760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SCOTT&gt; SET  line  200 ;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43608" y="4653136"/>
            <a:ext cx="4104456" cy="5760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SCOTT&gt; SET  </a:t>
            </a:r>
            <a:r>
              <a:rPr lang="en-US" altLang="ko-KR" b="1" dirty="0" err="1" smtClean="0">
                <a:solidFill>
                  <a:schemeClr val="tx1"/>
                </a:solidFill>
              </a:rPr>
              <a:t>pagesize</a:t>
            </a:r>
            <a:r>
              <a:rPr lang="en-US" altLang="ko-KR" b="1" dirty="0" smtClean="0">
                <a:solidFill>
                  <a:schemeClr val="tx1"/>
                </a:solidFill>
              </a:rPr>
              <a:t>  50 ;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36866" name="AutoShape 2"/>
          <p:cNvSpPr>
            <a:spLocks noChangeArrowheads="1"/>
          </p:cNvSpPr>
          <p:nvPr/>
        </p:nvSpPr>
        <p:spPr bwMode="auto">
          <a:xfrm>
            <a:off x="683568" y="1340768"/>
            <a:ext cx="6336704" cy="460851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SCOTT&gt;SELECT  </a:t>
            </a:r>
            <a:r>
              <a:rPr kumimoji="1" lang="en-US" altLang="ko-KR" b="1" i="0" u="none" strike="noStrike" cap="none" normalizeH="0" baseline="0" dirty="0" err="1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empno</a:t>
            </a: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, </a:t>
            </a:r>
            <a:r>
              <a:rPr kumimoji="1" lang="en-US" altLang="ko-KR" b="1" i="0" u="none" strike="noStrike" cap="none" normalizeH="0" baseline="0" dirty="0" err="1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ename</a:t>
            </a:r>
            <a:endParaRPr kumimoji="1" lang="en-US" altLang="ko-KR" b="1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  FROM  </a:t>
            </a:r>
            <a:r>
              <a:rPr kumimoji="1" lang="en-US" altLang="ko-KR" b="1" i="0" u="none" strike="noStrike" cap="none" normalizeH="0" baseline="0" dirty="0" err="1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emp</a:t>
            </a: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EMPNO   ENAME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dirty="0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----------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b="1" dirty="0" smtClean="0"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-------------</a:t>
            </a:r>
            <a:endParaRPr kumimoji="1" lang="en-US" altLang="ko-KR" b="1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7369     SMITH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7499     ALLEN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7521     WARD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7566     JONES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7654     MARTIN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7698     BLAKE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(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이하 생략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</a:t>
            </a:r>
            <a:endParaRPr kumimoji="1" lang="en-US" altLang="ko-KR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14 rows selected.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b="0" i="0" u="none" strike="noStrike" cap="none" normalizeH="0" baseline="0" dirty="0" smtClean="0">
              <a:ln>
                <a:noFill/>
              </a:ln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220072" y="1700808"/>
            <a:ext cx="2808312" cy="13681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</a:rPr>
              <a:t>원하는 </a:t>
            </a:r>
            <a:r>
              <a:rPr lang="ko-KR" altLang="en-US" sz="2000" b="1" dirty="0" err="1" smtClean="0">
                <a:solidFill>
                  <a:schemeClr val="tx1"/>
                </a:solidFill>
              </a:rPr>
              <a:t>컬럼만</a:t>
            </a:r>
            <a:endParaRPr lang="en-US" altLang="ko-KR" sz="2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b="1" dirty="0" smtClean="0">
                <a:solidFill>
                  <a:schemeClr val="tx1"/>
                </a:solidFill>
              </a:rPr>
              <a:t>조회하는 방법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37890" name="AutoShape 2"/>
          <p:cNvSpPr>
            <a:spLocks noChangeArrowheads="1"/>
          </p:cNvSpPr>
          <p:nvPr/>
        </p:nvSpPr>
        <p:spPr bwMode="auto">
          <a:xfrm>
            <a:off x="755576" y="2132856"/>
            <a:ext cx="5544616" cy="309634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SCOTT&gt;SELECT  name </a:t>
            </a: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,</a:t>
            </a: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'</a:t>
            </a:r>
            <a:r>
              <a:rPr kumimoji="1" lang="ko-KR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교수님</a:t>
            </a: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~</a:t>
            </a:r>
            <a:r>
              <a:rPr kumimoji="1" lang="ko-KR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배고파요</a:t>
            </a: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~'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   FROM  professor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NAME       '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교수님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~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배고파요</a:t>
            </a:r>
            <a:endParaRPr kumimoji="1" lang="ko-KR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dirty="0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-----------</a:t>
            </a:r>
            <a:r>
              <a:rPr kumimoji="1" lang="en-US" altLang="ko-KR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-----------------------</a:t>
            </a:r>
            <a:endParaRPr kumimoji="1" lang="en-US" altLang="ko-KR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조인형     교수님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~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배고파요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~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박승곤     교수님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~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배고파요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~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주승재     교수님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~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배고파요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~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(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이하 생략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</a:t>
            </a:r>
            <a:endParaRPr kumimoji="1" lang="en-US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7584" y="1340768"/>
            <a:ext cx="7992888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500" b="1" dirty="0" smtClean="0">
                <a:solidFill>
                  <a:schemeClr val="tx1"/>
                </a:solidFill>
              </a:rPr>
              <a:t>- </a:t>
            </a:r>
            <a:r>
              <a:rPr lang="ko-KR" altLang="en-US" sz="2500" b="1" dirty="0" err="1" smtClean="0">
                <a:solidFill>
                  <a:schemeClr val="tx1"/>
                </a:solidFill>
              </a:rPr>
              <a:t>표현식을</a:t>
            </a:r>
            <a:r>
              <a:rPr lang="ko-KR" altLang="en-US" sz="2500" b="1" dirty="0" smtClean="0">
                <a:solidFill>
                  <a:schemeClr val="tx1"/>
                </a:solidFill>
              </a:rPr>
              <a:t> 사용하여 출력하기 </a:t>
            </a:r>
            <a:r>
              <a:rPr lang="en-US" altLang="ko-KR" sz="2500" b="1" dirty="0" smtClean="0">
                <a:solidFill>
                  <a:schemeClr val="tx1"/>
                </a:solidFill>
              </a:rPr>
              <a:t>(</a:t>
            </a:r>
            <a:r>
              <a:rPr lang="ko-KR" altLang="en-US" sz="2500" b="1" dirty="0" err="1" smtClean="0">
                <a:solidFill>
                  <a:schemeClr val="tx1"/>
                </a:solidFill>
              </a:rPr>
              <a:t>리터럴</a:t>
            </a:r>
            <a:r>
              <a:rPr lang="ko-KR" altLang="en-US" sz="2500" b="1" dirty="0" smtClean="0">
                <a:solidFill>
                  <a:schemeClr val="tx1"/>
                </a:solidFill>
              </a:rPr>
              <a:t> 상수</a:t>
            </a:r>
            <a:r>
              <a:rPr lang="en-US" altLang="ko-KR" sz="2500" b="1" dirty="0" smtClean="0">
                <a:solidFill>
                  <a:schemeClr val="tx1"/>
                </a:solidFill>
              </a:rPr>
              <a:t>,Literal )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38914" name="AutoShape 2"/>
          <p:cNvSpPr>
            <a:spLocks noChangeArrowheads="1"/>
          </p:cNvSpPr>
          <p:nvPr/>
        </p:nvSpPr>
        <p:spPr bwMode="auto">
          <a:xfrm>
            <a:off x="395536" y="2170856"/>
            <a:ext cx="4032448" cy="313035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SCOTT&gt;SELECT  </a:t>
            </a:r>
            <a:r>
              <a:rPr kumimoji="1" lang="en-US" altLang="ko-KR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studno</a:t>
            </a: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, name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FROM student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STUDNO   NAME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dirty="0"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dirty="0" smtClean="0"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  ---------------  ------------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9411      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서진수</a:t>
            </a:r>
            <a:endParaRPr kumimoji="1" lang="ko-KR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9412      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서재수</a:t>
            </a:r>
            <a:endParaRPr kumimoji="1" lang="ko-KR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9413      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이미경</a:t>
            </a:r>
            <a:endParaRPr kumimoji="1" lang="ko-KR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9414      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김재수</a:t>
            </a:r>
            <a:endParaRPr kumimoji="1" lang="ko-KR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(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이하 생략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</a:t>
            </a:r>
            <a:endParaRPr kumimoji="1" lang="ko-KR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2373661" y="2400944"/>
            <a:ext cx="864095" cy="27396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874192" y="3212876"/>
            <a:ext cx="1080120" cy="288032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38917" name="AutoShape 5"/>
          <p:cNvCxnSpPr>
            <a:cxnSpLocks noChangeShapeType="1"/>
          </p:cNvCxnSpPr>
          <p:nvPr/>
        </p:nvCxnSpPr>
        <p:spPr bwMode="auto">
          <a:xfrm flipH="1">
            <a:off x="1907704" y="2674912"/>
            <a:ext cx="504057" cy="50405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12" name="직사각형 11"/>
          <p:cNvSpPr/>
          <p:nvPr/>
        </p:nvSpPr>
        <p:spPr>
          <a:xfrm>
            <a:off x="395536" y="1268760"/>
            <a:ext cx="568863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500" b="1" dirty="0" smtClean="0">
                <a:solidFill>
                  <a:schemeClr val="tx1"/>
                </a:solidFill>
              </a:rPr>
              <a:t>- </a:t>
            </a:r>
            <a:r>
              <a:rPr lang="ko-KR" altLang="en-US" sz="2500" b="1" dirty="0" smtClean="0">
                <a:solidFill>
                  <a:schemeClr val="tx1"/>
                </a:solidFill>
              </a:rPr>
              <a:t>칼럼 별칭 사용하여 출력하기 </a:t>
            </a:r>
            <a:r>
              <a:rPr lang="en-US" altLang="ko-KR" sz="2500" b="1" dirty="0" smtClean="0">
                <a:solidFill>
                  <a:schemeClr val="tx1"/>
                </a:solidFill>
              </a:rPr>
              <a:t>- 1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716016" y="2924944"/>
            <a:ext cx="3744416" cy="1224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Tx/>
              <a:buChar char="-"/>
            </a:pPr>
            <a:r>
              <a:rPr lang="ko-KR" altLang="en-US" b="1" dirty="0" smtClean="0">
                <a:solidFill>
                  <a:schemeClr val="tx1"/>
                </a:solidFill>
              </a:rPr>
              <a:t> 칼럼 별칭 사용 하기 전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소문자가 대문자로 출력됨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>
            <a:stCxn id="15" idx="1"/>
          </p:cNvCxnSpPr>
          <p:nvPr/>
        </p:nvCxnSpPr>
        <p:spPr>
          <a:xfrm flipH="1" flipV="1">
            <a:off x="1979712" y="3501008"/>
            <a:ext cx="2736304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</TotalTime>
  <Words>1918</Words>
  <Application>Microsoft Office PowerPoint</Application>
  <PresentationFormat>화면 슬라이드 쇼(4:3)</PresentationFormat>
  <Paragraphs>377</Paragraphs>
  <Slides>50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1" baseType="lpstr">
      <vt:lpstr>Office 테마</vt:lpstr>
      <vt:lpstr>다양한 예제로 쉽게 배우는  오라클 SQL 과 PL/SQL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다양한 예제로 쉽게 배우는 오라클 SQL 과 PL/SQL</dc:title>
  <dc:creator>jinsu</dc:creator>
  <cp:lastModifiedBy>jinsu</cp:lastModifiedBy>
  <cp:revision>46</cp:revision>
  <dcterms:created xsi:type="dcterms:W3CDTF">2012-11-06T06:53:25Z</dcterms:created>
  <dcterms:modified xsi:type="dcterms:W3CDTF">2012-11-13T09:01:53Z</dcterms:modified>
</cp:coreProperties>
</file>