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117.xml" ContentType="application/vnd.openxmlformats-officedocument.presentationml.slide+xml"/>
  <Override PartName="/ppt/slides/slide126.xml" ContentType="application/vnd.openxmlformats-officedocument.presentationml.slide+xml"/>
  <Override PartName="/ppt/slides/slide12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ppt/slides/slide124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45" r:id="rId28"/>
    <p:sldId id="346" r:id="rId29"/>
    <p:sldId id="347" r:id="rId30"/>
    <p:sldId id="348" r:id="rId31"/>
    <p:sldId id="349" r:id="rId32"/>
    <p:sldId id="350" r:id="rId33"/>
    <p:sldId id="351" r:id="rId34"/>
    <p:sldId id="352" r:id="rId35"/>
    <p:sldId id="353" r:id="rId36"/>
    <p:sldId id="354" r:id="rId37"/>
    <p:sldId id="355" r:id="rId38"/>
    <p:sldId id="356" r:id="rId39"/>
    <p:sldId id="357" r:id="rId40"/>
    <p:sldId id="358" r:id="rId41"/>
    <p:sldId id="359" r:id="rId42"/>
    <p:sldId id="360" r:id="rId43"/>
    <p:sldId id="361" r:id="rId44"/>
    <p:sldId id="362" r:id="rId45"/>
    <p:sldId id="363" r:id="rId46"/>
    <p:sldId id="364" r:id="rId47"/>
    <p:sldId id="365" r:id="rId48"/>
    <p:sldId id="366" r:id="rId49"/>
    <p:sldId id="367" r:id="rId50"/>
    <p:sldId id="368" r:id="rId51"/>
    <p:sldId id="369" r:id="rId52"/>
    <p:sldId id="370" r:id="rId53"/>
    <p:sldId id="371" r:id="rId54"/>
    <p:sldId id="372" r:id="rId55"/>
    <p:sldId id="373" r:id="rId56"/>
    <p:sldId id="374" r:id="rId57"/>
    <p:sldId id="375" r:id="rId58"/>
    <p:sldId id="376" r:id="rId59"/>
    <p:sldId id="377" r:id="rId60"/>
    <p:sldId id="378" r:id="rId61"/>
    <p:sldId id="379" r:id="rId62"/>
    <p:sldId id="380" r:id="rId63"/>
    <p:sldId id="381" r:id="rId64"/>
    <p:sldId id="382" r:id="rId65"/>
    <p:sldId id="383" r:id="rId66"/>
    <p:sldId id="384" r:id="rId67"/>
    <p:sldId id="385" r:id="rId68"/>
    <p:sldId id="386" r:id="rId69"/>
    <p:sldId id="387" r:id="rId70"/>
    <p:sldId id="388" r:id="rId71"/>
    <p:sldId id="389" r:id="rId72"/>
    <p:sldId id="390" r:id="rId73"/>
    <p:sldId id="391" r:id="rId74"/>
    <p:sldId id="392" r:id="rId75"/>
    <p:sldId id="393" r:id="rId76"/>
    <p:sldId id="394" r:id="rId77"/>
    <p:sldId id="395" r:id="rId78"/>
    <p:sldId id="396" r:id="rId79"/>
    <p:sldId id="397" r:id="rId80"/>
    <p:sldId id="398" r:id="rId81"/>
    <p:sldId id="399" r:id="rId82"/>
    <p:sldId id="400" r:id="rId83"/>
    <p:sldId id="401" r:id="rId84"/>
    <p:sldId id="402" r:id="rId85"/>
    <p:sldId id="403" r:id="rId86"/>
    <p:sldId id="404" r:id="rId87"/>
    <p:sldId id="405" r:id="rId88"/>
    <p:sldId id="406" r:id="rId89"/>
    <p:sldId id="407" r:id="rId90"/>
    <p:sldId id="408" r:id="rId91"/>
    <p:sldId id="409" r:id="rId92"/>
    <p:sldId id="410" r:id="rId93"/>
    <p:sldId id="411" r:id="rId94"/>
    <p:sldId id="412" r:id="rId95"/>
    <p:sldId id="413" r:id="rId96"/>
    <p:sldId id="414" r:id="rId97"/>
    <p:sldId id="415" r:id="rId98"/>
    <p:sldId id="416" r:id="rId99"/>
    <p:sldId id="417" r:id="rId100"/>
    <p:sldId id="418" r:id="rId101"/>
    <p:sldId id="419" r:id="rId102"/>
    <p:sldId id="420" r:id="rId103"/>
    <p:sldId id="421" r:id="rId104"/>
    <p:sldId id="422" r:id="rId105"/>
    <p:sldId id="423" r:id="rId106"/>
    <p:sldId id="424" r:id="rId107"/>
    <p:sldId id="425" r:id="rId108"/>
    <p:sldId id="426" r:id="rId109"/>
    <p:sldId id="427" r:id="rId110"/>
    <p:sldId id="428" r:id="rId111"/>
    <p:sldId id="429" r:id="rId112"/>
    <p:sldId id="430" r:id="rId113"/>
    <p:sldId id="431" r:id="rId114"/>
    <p:sldId id="432" r:id="rId115"/>
    <p:sldId id="433" r:id="rId116"/>
    <p:sldId id="434" r:id="rId117"/>
    <p:sldId id="435" r:id="rId118"/>
    <p:sldId id="436" r:id="rId119"/>
    <p:sldId id="437" r:id="rId120"/>
    <p:sldId id="438" r:id="rId121"/>
    <p:sldId id="439" r:id="rId122"/>
    <p:sldId id="440" r:id="rId123"/>
    <p:sldId id="441" r:id="rId124"/>
    <p:sldId id="442" r:id="rId125"/>
    <p:sldId id="443" r:id="rId126"/>
    <p:sldId id="444" r:id="rId127"/>
    <p:sldId id="445" r:id="rId128"/>
    <p:sldId id="446" r:id="rId1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2012-11-13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2012-11-13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2012-11-13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2012-11-13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2012-11-13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2012-11-13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73E0-963F-4ABD-BABE-18953CD7393C}" type="datetimeFigureOut">
              <a:rPr lang="ko-KR" altLang="en-US" smtClean="0"/>
              <a:pPr/>
              <a:t>2012-11-13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3300" dirty="0" smtClean="0"/>
              <a:t>다양한 예제로 쉽게 배우는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5600" dirty="0" err="1" smtClean="0"/>
              <a:t>오라클</a:t>
            </a:r>
            <a:r>
              <a:rPr lang="ko-KR" altLang="en-US" sz="5600" dirty="0" smtClean="0"/>
              <a:t> </a:t>
            </a:r>
            <a:r>
              <a:rPr lang="en-US" altLang="ko-KR" sz="5600" dirty="0" smtClean="0"/>
              <a:t>SQL </a:t>
            </a:r>
            <a:r>
              <a:rPr lang="ko-KR" altLang="en-US" sz="5600" dirty="0" smtClean="0"/>
              <a:t>과 </a:t>
            </a:r>
            <a:r>
              <a:rPr lang="en-US" altLang="ko-KR" sz="5600" dirty="0" smtClean="0"/>
              <a:t>PL/SQL</a:t>
            </a:r>
            <a:endParaRPr lang="ko-KR" altLang="en-US" sz="5600" dirty="0"/>
          </a:p>
        </p:txBody>
      </p:sp>
      <p:sp>
        <p:nvSpPr>
          <p:cNvPr id="10" name="부제목 2"/>
          <p:cNvSpPr>
            <a:spLocks noGrp="1"/>
          </p:cNvSpPr>
          <p:nvPr>
            <p:ph type="subTitle" idx="1"/>
          </p:nvPr>
        </p:nvSpPr>
        <p:spPr>
          <a:xfrm>
            <a:off x="1371600" y="4124672"/>
            <a:ext cx="6400800" cy="1752600"/>
          </a:xfrm>
        </p:spPr>
        <p:txBody>
          <a:bodyPr/>
          <a:lstStyle/>
          <a:p>
            <a:r>
              <a:rPr lang="ko-KR" altLang="en-US" dirty="0" smtClean="0"/>
              <a:t>서진수 저</a:t>
            </a:r>
            <a:endParaRPr lang="ko-KR" altLang="en-US" dirty="0"/>
          </a:p>
        </p:txBody>
      </p:sp>
      <p:pic>
        <p:nvPicPr>
          <p:cNvPr id="13" name="그림 12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67544" y="980728"/>
            <a:ext cx="8208912" cy="93610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4) LENGTH / LENGTHB </a:t>
            </a:r>
            <a:r>
              <a:rPr lang="ko-KR" altLang="ko-KR" b="1" dirty="0" smtClean="0">
                <a:solidFill>
                  <a:schemeClr val="tx1"/>
                </a:solidFill>
              </a:rPr>
              <a:t>함수</a:t>
            </a:r>
            <a:r>
              <a:rPr lang="en-US" altLang="ko-KR" b="1" dirty="0" smtClean="0">
                <a:solidFill>
                  <a:schemeClr val="tx1"/>
                </a:solidFill>
              </a:rPr>
              <a:t>: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ko-KR" dirty="0" smtClean="0">
                <a:solidFill>
                  <a:schemeClr val="tx1"/>
                </a:solidFill>
              </a:rPr>
              <a:t>입력된 문자열의 길이를</a:t>
            </a:r>
            <a:r>
              <a:rPr lang="en-US" altLang="ko-KR" dirty="0" smtClean="0">
                <a:solidFill>
                  <a:schemeClr val="tx1"/>
                </a:solidFill>
              </a:rPr>
              <a:t> (</a:t>
            </a:r>
            <a:r>
              <a:rPr lang="ko-KR" altLang="ko-KR" dirty="0" smtClean="0">
                <a:solidFill>
                  <a:schemeClr val="tx1"/>
                </a:solidFill>
              </a:rPr>
              <a:t>바이트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ko-KR" dirty="0" smtClean="0">
                <a:solidFill>
                  <a:schemeClr val="tx1"/>
                </a:solidFill>
              </a:rPr>
              <a:t>수를</a:t>
            </a:r>
            <a:r>
              <a:rPr lang="en-US" altLang="ko-KR" dirty="0" smtClean="0">
                <a:solidFill>
                  <a:schemeClr val="tx1"/>
                </a:solidFill>
              </a:rPr>
              <a:t>) </a:t>
            </a:r>
            <a:r>
              <a:rPr lang="ko-KR" altLang="ko-KR" dirty="0" smtClean="0">
                <a:solidFill>
                  <a:schemeClr val="tx1"/>
                </a:solidFill>
              </a:rPr>
              <a:t>계산해주는 함수입니다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88065" name="AutoShape 1"/>
          <p:cNvSpPr>
            <a:spLocks noChangeArrowheads="1"/>
          </p:cNvSpPr>
          <p:nvPr/>
        </p:nvSpPr>
        <p:spPr bwMode="auto">
          <a:xfrm>
            <a:off x="611560" y="2060848"/>
            <a:ext cx="6480720" cy="50405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  법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: LENGTH(</a:t>
            </a:r>
            <a:r>
              <a:rPr kumimoji="1" lang="ko-KR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컬럼</a:t>
            </a:r>
            <a:r>
              <a: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또는 문자열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 / LENGTHB(</a:t>
            </a:r>
            <a:r>
              <a:rPr kumimoji="1" lang="ko-KR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컬럼</a:t>
            </a:r>
            <a:r>
              <a: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또는 문자열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</a:t>
            </a:r>
            <a:endParaRPr kumimoji="1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552" y="2780928"/>
            <a:ext cx="792088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① 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</a:t>
            </a:r>
            <a:r>
              <a:rPr lang="en-US" altLang="ko-KR" b="1" dirty="0" smtClean="0">
                <a:solidFill>
                  <a:schemeClr val="tx1"/>
                </a:solidFill>
              </a:rPr>
              <a:t> ID </a:t>
            </a:r>
            <a:r>
              <a:rPr lang="ko-KR" altLang="ko-KR" b="1" dirty="0" smtClean="0">
                <a:solidFill>
                  <a:schemeClr val="tx1"/>
                </a:solidFill>
              </a:rPr>
              <a:t>가</a:t>
            </a:r>
            <a:r>
              <a:rPr lang="en-US" altLang="ko-KR" b="1" dirty="0" smtClean="0">
                <a:solidFill>
                  <a:schemeClr val="tx1"/>
                </a:solidFill>
              </a:rPr>
              <a:t> 9</a:t>
            </a:r>
            <a:r>
              <a:rPr lang="ko-KR" altLang="ko-KR" b="1" dirty="0" smtClean="0">
                <a:solidFill>
                  <a:schemeClr val="tx1"/>
                </a:solidFill>
              </a:rPr>
              <a:t>글자 이상인 학생들의 이름과</a:t>
            </a:r>
            <a:r>
              <a:rPr lang="en-US" altLang="ko-KR" b="1" dirty="0" smtClean="0">
                <a:solidFill>
                  <a:schemeClr val="tx1"/>
                </a:solidFill>
              </a:rPr>
              <a:t> ID </a:t>
            </a:r>
            <a:r>
              <a:rPr lang="ko-KR" altLang="ko-KR" b="1" dirty="0" smtClean="0">
                <a:solidFill>
                  <a:schemeClr val="tx1"/>
                </a:solidFill>
              </a:rPr>
              <a:t>와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  </a:t>
            </a:r>
            <a:r>
              <a:rPr lang="ko-KR" altLang="ko-KR" b="1" dirty="0" smtClean="0">
                <a:solidFill>
                  <a:schemeClr val="tx1"/>
                </a:solidFill>
              </a:rPr>
              <a:t>글자수를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3573016"/>
            <a:ext cx="5904656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99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39552" y="1196752"/>
            <a:ext cx="7632848" cy="12961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 smtClean="0">
                <a:solidFill>
                  <a:schemeClr val="tx1"/>
                </a:solidFill>
              </a:rPr>
              <a:t>월</a:t>
            </a:r>
            <a:r>
              <a:rPr lang="en-US" altLang="ko-KR" b="1" dirty="0" smtClean="0">
                <a:solidFill>
                  <a:schemeClr val="tx1"/>
                </a:solidFill>
              </a:rPr>
              <a:t> :</a:t>
            </a:r>
            <a:r>
              <a:rPr lang="en-US" altLang="ko-KR" dirty="0" smtClean="0">
                <a:solidFill>
                  <a:schemeClr val="tx1"/>
                </a:solidFill>
              </a:rPr>
              <a:t> MM – </a:t>
            </a:r>
            <a:r>
              <a:rPr lang="ko-KR" altLang="ko-KR" dirty="0" smtClean="0">
                <a:solidFill>
                  <a:schemeClr val="tx1"/>
                </a:solidFill>
              </a:rPr>
              <a:t>월을 숫자</a:t>
            </a:r>
            <a:r>
              <a:rPr lang="en-US" altLang="ko-KR" dirty="0" smtClean="0">
                <a:solidFill>
                  <a:schemeClr val="tx1"/>
                </a:solidFill>
              </a:rPr>
              <a:t> 2</a:t>
            </a:r>
            <a:r>
              <a:rPr lang="ko-KR" altLang="ko-KR" dirty="0" smtClean="0">
                <a:solidFill>
                  <a:schemeClr val="tx1"/>
                </a:solidFill>
              </a:rPr>
              <a:t>자리로 표현합니다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ko-KR" dirty="0" smtClean="0">
                <a:solidFill>
                  <a:schemeClr val="tx1"/>
                </a:solidFill>
              </a:rPr>
              <a:t>예</a:t>
            </a:r>
            <a:r>
              <a:rPr lang="en-US" altLang="ko-KR" dirty="0" smtClean="0">
                <a:solidFill>
                  <a:schemeClr val="tx1"/>
                </a:solidFill>
              </a:rPr>
              <a:t>: 10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  MON – </a:t>
            </a:r>
            <a:r>
              <a:rPr lang="ko-KR" altLang="ko-KR" dirty="0" smtClean="0">
                <a:solidFill>
                  <a:schemeClr val="tx1"/>
                </a:solidFill>
              </a:rPr>
              <a:t>월을 뜻하는 영어</a:t>
            </a:r>
            <a:r>
              <a:rPr lang="en-US" altLang="ko-KR" dirty="0" smtClean="0">
                <a:solidFill>
                  <a:schemeClr val="tx1"/>
                </a:solidFill>
              </a:rPr>
              <a:t> 3</a:t>
            </a:r>
            <a:r>
              <a:rPr lang="ko-KR" altLang="ko-KR" dirty="0" smtClean="0">
                <a:solidFill>
                  <a:schemeClr val="tx1"/>
                </a:solidFill>
              </a:rPr>
              <a:t>글자로 표시합니다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ko-KR" dirty="0" smtClean="0">
                <a:solidFill>
                  <a:schemeClr val="tx1"/>
                </a:solidFill>
              </a:rPr>
              <a:t>예</a:t>
            </a:r>
            <a:r>
              <a:rPr lang="en-US" altLang="ko-KR" dirty="0" smtClean="0">
                <a:solidFill>
                  <a:schemeClr val="tx1"/>
                </a:solidFill>
              </a:rPr>
              <a:t>: OCT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  MONTH – </a:t>
            </a:r>
            <a:r>
              <a:rPr lang="ko-KR" altLang="ko-KR" dirty="0" smtClean="0">
                <a:solidFill>
                  <a:schemeClr val="tx1"/>
                </a:solidFill>
              </a:rPr>
              <a:t>월을 뜻하는 영어 이름 전체를 표시합니다</a:t>
            </a: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2636912"/>
            <a:ext cx="6048672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100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67544" y="1196752"/>
            <a:ext cx="7920880" cy="12961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 smtClean="0">
                <a:solidFill>
                  <a:schemeClr val="tx1"/>
                </a:solidFill>
              </a:rPr>
              <a:t>일 </a:t>
            </a:r>
            <a:r>
              <a:rPr lang="en-US" altLang="ko-KR" b="1" dirty="0" smtClean="0">
                <a:solidFill>
                  <a:schemeClr val="tx1"/>
                </a:solidFill>
              </a:rPr>
              <a:t>: DD – </a:t>
            </a:r>
            <a:r>
              <a:rPr lang="ko-KR" altLang="ko-KR" b="1" dirty="0" smtClean="0">
                <a:solidFill>
                  <a:schemeClr val="tx1"/>
                </a:solidFill>
              </a:rPr>
              <a:t>일을 숫자</a:t>
            </a:r>
            <a:r>
              <a:rPr lang="en-US" altLang="ko-KR" b="1" dirty="0" smtClean="0">
                <a:solidFill>
                  <a:schemeClr val="tx1"/>
                </a:solidFill>
              </a:rPr>
              <a:t> 2</a:t>
            </a:r>
            <a:r>
              <a:rPr lang="ko-KR" altLang="ko-KR" b="1" dirty="0" smtClean="0">
                <a:solidFill>
                  <a:schemeClr val="tx1"/>
                </a:solidFill>
              </a:rPr>
              <a:t>자리로 표시합니다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ko-KR" altLang="ko-KR" b="1" dirty="0" smtClean="0">
                <a:solidFill>
                  <a:schemeClr val="tx1"/>
                </a:solidFill>
              </a:rPr>
              <a:t>예</a:t>
            </a:r>
            <a:r>
              <a:rPr lang="en-US" altLang="ko-KR" b="1" dirty="0" smtClean="0">
                <a:solidFill>
                  <a:schemeClr val="tx1"/>
                </a:solidFill>
              </a:rPr>
              <a:t>: 12</a:t>
            </a:r>
            <a:endParaRPr lang="ko-KR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    DAY – </a:t>
            </a:r>
            <a:r>
              <a:rPr lang="ko-KR" altLang="ko-KR" b="1" dirty="0" smtClean="0">
                <a:solidFill>
                  <a:schemeClr val="tx1"/>
                </a:solidFill>
              </a:rPr>
              <a:t>요일에 해당하는 영어 명칭을 표시합니다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    DDTH – </a:t>
            </a:r>
            <a:r>
              <a:rPr lang="ko-KR" altLang="ko-KR" b="1" dirty="0" smtClean="0">
                <a:solidFill>
                  <a:schemeClr val="tx1"/>
                </a:solidFill>
              </a:rPr>
              <a:t>몇 번째 날인지를 표시합니다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b="1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420888"/>
            <a:ext cx="7272808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101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827584" y="1268760"/>
            <a:ext cx="7344816" cy="158417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 smtClean="0">
                <a:solidFill>
                  <a:schemeClr val="tx1"/>
                </a:solidFill>
              </a:rPr>
              <a:t>시간 </a:t>
            </a:r>
            <a:r>
              <a:rPr lang="en-US" altLang="ko-KR" b="1" dirty="0" smtClean="0">
                <a:solidFill>
                  <a:schemeClr val="tx1"/>
                </a:solidFill>
              </a:rPr>
              <a:t>: HH24 – </a:t>
            </a:r>
            <a:r>
              <a:rPr lang="ko-KR" altLang="ko-KR" b="1" dirty="0" smtClean="0">
                <a:solidFill>
                  <a:schemeClr val="tx1"/>
                </a:solidFill>
              </a:rPr>
              <a:t>하루를</a:t>
            </a:r>
            <a:r>
              <a:rPr lang="en-US" altLang="ko-KR" b="1" dirty="0" smtClean="0">
                <a:solidFill>
                  <a:schemeClr val="tx1"/>
                </a:solidFill>
              </a:rPr>
              <a:t> 24</a:t>
            </a:r>
            <a:r>
              <a:rPr lang="ko-KR" altLang="ko-KR" b="1" dirty="0" smtClean="0">
                <a:solidFill>
                  <a:schemeClr val="tx1"/>
                </a:solidFill>
              </a:rPr>
              <a:t>시간으로 표시합니다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      HH – </a:t>
            </a:r>
            <a:r>
              <a:rPr lang="ko-KR" altLang="ko-KR" b="1" dirty="0" smtClean="0">
                <a:solidFill>
                  <a:schemeClr val="tx1"/>
                </a:solidFill>
              </a:rPr>
              <a:t>하루를</a:t>
            </a:r>
            <a:r>
              <a:rPr lang="en-US" altLang="ko-KR" b="1" dirty="0" smtClean="0">
                <a:solidFill>
                  <a:schemeClr val="tx1"/>
                </a:solidFill>
              </a:rPr>
              <a:t> 12 </a:t>
            </a:r>
            <a:r>
              <a:rPr lang="ko-KR" altLang="ko-KR" b="1" dirty="0" smtClean="0">
                <a:solidFill>
                  <a:schemeClr val="tx1"/>
                </a:solidFill>
              </a:rPr>
              <a:t>시간으로 표시합니다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 </a:t>
            </a:r>
            <a:endParaRPr lang="ko-KR" altLang="ko-KR" b="1" dirty="0" smtClean="0">
              <a:solidFill>
                <a:schemeClr val="tx1"/>
              </a:solidFill>
            </a:endParaRPr>
          </a:p>
          <a:p>
            <a:r>
              <a:rPr lang="ko-KR" altLang="ko-KR" b="1" dirty="0" smtClean="0">
                <a:solidFill>
                  <a:schemeClr val="tx1"/>
                </a:solidFill>
              </a:rPr>
              <a:t>분</a:t>
            </a:r>
            <a:r>
              <a:rPr lang="en-US" altLang="ko-KR" b="1" dirty="0" smtClean="0">
                <a:solidFill>
                  <a:schemeClr val="tx1"/>
                </a:solidFill>
              </a:rPr>
              <a:t> : MI </a:t>
            </a:r>
            <a:r>
              <a:rPr lang="ko-KR" altLang="ko-KR" b="1" dirty="0" smtClean="0">
                <a:solidFill>
                  <a:schemeClr val="tx1"/>
                </a:solidFill>
              </a:rPr>
              <a:t>로 표시합니다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b="1" dirty="0" smtClean="0">
              <a:solidFill>
                <a:schemeClr val="tx1"/>
              </a:solidFill>
            </a:endParaRPr>
          </a:p>
          <a:p>
            <a:r>
              <a:rPr lang="ko-KR" altLang="ko-KR" b="1" dirty="0" smtClean="0">
                <a:solidFill>
                  <a:schemeClr val="tx1"/>
                </a:solidFill>
              </a:rPr>
              <a:t>초</a:t>
            </a:r>
            <a:r>
              <a:rPr lang="en-US" altLang="ko-KR" b="1" dirty="0" smtClean="0">
                <a:solidFill>
                  <a:schemeClr val="tx1"/>
                </a:solidFill>
              </a:rPr>
              <a:t> : SS </a:t>
            </a:r>
            <a:r>
              <a:rPr lang="ko-KR" altLang="ko-KR" b="1" dirty="0" smtClean="0">
                <a:solidFill>
                  <a:schemeClr val="tx1"/>
                </a:solidFill>
              </a:rPr>
              <a:t>로 표시합니다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b="1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996952"/>
            <a:ext cx="7704856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102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95536" y="1268760"/>
            <a:ext cx="7920880" cy="7920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** </a:t>
            </a:r>
            <a:r>
              <a:rPr lang="ko-KR" altLang="ko-KR" b="1" dirty="0" smtClean="0">
                <a:solidFill>
                  <a:schemeClr val="tx1"/>
                </a:solidFill>
              </a:rPr>
              <a:t>형 변환 함수 퀴즈</a:t>
            </a:r>
            <a:r>
              <a:rPr lang="en-US" altLang="ko-KR" b="1" dirty="0" smtClean="0">
                <a:solidFill>
                  <a:schemeClr val="tx1"/>
                </a:solidFill>
              </a:rPr>
              <a:t> 1 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95536" y="2132856"/>
            <a:ext cx="8208912" cy="10801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b="1" dirty="0" smtClean="0">
                <a:solidFill>
                  <a:schemeClr val="tx1"/>
                </a:solidFill>
              </a:rPr>
              <a:t>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테이블의</a:t>
            </a:r>
            <a:r>
              <a:rPr lang="en-US" altLang="ko-KR" b="1" dirty="0" smtClean="0">
                <a:solidFill>
                  <a:schemeClr val="tx1"/>
                </a:solidFill>
              </a:rPr>
              <a:t> birthday </a:t>
            </a:r>
            <a:r>
              <a:rPr lang="ko-KR" altLang="en-US" b="1" dirty="0" smtClean="0">
                <a:solidFill>
                  <a:schemeClr val="tx1"/>
                </a:solidFill>
              </a:rPr>
              <a:t>칼</a:t>
            </a:r>
            <a:r>
              <a:rPr lang="ko-KR" altLang="ko-KR" b="1" dirty="0" smtClean="0">
                <a:solidFill>
                  <a:schemeClr val="tx1"/>
                </a:solidFill>
              </a:rPr>
              <a:t>럼을 참조하여 생일이</a:t>
            </a:r>
            <a:r>
              <a:rPr lang="en-US" altLang="ko-KR" b="1" dirty="0" smtClean="0">
                <a:solidFill>
                  <a:schemeClr val="tx1"/>
                </a:solidFill>
              </a:rPr>
              <a:t> 3</a:t>
            </a:r>
            <a:r>
              <a:rPr lang="ko-KR" altLang="ko-KR" b="1" dirty="0" smtClean="0">
                <a:solidFill>
                  <a:schemeClr val="tx1"/>
                </a:solidFill>
              </a:rPr>
              <a:t>월인 학생의 이름과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 birthday </a:t>
            </a:r>
            <a:r>
              <a:rPr lang="ko-KR" altLang="ko-KR" b="1" dirty="0" smtClean="0">
                <a:solidFill>
                  <a:schemeClr val="tx1"/>
                </a:solidFill>
              </a:rPr>
              <a:t>를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3284984"/>
            <a:ext cx="6264696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103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67544" y="1124744"/>
            <a:ext cx="6264696" cy="8640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2) TO_CHAR </a:t>
            </a:r>
            <a:r>
              <a:rPr lang="ko-KR" altLang="ko-KR" b="1" dirty="0" smtClean="0">
                <a:solidFill>
                  <a:schemeClr val="tx1"/>
                </a:solidFill>
              </a:rPr>
              <a:t>함수</a:t>
            </a:r>
            <a:r>
              <a:rPr lang="en-US" altLang="ko-KR" b="1" dirty="0" smtClean="0">
                <a:solidFill>
                  <a:schemeClr val="tx1"/>
                </a:solidFill>
              </a:rPr>
              <a:t> (</a:t>
            </a:r>
            <a:r>
              <a:rPr lang="ko-KR" altLang="ko-KR" b="1" dirty="0" smtClean="0">
                <a:solidFill>
                  <a:schemeClr val="tx1"/>
                </a:solidFill>
              </a:rPr>
              <a:t>숫자를 문자로 형 변환하기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467544" y="2132856"/>
          <a:ext cx="8208912" cy="2664295"/>
        </p:xfrm>
        <a:graphic>
          <a:graphicData uri="http://schemas.openxmlformats.org/drawingml/2006/table">
            <a:tbl>
              <a:tblPr/>
              <a:tblGrid>
                <a:gridCol w="1031972"/>
                <a:gridCol w="2657258"/>
                <a:gridCol w="3191522"/>
                <a:gridCol w="1328160"/>
              </a:tblGrid>
              <a:tr h="41333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종류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의</a:t>
                      </a: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     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미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사</a:t>
                      </a: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   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용 </a:t>
                      </a: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결</a:t>
                      </a: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과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41333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9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9 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하나당</a:t>
                      </a: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 1 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자리를 의미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TO_CHAR(1234,’99999’)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  1234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33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0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빈자리를</a:t>
                      </a: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 0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으로 표시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TO_CHAR(1234,’099999’)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001234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33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$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$ 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표시를 붙여서 표시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TO_CHAR(1234,’$9999’)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$1234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761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소수점 이하를 표시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TO_CHAR(1234,’9999.99’)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1234.00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33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,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천 단위 구분기호를 표시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TO_CHAR(12345,’99,999’)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12,345</a:t>
                      </a:r>
                      <a:endParaRPr lang="ko-KR" sz="16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104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51520" y="1340768"/>
            <a:ext cx="8640960" cy="151216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ko-KR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- professor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참조하여</a:t>
            </a:r>
            <a:r>
              <a:rPr lang="en-US" altLang="ko-KR" b="1" dirty="0" smtClean="0">
                <a:solidFill>
                  <a:schemeClr val="tx1"/>
                </a:solidFill>
              </a:rPr>
              <a:t> 101</a:t>
            </a:r>
            <a:r>
              <a:rPr lang="ko-KR" altLang="ko-KR" b="1" dirty="0" smtClean="0">
                <a:solidFill>
                  <a:schemeClr val="tx1"/>
                </a:solidFill>
              </a:rPr>
              <a:t>번 학과 교수들의 이름과 연봉을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r>
              <a:rPr lang="en-US" altLang="ko-KR" dirty="0" smtClean="0">
                <a:solidFill>
                  <a:schemeClr val="tx1"/>
                </a:solidFill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   </a:t>
            </a:r>
            <a:r>
              <a:rPr lang="ko-KR" altLang="ko-KR" b="1" dirty="0" smtClean="0">
                <a:solidFill>
                  <a:schemeClr val="tx1"/>
                </a:solidFill>
              </a:rPr>
              <a:t>단 연봉은</a:t>
            </a:r>
            <a:r>
              <a:rPr lang="en-US" altLang="ko-KR" b="1" dirty="0" smtClean="0">
                <a:solidFill>
                  <a:schemeClr val="tx1"/>
                </a:solidFill>
              </a:rPr>
              <a:t> (pay *12)+bonus </a:t>
            </a:r>
            <a:r>
              <a:rPr lang="ko-KR" altLang="ko-KR" b="1" dirty="0" smtClean="0">
                <a:solidFill>
                  <a:schemeClr val="tx1"/>
                </a:solidFill>
              </a:rPr>
              <a:t>로 계산하시고 천 단위 구분기호로 표시하세요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852936"/>
            <a:ext cx="7848872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2996332" y="3475608"/>
            <a:ext cx="4032448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105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67544" y="1196752"/>
            <a:ext cx="4752528" cy="7200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3) TO_NUMBER </a:t>
            </a:r>
            <a:r>
              <a:rPr lang="ko-KR" altLang="ko-KR" b="1" dirty="0" smtClean="0">
                <a:solidFill>
                  <a:schemeClr val="tx1"/>
                </a:solidFill>
              </a:rPr>
              <a:t>함수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32769" name="AutoShape 1"/>
          <p:cNvSpPr>
            <a:spLocks noChangeArrowheads="1"/>
          </p:cNvSpPr>
          <p:nvPr/>
        </p:nvSpPr>
        <p:spPr bwMode="auto">
          <a:xfrm>
            <a:off x="755576" y="2132856"/>
            <a:ext cx="2664296" cy="57606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  법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: TO_NUMBER(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‘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996952"/>
            <a:ext cx="5256584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106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11560" y="1412776"/>
            <a:ext cx="4248472" cy="7200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4) TO_DATE </a:t>
            </a:r>
            <a:r>
              <a:rPr lang="ko-KR" altLang="ko-KR" b="1" dirty="0" smtClean="0">
                <a:solidFill>
                  <a:schemeClr val="tx1"/>
                </a:solidFill>
              </a:rPr>
              <a:t>함수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31745" name="AutoShape 1"/>
          <p:cNvSpPr>
            <a:spLocks noChangeArrowheads="1"/>
          </p:cNvSpPr>
          <p:nvPr/>
        </p:nvSpPr>
        <p:spPr bwMode="auto">
          <a:xfrm>
            <a:off x="827584" y="2204864"/>
            <a:ext cx="3672408" cy="57606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  법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: TO_DATE(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‘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문자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,’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날짜 포맷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3356992"/>
            <a:ext cx="6696744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107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39552" y="1052736"/>
            <a:ext cx="4464496" cy="6480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** </a:t>
            </a:r>
            <a:r>
              <a:rPr lang="ko-KR" altLang="ko-KR" b="1" dirty="0" smtClean="0">
                <a:solidFill>
                  <a:schemeClr val="tx1"/>
                </a:solidFill>
              </a:rPr>
              <a:t>형 변환 함수 퀴즈</a:t>
            </a:r>
            <a:r>
              <a:rPr lang="en-US" altLang="ko-KR" b="1" dirty="0" smtClean="0">
                <a:solidFill>
                  <a:schemeClr val="tx1"/>
                </a:solidFill>
              </a:rPr>
              <a:t> 2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39552" y="1556792"/>
            <a:ext cx="7920880" cy="14401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en-US" altLang="ko-KR" b="1" dirty="0" smtClean="0">
                <a:solidFill>
                  <a:schemeClr val="tx1"/>
                </a:solidFill>
              </a:rPr>
              <a:t>Professor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사용하여 </a:t>
            </a:r>
            <a:r>
              <a:rPr lang="en-US" altLang="ko-KR" b="1" dirty="0" smtClean="0">
                <a:solidFill>
                  <a:schemeClr val="tx1"/>
                </a:solidFill>
              </a:rPr>
              <a:t>1990</a:t>
            </a:r>
            <a:r>
              <a:rPr lang="ko-KR" altLang="ko-KR" b="1" dirty="0" smtClean="0">
                <a:solidFill>
                  <a:schemeClr val="tx1"/>
                </a:solidFill>
              </a:rPr>
              <a:t>년 이전에 입사한 </a:t>
            </a:r>
            <a:r>
              <a:rPr lang="ko-KR" altLang="ko-KR" b="1" dirty="0" err="1" smtClean="0">
                <a:solidFill>
                  <a:schemeClr val="tx1"/>
                </a:solidFill>
              </a:rPr>
              <a:t>교수명</a:t>
            </a:r>
            <a:r>
              <a:rPr lang="ko-KR" altLang="ko-KR" b="1" dirty="0" smtClean="0">
                <a:solidFill>
                  <a:schemeClr val="tx1"/>
                </a:solidFill>
              </a:rPr>
              <a:t> 과 입사일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현재 연봉과 </a:t>
            </a:r>
            <a:r>
              <a:rPr lang="en-US" altLang="ko-KR" b="1" dirty="0" smtClean="0">
                <a:solidFill>
                  <a:schemeClr val="tx1"/>
                </a:solidFill>
              </a:rPr>
              <a:t>10% </a:t>
            </a:r>
            <a:r>
              <a:rPr lang="ko-KR" altLang="ko-KR" b="1" dirty="0" smtClean="0">
                <a:solidFill>
                  <a:schemeClr val="tx1"/>
                </a:solidFill>
              </a:rPr>
              <a:t>인상 후 연봉을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ko-KR" altLang="ko-KR" b="1" dirty="0" smtClean="0">
                <a:solidFill>
                  <a:schemeClr val="tx1"/>
                </a:solidFill>
              </a:rPr>
              <a:t>연봉은 상여금</a:t>
            </a:r>
            <a:r>
              <a:rPr lang="en-US" altLang="ko-KR" b="1" dirty="0" smtClean="0">
                <a:solidFill>
                  <a:schemeClr val="tx1"/>
                </a:solidFill>
              </a:rPr>
              <a:t>(bonus)</a:t>
            </a:r>
            <a:r>
              <a:rPr lang="ko-KR" altLang="ko-KR" b="1" dirty="0" smtClean="0">
                <a:solidFill>
                  <a:schemeClr val="tx1"/>
                </a:solidFill>
              </a:rPr>
              <a:t>를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ko-KR" altLang="ko-KR" b="1" dirty="0" smtClean="0">
                <a:solidFill>
                  <a:schemeClr val="tx1"/>
                </a:solidFill>
              </a:rPr>
              <a:t>제외한</a:t>
            </a:r>
            <a:r>
              <a:rPr lang="en-US" altLang="ko-KR" b="1" dirty="0" smtClean="0">
                <a:solidFill>
                  <a:schemeClr val="tx1"/>
                </a:solidFill>
              </a:rPr>
              <a:t> (pay*12) </a:t>
            </a:r>
            <a:r>
              <a:rPr lang="ko-KR" altLang="ko-KR" b="1" dirty="0" smtClean="0">
                <a:solidFill>
                  <a:schemeClr val="tx1"/>
                </a:solidFill>
              </a:rPr>
              <a:t>로 계산하고 연봉과 인상 후 연봉은 천 단위 구분 기호를 추가하여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3068960"/>
            <a:ext cx="7704856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108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195736" y="2492896"/>
            <a:ext cx="4896544" cy="12961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600" b="1" dirty="0" smtClean="0">
                <a:solidFill>
                  <a:schemeClr val="tx1"/>
                </a:solidFill>
              </a:rPr>
              <a:t>7. </a:t>
            </a:r>
            <a:r>
              <a:rPr lang="ko-KR" altLang="ko-KR" sz="2600" b="1" dirty="0" smtClean="0">
                <a:solidFill>
                  <a:schemeClr val="tx1"/>
                </a:solidFill>
              </a:rPr>
              <a:t>일반 함수</a:t>
            </a:r>
            <a:endParaRPr lang="ko-KR" altLang="ko-KR" sz="2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23528" y="1196752"/>
            <a:ext cx="8568952" cy="10081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② 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</a:t>
            </a:r>
            <a:r>
              <a:rPr lang="en-US" altLang="ko-KR" b="1" dirty="0" smtClean="0">
                <a:solidFill>
                  <a:schemeClr val="tx1"/>
                </a:solidFill>
              </a:rPr>
              <a:t> 1 </a:t>
            </a:r>
            <a:r>
              <a:rPr lang="ko-KR" altLang="ko-KR" b="1" dirty="0" smtClean="0">
                <a:solidFill>
                  <a:schemeClr val="tx1"/>
                </a:solidFill>
              </a:rPr>
              <a:t>전공이</a:t>
            </a:r>
            <a:r>
              <a:rPr lang="en-US" altLang="ko-KR" b="1" dirty="0" smtClean="0">
                <a:solidFill>
                  <a:schemeClr val="tx1"/>
                </a:solidFill>
              </a:rPr>
              <a:t> 201 </a:t>
            </a:r>
            <a:r>
              <a:rPr lang="ko-KR" altLang="ko-KR" b="1" dirty="0" smtClean="0">
                <a:solidFill>
                  <a:schemeClr val="tx1"/>
                </a:solidFill>
              </a:rPr>
              <a:t>번인 학생들의 이름과 이름의 글자수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    </a:t>
            </a:r>
            <a:r>
              <a:rPr lang="ko-KR" altLang="ko-KR" b="1" dirty="0" smtClean="0">
                <a:solidFill>
                  <a:schemeClr val="tx1"/>
                </a:solidFill>
              </a:rPr>
              <a:t>이름의 바이트 수를 출력하세요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348880"/>
            <a:ext cx="7272808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109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67544" y="980728"/>
            <a:ext cx="8208912" cy="7200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1) NVL </a:t>
            </a:r>
            <a:r>
              <a:rPr lang="ko-KR" altLang="ko-KR" b="1" dirty="0" smtClean="0">
                <a:solidFill>
                  <a:schemeClr val="tx1"/>
                </a:solidFill>
              </a:rPr>
              <a:t>함수</a:t>
            </a:r>
            <a:r>
              <a:rPr lang="en-US" altLang="ko-KR" b="1" dirty="0" smtClean="0">
                <a:solidFill>
                  <a:schemeClr val="tx1"/>
                </a:solidFill>
              </a:rPr>
              <a:t> : NULL </a:t>
            </a:r>
            <a:r>
              <a:rPr lang="ko-KR" altLang="ko-KR" b="1" dirty="0" smtClean="0">
                <a:solidFill>
                  <a:schemeClr val="tx1"/>
                </a:solidFill>
              </a:rPr>
              <a:t>값을 만나면 다른 값으로 치환해서 출력하는 함수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28673" name="AutoShape 1"/>
          <p:cNvSpPr>
            <a:spLocks noChangeArrowheads="1"/>
          </p:cNvSpPr>
          <p:nvPr/>
        </p:nvSpPr>
        <p:spPr bwMode="auto">
          <a:xfrm>
            <a:off x="611560" y="1628800"/>
            <a:ext cx="3025403" cy="59819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  법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: NVL(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컬럼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치환할 값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95536" y="2132856"/>
            <a:ext cx="8496944" cy="32403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* </a:t>
            </a:r>
            <a:r>
              <a:rPr lang="ko-KR" altLang="ko-KR" b="1" dirty="0" err="1" smtClean="0">
                <a:solidFill>
                  <a:schemeClr val="tx1"/>
                </a:solidFill>
              </a:rPr>
              <a:t>치환값이</a:t>
            </a:r>
            <a:r>
              <a:rPr lang="ko-KR" altLang="ko-KR" b="1" dirty="0" smtClean="0">
                <a:solidFill>
                  <a:schemeClr val="tx1"/>
                </a:solidFill>
              </a:rPr>
              <a:t> 숫자일 경우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NVL(</a:t>
            </a:r>
            <a:r>
              <a:rPr lang="en-US" altLang="ko-KR" dirty="0" err="1" smtClean="0">
                <a:solidFill>
                  <a:schemeClr val="tx1"/>
                </a:solidFill>
              </a:rPr>
              <a:t>sal</a:t>
            </a:r>
            <a:r>
              <a:rPr lang="en-US" altLang="ko-KR" dirty="0" smtClean="0">
                <a:solidFill>
                  <a:schemeClr val="tx1"/>
                </a:solidFill>
              </a:rPr>
              <a:t> , 0) -&gt; </a:t>
            </a:r>
            <a:r>
              <a:rPr lang="en-US" altLang="ko-KR" dirty="0" err="1" smtClean="0">
                <a:solidFill>
                  <a:schemeClr val="tx1"/>
                </a:solidFill>
              </a:rPr>
              <a:t>sal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ko-KR" dirty="0" err="1" smtClean="0">
                <a:solidFill>
                  <a:schemeClr val="tx1"/>
                </a:solidFill>
              </a:rPr>
              <a:t>컬럼의</a:t>
            </a:r>
            <a:r>
              <a:rPr lang="ko-KR" altLang="ko-KR" dirty="0" smtClean="0">
                <a:solidFill>
                  <a:schemeClr val="tx1"/>
                </a:solidFill>
              </a:rPr>
              <a:t> 값이</a:t>
            </a:r>
            <a:r>
              <a:rPr lang="en-US" altLang="ko-KR" dirty="0" smtClean="0">
                <a:solidFill>
                  <a:schemeClr val="tx1"/>
                </a:solidFill>
              </a:rPr>
              <a:t> null </a:t>
            </a:r>
            <a:r>
              <a:rPr lang="ko-KR" altLang="ko-KR" dirty="0" smtClean="0">
                <a:solidFill>
                  <a:schemeClr val="tx1"/>
                </a:solidFill>
              </a:rPr>
              <a:t>일 경우</a:t>
            </a:r>
            <a:r>
              <a:rPr lang="en-US" altLang="ko-KR" dirty="0" smtClean="0">
                <a:solidFill>
                  <a:schemeClr val="tx1"/>
                </a:solidFill>
              </a:rPr>
              <a:t> null </a:t>
            </a:r>
            <a:r>
              <a:rPr lang="ko-KR" altLang="ko-KR" dirty="0" smtClean="0">
                <a:solidFill>
                  <a:schemeClr val="tx1"/>
                </a:solidFill>
              </a:rPr>
              <a:t>대신</a:t>
            </a:r>
            <a:r>
              <a:rPr lang="en-US" altLang="ko-KR" dirty="0" smtClean="0">
                <a:solidFill>
                  <a:schemeClr val="tx1"/>
                </a:solidFill>
              </a:rPr>
              <a:t> 0 </a:t>
            </a:r>
            <a:r>
              <a:rPr lang="ko-KR" altLang="ko-KR" dirty="0" smtClean="0">
                <a:solidFill>
                  <a:schemeClr val="tx1"/>
                </a:solidFill>
              </a:rPr>
              <a:t>으로 치환하라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NVL(</a:t>
            </a:r>
            <a:r>
              <a:rPr lang="en-US" altLang="ko-KR" dirty="0" err="1" smtClean="0">
                <a:solidFill>
                  <a:schemeClr val="tx1"/>
                </a:solidFill>
              </a:rPr>
              <a:t>sal</a:t>
            </a:r>
            <a:r>
              <a:rPr lang="en-US" altLang="ko-KR" dirty="0" smtClean="0">
                <a:solidFill>
                  <a:schemeClr val="tx1"/>
                </a:solidFill>
              </a:rPr>
              <a:t> , 100) -&gt; </a:t>
            </a:r>
            <a:r>
              <a:rPr lang="en-US" altLang="ko-KR" dirty="0" err="1" smtClean="0">
                <a:solidFill>
                  <a:schemeClr val="tx1"/>
                </a:solidFill>
              </a:rPr>
              <a:t>sal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ko-KR" dirty="0" err="1" smtClean="0">
                <a:solidFill>
                  <a:schemeClr val="tx1"/>
                </a:solidFill>
              </a:rPr>
              <a:t>컬럼의</a:t>
            </a:r>
            <a:r>
              <a:rPr lang="ko-KR" altLang="ko-KR" dirty="0" smtClean="0">
                <a:solidFill>
                  <a:schemeClr val="tx1"/>
                </a:solidFill>
              </a:rPr>
              <a:t> 값이</a:t>
            </a:r>
            <a:r>
              <a:rPr lang="en-US" altLang="ko-KR" dirty="0" smtClean="0">
                <a:solidFill>
                  <a:schemeClr val="tx1"/>
                </a:solidFill>
              </a:rPr>
              <a:t> null </a:t>
            </a:r>
            <a:r>
              <a:rPr lang="ko-KR" altLang="ko-KR" dirty="0" smtClean="0">
                <a:solidFill>
                  <a:schemeClr val="tx1"/>
                </a:solidFill>
              </a:rPr>
              <a:t>일 경우</a:t>
            </a:r>
            <a:r>
              <a:rPr lang="en-US" altLang="ko-KR" dirty="0" smtClean="0">
                <a:solidFill>
                  <a:schemeClr val="tx1"/>
                </a:solidFill>
              </a:rPr>
              <a:t> null </a:t>
            </a:r>
            <a:r>
              <a:rPr lang="ko-KR" altLang="ko-KR" dirty="0" smtClean="0">
                <a:solidFill>
                  <a:schemeClr val="tx1"/>
                </a:solidFill>
              </a:rPr>
              <a:t>대신</a:t>
            </a:r>
            <a:r>
              <a:rPr lang="en-US" altLang="ko-KR" dirty="0" smtClean="0">
                <a:solidFill>
                  <a:schemeClr val="tx1"/>
                </a:solidFill>
              </a:rPr>
              <a:t> 100 </a:t>
            </a:r>
            <a:r>
              <a:rPr lang="ko-KR" altLang="ko-KR" dirty="0" smtClean="0">
                <a:solidFill>
                  <a:schemeClr val="tx1"/>
                </a:solidFill>
              </a:rPr>
              <a:t>으로 치환하라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* </a:t>
            </a:r>
            <a:r>
              <a:rPr lang="ko-KR" altLang="ko-KR" b="1" dirty="0" err="1" smtClean="0">
                <a:solidFill>
                  <a:schemeClr val="tx1"/>
                </a:solidFill>
              </a:rPr>
              <a:t>치환값이</a:t>
            </a:r>
            <a:r>
              <a:rPr lang="ko-KR" altLang="ko-KR" b="1" dirty="0" smtClean="0">
                <a:solidFill>
                  <a:schemeClr val="tx1"/>
                </a:solidFill>
              </a:rPr>
              <a:t> 문자일 경우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NVL(job , ‘</a:t>
            </a:r>
            <a:r>
              <a:rPr lang="ko-KR" altLang="ko-KR" dirty="0" smtClean="0">
                <a:solidFill>
                  <a:schemeClr val="tx1"/>
                </a:solidFill>
              </a:rPr>
              <a:t>무직</a:t>
            </a:r>
            <a:r>
              <a:rPr lang="en-US" altLang="ko-KR" dirty="0" smtClean="0">
                <a:solidFill>
                  <a:schemeClr val="tx1"/>
                </a:solidFill>
              </a:rPr>
              <a:t>’) -&gt; job </a:t>
            </a:r>
            <a:r>
              <a:rPr lang="ko-KR" altLang="ko-KR" dirty="0" smtClean="0">
                <a:solidFill>
                  <a:schemeClr val="tx1"/>
                </a:solidFill>
              </a:rPr>
              <a:t>값이</a:t>
            </a:r>
            <a:r>
              <a:rPr lang="en-US" altLang="ko-KR" dirty="0" smtClean="0">
                <a:solidFill>
                  <a:schemeClr val="tx1"/>
                </a:solidFill>
              </a:rPr>
              <a:t> null </a:t>
            </a:r>
            <a:r>
              <a:rPr lang="ko-KR" altLang="ko-KR" dirty="0" smtClean="0">
                <a:solidFill>
                  <a:schemeClr val="tx1"/>
                </a:solidFill>
              </a:rPr>
              <a:t>일 경우 </a:t>
            </a:r>
            <a:r>
              <a:rPr lang="en-US" altLang="ko-KR" dirty="0" smtClean="0">
                <a:solidFill>
                  <a:schemeClr val="tx1"/>
                </a:solidFill>
              </a:rPr>
              <a:t>‘</a:t>
            </a:r>
            <a:r>
              <a:rPr lang="ko-KR" altLang="ko-KR" dirty="0" smtClean="0">
                <a:solidFill>
                  <a:schemeClr val="tx1"/>
                </a:solidFill>
              </a:rPr>
              <a:t>무직</a:t>
            </a:r>
            <a:r>
              <a:rPr lang="en-US" altLang="ko-KR" dirty="0" smtClean="0">
                <a:solidFill>
                  <a:schemeClr val="tx1"/>
                </a:solidFill>
              </a:rPr>
              <a:t>’ </a:t>
            </a:r>
            <a:r>
              <a:rPr lang="ko-KR" altLang="ko-KR" dirty="0" smtClean="0">
                <a:solidFill>
                  <a:schemeClr val="tx1"/>
                </a:solidFill>
              </a:rPr>
              <a:t>으로 치환하라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*</a:t>
            </a:r>
            <a:r>
              <a:rPr lang="ko-KR" altLang="ko-KR" b="1" dirty="0" err="1" smtClean="0">
                <a:solidFill>
                  <a:schemeClr val="tx1"/>
                </a:solidFill>
              </a:rPr>
              <a:t>치환값이</a:t>
            </a:r>
            <a:r>
              <a:rPr lang="ko-KR" altLang="ko-KR" b="1" dirty="0" smtClean="0">
                <a:solidFill>
                  <a:schemeClr val="tx1"/>
                </a:solidFill>
              </a:rPr>
              <a:t> 날짜일 경우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NVL(</a:t>
            </a:r>
            <a:r>
              <a:rPr lang="en-US" altLang="ko-KR" dirty="0" err="1" smtClean="0">
                <a:solidFill>
                  <a:schemeClr val="tx1"/>
                </a:solidFill>
              </a:rPr>
              <a:t>hiredate,’sysdate</a:t>
            </a:r>
            <a:r>
              <a:rPr lang="en-US" altLang="ko-KR" dirty="0" smtClean="0">
                <a:solidFill>
                  <a:schemeClr val="tx1"/>
                </a:solidFill>
              </a:rPr>
              <a:t>’) -&gt; </a:t>
            </a:r>
            <a:r>
              <a:rPr lang="en-US" altLang="ko-KR" dirty="0" err="1" smtClean="0">
                <a:solidFill>
                  <a:schemeClr val="tx1"/>
                </a:solidFill>
              </a:rPr>
              <a:t>hiredate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ko-KR" dirty="0" smtClean="0">
                <a:solidFill>
                  <a:schemeClr val="tx1"/>
                </a:solidFill>
              </a:rPr>
              <a:t>값이 없을 경우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sysdate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ko-KR" dirty="0" smtClean="0">
                <a:solidFill>
                  <a:schemeClr val="tx1"/>
                </a:solidFill>
              </a:rPr>
              <a:t>날짜로 치환하라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79512" y="1268760"/>
            <a:ext cx="8568952" cy="14401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en-US" altLang="ko-KR" b="1" dirty="0" smtClean="0">
                <a:solidFill>
                  <a:schemeClr val="tx1"/>
                </a:solidFill>
              </a:rPr>
              <a:t>Professor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 </a:t>
            </a:r>
            <a:r>
              <a:rPr lang="en-US" altLang="ko-KR" b="1" dirty="0" smtClean="0">
                <a:solidFill>
                  <a:schemeClr val="tx1"/>
                </a:solidFill>
              </a:rPr>
              <a:t>101</a:t>
            </a:r>
            <a:r>
              <a:rPr lang="ko-KR" altLang="ko-KR" b="1" dirty="0" smtClean="0">
                <a:solidFill>
                  <a:schemeClr val="tx1"/>
                </a:solidFill>
              </a:rPr>
              <a:t>번 학과 교수들의 이름과 급여</a:t>
            </a:r>
            <a:r>
              <a:rPr lang="en-US" altLang="ko-KR" b="1" dirty="0" smtClean="0">
                <a:solidFill>
                  <a:schemeClr val="tx1"/>
                </a:solidFill>
              </a:rPr>
              <a:t>, bonus , </a:t>
            </a:r>
            <a:r>
              <a:rPr lang="ko-KR" altLang="ko-KR" b="1" dirty="0" smtClean="0">
                <a:solidFill>
                  <a:schemeClr val="tx1"/>
                </a:solidFill>
              </a:rPr>
              <a:t>연봉을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   </a:t>
            </a:r>
            <a:r>
              <a:rPr lang="ko-KR" altLang="ko-KR" b="1" dirty="0" smtClean="0">
                <a:solidFill>
                  <a:schemeClr val="tx1"/>
                </a:solidFill>
              </a:rPr>
              <a:t>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단 연봉은</a:t>
            </a:r>
            <a:r>
              <a:rPr lang="en-US" altLang="ko-KR" b="1" dirty="0" smtClean="0">
                <a:solidFill>
                  <a:schemeClr val="tx1"/>
                </a:solidFill>
              </a:rPr>
              <a:t> (pay*12+bonus) </a:t>
            </a:r>
            <a:r>
              <a:rPr lang="ko-KR" altLang="ko-KR" b="1" dirty="0" smtClean="0">
                <a:solidFill>
                  <a:schemeClr val="tx1"/>
                </a:solidFill>
              </a:rPr>
              <a:t>로 계산하고</a:t>
            </a:r>
            <a:r>
              <a:rPr lang="en-US" altLang="ko-KR" b="1" dirty="0" smtClean="0">
                <a:solidFill>
                  <a:schemeClr val="tx1"/>
                </a:solidFill>
              </a:rPr>
              <a:t> bonus </a:t>
            </a:r>
            <a:r>
              <a:rPr lang="ko-KR" altLang="ko-KR" b="1" dirty="0" smtClean="0">
                <a:solidFill>
                  <a:schemeClr val="tx1"/>
                </a:solidFill>
              </a:rPr>
              <a:t>가 없는 교수는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   0</a:t>
            </a:r>
            <a:r>
              <a:rPr lang="ko-KR" altLang="ko-KR" b="1" dirty="0" smtClean="0">
                <a:solidFill>
                  <a:schemeClr val="tx1"/>
                </a:solidFill>
              </a:rPr>
              <a:t>으로 계산하세요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780928"/>
            <a:ext cx="7920880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직선 연결선 14"/>
          <p:cNvCxnSpPr/>
          <p:nvPr/>
        </p:nvCxnSpPr>
        <p:spPr>
          <a:xfrm>
            <a:off x="5364088" y="3645024"/>
            <a:ext cx="136815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111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67544" y="980728"/>
            <a:ext cx="3960440" cy="7200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2) NVL2 </a:t>
            </a:r>
            <a:r>
              <a:rPr lang="ko-KR" altLang="ko-KR" b="1" dirty="0" smtClean="0">
                <a:solidFill>
                  <a:schemeClr val="tx1"/>
                </a:solidFill>
              </a:rPr>
              <a:t>함수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26625" name="AutoShape 1"/>
          <p:cNvSpPr>
            <a:spLocks noChangeArrowheads="1"/>
          </p:cNvSpPr>
          <p:nvPr/>
        </p:nvSpPr>
        <p:spPr bwMode="auto">
          <a:xfrm>
            <a:off x="611560" y="1700808"/>
            <a:ext cx="3888432" cy="57606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  법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: NVL2( COL1 , COL2 , COL3 )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39552" y="2276872"/>
            <a:ext cx="8280920" cy="11521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professor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 교수의 이름과</a:t>
            </a:r>
            <a:r>
              <a:rPr lang="en-US" altLang="ko-KR" b="1" dirty="0" smtClean="0">
                <a:solidFill>
                  <a:schemeClr val="tx1"/>
                </a:solidFill>
              </a:rPr>
              <a:t> pay , bonus , </a:t>
            </a:r>
            <a:r>
              <a:rPr lang="ko-KR" altLang="ko-KR" b="1" dirty="0" smtClean="0">
                <a:solidFill>
                  <a:schemeClr val="tx1"/>
                </a:solidFill>
              </a:rPr>
              <a:t>연봉을 출력하세요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ko-KR" altLang="ko-KR" b="1" dirty="0" smtClean="0">
                <a:solidFill>
                  <a:schemeClr val="tx1"/>
                </a:solidFill>
              </a:rPr>
              <a:t>단 연봉은</a:t>
            </a:r>
            <a:r>
              <a:rPr lang="en-US" altLang="ko-KR" b="1" dirty="0" smtClean="0">
                <a:solidFill>
                  <a:schemeClr val="tx1"/>
                </a:solidFill>
              </a:rPr>
              <a:t> (pay*12+bonus) </a:t>
            </a:r>
            <a:r>
              <a:rPr lang="ko-KR" altLang="ko-KR" b="1" dirty="0" smtClean="0">
                <a:solidFill>
                  <a:schemeClr val="tx1"/>
                </a:solidFill>
              </a:rPr>
              <a:t>로 계산하고 만약</a:t>
            </a:r>
            <a:r>
              <a:rPr lang="en-US" altLang="ko-KR" b="1" dirty="0" smtClean="0">
                <a:solidFill>
                  <a:schemeClr val="tx1"/>
                </a:solidFill>
              </a:rPr>
              <a:t> bonus </a:t>
            </a:r>
            <a:r>
              <a:rPr lang="ko-KR" altLang="ko-KR" b="1" dirty="0" smtClean="0">
                <a:solidFill>
                  <a:schemeClr val="tx1"/>
                </a:solidFill>
              </a:rPr>
              <a:t>가 없으면 급여를</a:t>
            </a:r>
            <a:r>
              <a:rPr lang="en-US" altLang="ko-KR" b="1" dirty="0" smtClean="0">
                <a:solidFill>
                  <a:schemeClr val="tx1"/>
                </a:solidFill>
              </a:rPr>
              <a:t> 0 </a:t>
            </a:r>
          </a:p>
          <a:p>
            <a:r>
              <a:rPr lang="ko-KR" altLang="ko-KR" b="1" dirty="0" err="1" smtClean="0">
                <a:solidFill>
                  <a:schemeClr val="tx1"/>
                </a:solidFill>
              </a:rPr>
              <a:t>으로</a:t>
            </a:r>
            <a:r>
              <a:rPr lang="ko-KR" altLang="ko-KR" b="1" dirty="0" smtClean="0">
                <a:solidFill>
                  <a:schemeClr val="tx1"/>
                </a:solidFill>
              </a:rPr>
              <a:t> 처리하세요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3501008"/>
            <a:ext cx="7488832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112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95536" y="1196752"/>
            <a:ext cx="3672408" cy="5760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3) DECODE </a:t>
            </a:r>
            <a:r>
              <a:rPr lang="ko-KR" altLang="ko-KR" b="1" dirty="0" smtClean="0">
                <a:solidFill>
                  <a:schemeClr val="tx1"/>
                </a:solidFill>
              </a:rPr>
              <a:t>함수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39552" y="1772816"/>
            <a:ext cx="7560840" cy="7200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 smtClean="0">
                <a:solidFill>
                  <a:schemeClr val="tx1"/>
                </a:solidFill>
              </a:rPr>
              <a:t>유형</a:t>
            </a:r>
            <a:r>
              <a:rPr lang="en-US" altLang="ko-KR" b="1" dirty="0" smtClean="0">
                <a:solidFill>
                  <a:schemeClr val="tx1"/>
                </a:solidFill>
              </a:rPr>
              <a:t> 1. 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A </a:t>
            </a:r>
            <a:r>
              <a:rPr lang="ko-KR" altLang="ko-KR" b="1" dirty="0" smtClean="0">
                <a:solidFill>
                  <a:schemeClr val="tx1"/>
                </a:solidFill>
              </a:rPr>
              <a:t>가</a:t>
            </a:r>
            <a:r>
              <a:rPr lang="en-US" altLang="ko-KR" b="1" dirty="0" smtClean="0">
                <a:solidFill>
                  <a:schemeClr val="tx1"/>
                </a:solidFill>
              </a:rPr>
              <a:t> B </a:t>
            </a:r>
            <a:r>
              <a:rPr lang="ko-KR" altLang="ko-KR" b="1" dirty="0" smtClean="0">
                <a:solidFill>
                  <a:schemeClr val="tx1"/>
                </a:solidFill>
              </a:rPr>
              <a:t>일 경우 </a:t>
            </a:r>
            <a:r>
              <a:rPr lang="en-US" altLang="ko-KR" b="1" dirty="0" smtClean="0">
                <a:solidFill>
                  <a:schemeClr val="tx1"/>
                </a:solidFill>
              </a:rPr>
              <a:t>‘1’ </a:t>
            </a:r>
            <a:r>
              <a:rPr lang="ko-KR" altLang="ko-KR" b="1" dirty="0" smtClean="0">
                <a:solidFill>
                  <a:schemeClr val="tx1"/>
                </a:solidFill>
              </a:rPr>
              <a:t>을 출력하는 경우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25601" name="AutoShape 1"/>
          <p:cNvSpPr>
            <a:spLocks noChangeArrowheads="1"/>
          </p:cNvSpPr>
          <p:nvPr/>
        </p:nvSpPr>
        <p:spPr bwMode="auto">
          <a:xfrm>
            <a:off x="562297" y="2861246"/>
            <a:ext cx="1095367" cy="100870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IF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문장</a:t>
            </a:r>
            <a:endParaRPr kumimoji="1" 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5602" name="AutoShape 2"/>
          <p:cNvSpPr>
            <a:spLocks noChangeArrowheads="1"/>
          </p:cNvSpPr>
          <p:nvPr/>
        </p:nvSpPr>
        <p:spPr bwMode="auto">
          <a:xfrm>
            <a:off x="1907761" y="2861246"/>
            <a:ext cx="3312311" cy="100870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IF  A = B THEN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RETURN 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‘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;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END IF 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5603" name="AutoShape 3"/>
          <p:cNvSpPr>
            <a:spLocks noChangeArrowheads="1"/>
          </p:cNvSpPr>
          <p:nvPr/>
        </p:nvSpPr>
        <p:spPr bwMode="auto">
          <a:xfrm>
            <a:off x="562297" y="4164690"/>
            <a:ext cx="1095367" cy="8472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DECODE</a:t>
            </a:r>
            <a:endParaRPr kumimoji="1" lang="en-US" altLang="ko-K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함수</a:t>
            </a:r>
            <a:endParaRPr kumimoji="1" 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5604" name="AutoShape 4"/>
          <p:cNvSpPr>
            <a:spLocks noChangeArrowheads="1"/>
          </p:cNvSpPr>
          <p:nvPr/>
        </p:nvSpPr>
        <p:spPr bwMode="auto">
          <a:xfrm>
            <a:off x="1907761" y="4158340"/>
            <a:ext cx="3312311" cy="85483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DECODE (A, B,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‘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null) </a:t>
            </a:r>
            <a:endParaRPr kumimoji="1" lang="en-US" altLang="ko-K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마지막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null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은 생략 가능 합니다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5605" name="AutoShape 5"/>
          <p:cNvSpPr>
            <a:spLocks noChangeArrowheads="1"/>
          </p:cNvSpPr>
          <p:nvPr/>
        </p:nvSpPr>
        <p:spPr bwMode="auto">
          <a:xfrm>
            <a:off x="5620941" y="2861246"/>
            <a:ext cx="2551459" cy="215193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 예는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가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B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라면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을 출력합니다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가장 기본적인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DECODE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함수 문형입니다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그렇다면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가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B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가 아니라면 무엇을 출력할까요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?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답은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NULL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을 출력합니다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 </a:t>
            </a:r>
            <a:endParaRPr kumimoji="1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95536" y="2708920"/>
            <a:ext cx="7992888" cy="2592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113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51520" y="908720"/>
            <a:ext cx="8712968" cy="12961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 smtClean="0">
                <a:solidFill>
                  <a:schemeClr val="tx1"/>
                </a:solidFill>
              </a:rPr>
              <a:t>유형</a:t>
            </a:r>
            <a:r>
              <a:rPr lang="en-US" altLang="ko-KR" b="1" dirty="0" smtClean="0">
                <a:solidFill>
                  <a:schemeClr val="tx1"/>
                </a:solidFill>
              </a:rPr>
              <a:t> 1 </a:t>
            </a:r>
            <a:r>
              <a:rPr lang="ko-KR" altLang="ko-KR" b="1" dirty="0" smtClean="0">
                <a:solidFill>
                  <a:schemeClr val="tx1"/>
                </a:solidFill>
              </a:rPr>
              <a:t>예제</a:t>
            </a:r>
            <a:r>
              <a:rPr lang="en-US" altLang="ko-KR" b="1" dirty="0" smtClean="0">
                <a:solidFill>
                  <a:schemeClr val="tx1"/>
                </a:solidFill>
              </a:rPr>
              <a:t>: professor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 교수명과 학과번호</a:t>
            </a:r>
            <a:r>
              <a:rPr lang="en-US" altLang="ko-KR" b="1" dirty="0" smtClean="0">
                <a:solidFill>
                  <a:schemeClr val="tx1"/>
                </a:solidFill>
              </a:rPr>
              <a:t> , </a:t>
            </a:r>
            <a:r>
              <a:rPr lang="ko-KR" altLang="ko-KR" b="1" dirty="0" err="1" smtClean="0">
                <a:solidFill>
                  <a:schemeClr val="tx1"/>
                </a:solidFill>
              </a:rPr>
              <a:t>학과명을</a:t>
            </a:r>
            <a:r>
              <a:rPr lang="ko-KR" altLang="ko-KR" b="1" dirty="0" smtClean="0">
                <a:solidFill>
                  <a:schemeClr val="tx1"/>
                </a:solidFill>
              </a:rPr>
              <a:t> 출력하되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err="1" smtClean="0">
                <a:solidFill>
                  <a:schemeClr val="tx1"/>
                </a:solidFill>
              </a:rPr>
              <a:t>deptno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가</a:t>
            </a:r>
            <a:r>
              <a:rPr lang="en-US" altLang="ko-KR" b="1" dirty="0" smtClean="0">
                <a:solidFill>
                  <a:schemeClr val="tx1"/>
                </a:solidFill>
              </a:rPr>
              <a:t> 101 </a:t>
            </a:r>
            <a:r>
              <a:rPr lang="ko-KR" altLang="ko-KR" b="1" dirty="0" smtClean="0">
                <a:solidFill>
                  <a:schemeClr val="tx1"/>
                </a:solidFill>
              </a:rPr>
              <a:t>번인 교수만 컴퓨터 공학과로 출력하고</a:t>
            </a:r>
            <a:r>
              <a:rPr lang="en-US" altLang="ko-KR" b="1" dirty="0" smtClean="0">
                <a:solidFill>
                  <a:schemeClr val="tx1"/>
                </a:solidFill>
              </a:rPr>
              <a:t> 101</a:t>
            </a:r>
            <a:r>
              <a:rPr lang="ko-KR" altLang="ko-KR" b="1" dirty="0" smtClean="0">
                <a:solidFill>
                  <a:schemeClr val="tx1"/>
                </a:solidFill>
              </a:rPr>
              <a:t>번이 아닌 교수들은 </a:t>
            </a:r>
            <a:r>
              <a:rPr lang="ko-KR" altLang="ko-KR" b="1" dirty="0" err="1" smtClean="0">
                <a:solidFill>
                  <a:schemeClr val="tx1"/>
                </a:solidFill>
              </a:rPr>
              <a:t>학과명에</a:t>
            </a:r>
            <a:r>
              <a:rPr lang="ko-KR" altLang="ko-KR" b="1" dirty="0" smtClean="0">
                <a:solidFill>
                  <a:schemeClr val="tx1"/>
                </a:solidFill>
              </a:rPr>
              <a:t> 아무것도 출력하지 마세요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060848"/>
            <a:ext cx="6912768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7" name="AutoShape 1"/>
          <p:cNvSpPr>
            <a:spLocks noChangeArrowheads="1"/>
          </p:cNvSpPr>
          <p:nvPr/>
        </p:nvSpPr>
        <p:spPr bwMode="auto">
          <a:xfrm>
            <a:off x="3851920" y="3933056"/>
            <a:ext cx="3672408" cy="129614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deptno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가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101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번 이면 주어진 출력내용인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‘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컴퓨터공학과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를 출력하고 그 외에는 전부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NULL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값으로 출력이 되었습니다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114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51520" y="1124744"/>
            <a:ext cx="8280920" cy="93610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ko-KR" b="1" dirty="0" smtClean="0">
                <a:solidFill>
                  <a:schemeClr val="tx1"/>
                </a:solidFill>
              </a:rPr>
              <a:t>유형</a:t>
            </a:r>
            <a:r>
              <a:rPr lang="en-US" altLang="ko-KR" b="1" dirty="0" smtClean="0">
                <a:solidFill>
                  <a:schemeClr val="tx1"/>
                </a:solidFill>
              </a:rPr>
              <a:t> 2. 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A </a:t>
            </a:r>
            <a:r>
              <a:rPr lang="ko-KR" altLang="ko-KR" b="1" dirty="0" smtClean="0">
                <a:solidFill>
                  <a:schemeClr val="tx1"/>
                </a:solidFill>
              </a:rPr>
              <a:t>가</a:t>
            </a:r>
            <a:r>
              <a:rPr lang="en-US" altLang="ko-KR" b="1" dirty="0" smtClean="0">
                <a:solidFill>
                  <a:schemeClr val="tx1"/>
                </a:solidFill>
              </a:rPr>
              <a:t> B </a:t>
            </a:r>
            <a:r>
              <a:rPr lang="ko-KR" altLang="ko-KR" b="1" dirty="0" smtClean="0">
                <a:solidFill>
                  <a:schemeClr val="tx1"/>
                </a:solidFill>
              </a:rPr>
              <a:t>일 경우 </a:t>
            </a:r>
            <a:r>
              <a:rPr lang="en-US" altLang="ko-KR" b="1" dirty="0" smtClean="0">
                <a:solidFill>
                  <a:schemeClr val="tx1"/>
                </a:solidFill>
              </a:rPr>
              <a:t>‘1’ </a:t>
            </a:r>
            <a:r>
              <a:rPr lang="ko-KR" altLang="ko-KR" b="1" dirty="0" smtClean="0">
                <a:solidFill>
                  <a:schemeClr val="tx1"/>
                </a:solidFill>
              </a:rPr>
              <a:t>을 출력하고 아닐 경우 </a:t>
            </a:r>
            <a:r>
              <a:rPr lang="en-US" altLang="ko-KR" b="1" dirty="0" smtClean="0">
                <a:solidFill>
                  <a:schemeClr val="tx1"/>
                </a:solidFill>
              </a:rPr>
              <a:t>‘2’ </a:t>
            </a:r>
            <a:r>
              <a:rPr lang="ko-KR" altLang="ko-KR" b="1" dirty="0" smtClean="0">
                <a:solidFill>
                  <a:schemeClr val="tx1"/>
                </a:solidFill>
              </a:rPr>
              <a:t>를 출력하는 경우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23553" name="AutoShape 1"/>
          <p:cNvSpPr>
            <a:spLocks noChangeArrowheads="1"/>
          </p:cNvSpPr>
          <p:nvPr/>
        </p:nvSpPr>
        <p:spPr bwMode="auto">
          <a:xfrm>
            <a:off x="1712366" y="2755106"/>
            <a:ext cx="1347465" cy="13668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IF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문장</a:t>
            </a:r>
            <a:endParaRPr kumimoji="1" 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3554" name="AutoShape 2"/>
          <p:cNvSpPr>
            <a:spLocks noChangeArrowheads="1"/>
          </p:cNvSpPr>
          <p:nvPr/>
        </p:nvSpPr>
        <p:spPr bwMode="auto">
          <a:xfrm>
            <a:off x="3347864" y="2732013"/>
            <a:ext cx="3096344" cy="13668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IF  A = B THEN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RETURN 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‘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;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ELSE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RETURN 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‘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;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END IF 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3555" name="AutoShape 3"/>
          <p:cNvSpPr>
            <a:spLocks noChangeArrowheads="1"/>
          </p:cNvSpPr>
          <p:nvPr/>
        </p:nvSpPr>
        <p:spPr bwMode="auto">
          <a:xfrm>
            <a:off x="1712366" y="4250531"/>
            <a:ext cx="1347465" cy="7080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DECODE</a:t>
            </a:r>
            <a:endParaRPr kumimoji="1" lang="en-US" altLang="ko-K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함수</a:t>
            </a:r>
            <a:endParaRPr kumimoji="1" 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3556" name="AutoShape 4"/>
          <p:cNvSpPr>
            <a:spLocks noChangeArrowheads="1"/>
          </p:cNvSpPr>
          <p:nvPr/>
        </p:nvSpPr>
        <p:spPr bwMode="auto">
          <a:xfrm>
            <a:off x="3347864" y="4221088"/>
            <a:ext cx="3096344" cy="7143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DECODE ( A, B,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‘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,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‘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)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31640" y="2420888"/>
            <a:ext cx="5760640" cy="2880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115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95536" y="908720"/>
            <a:ext cx="8496944" cy="122413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 smtClean="0">
                <a:solidFill>
                  <a:schemeClr val="tx1"/>
                </a:solidFill>
              </a:rPr>
              <a:t>유형</a:t>
            </a:r>
            <a:r>
              <a:rPr lang="en-US" altLang="ko-KR" b="1" dirty="0" smtClean="0">
                <a:solidFill>
                  <a:schemeClr val="tx1"/>
                </a:solidFill>
              </a:rPr>
              <a:t> 2 </a:t>
            </a:r>
            <a:r>
              <a:rPr lang="ko-KR" altLang="ko-KR" b="1" dirty="0" smtClean="0">
                <a:solidFill>
                  <a:schemeClr val="tx1"/>
                </a:solidFill>
              </a:rPr>
              <a:t>예제</a:t>
            </a:r>
            <a:r>
              <a:rPr lang="en-US" altLang="ko-KR" b="1" dirty="0" smtClean="0">
                <a:solidFill>
                  <a:schemeClr val="tx1"/>
                </a:solidFill>
              </a:rPr>
              <a:t>: professor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 교수명과 학과번호</a:t>
            </a:r>
            <a:r>
              <a:rPr lang="en-US" altLang="ko-KR" b="1" dirty="0" smtClean="0">
                <a:solidFill>
                  <a:schemeClr val="tx1"/>
                </a:solidFill>
              </a:rPr>
              <a:t> , </a:t>
            </a:r>
            <a:r>
              <a:rPr lang="ko-KR" altLang="ko-KR" b="1" dirty="0" err="1" smtClean="0">
                <a:solidFill>
                  <a:schemeClr val="tx1"/>
                </a:solidFill>
              </a:rPr>
              <a:t>학과명을</a:t>
            </a:r>
            <a:r>
              <a:rPr lang="ko-KR" altLang="ko-KR" b="1" dirty="0" smtClean="0">
                <a:solidFill>
                  <a:schemeClr val="tx1"/>
                </a:solidFill>
              </a:rPr>
              <a:t> 출력하되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err="1" smtClean="0">
                <a:solidFill>
                  <a:schemeClr val="tx1"/>
                </a:solidFill>
              </a:rPr>
              <a:t>deptno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가</a:t>
            </a:r>
            <a:r>
              <a:rPr lang="en-US" altLang="ko-KR" b="1" dirty="0" smtClean="0">
                <a:solidFill>
                  <a:schemeClr val="tx1"/>
                </a:solidFill>
              </a:rPr>
              <a:t> 101 </a:t>
            </a:r>
            <a:r>
              <a:rPr lang="ko-KR" altLang="ko-KR" b="1" dirty="0" smtClean="0">
                <a:solidFill>
                  <a:schemeClr val="tx1"/>
                </a:solidFill>
              </a:rPr>
              <a:t>번인 교수만 컴퓨터 공학과로 출력하고</a:t>
            </a:r>
            <a:r>
              <a:rPr lang="en-US" altLang="ko-KR" b="1" dirty="0" smtClean="0">
                <a:solidFill>
                  <a:schemeClr val="tx1"/>
                </a:solidFill>
              </a:rPr>
              <a:t> 101</a:t>
            </a:r>
            <a:r>
              <a:rPr lang="ko-KR" altLang="ko-KR" b="1" dirty="0" smtClean="0">
                <a:solidFill>
                  <a:schemeClr val="tx1"/>
                </a:solidFill>
              </a:rPr>
              <a:t>번이 아닌 교수들은 </a:t>
            </a:r>
            <a:r>
              <a:rPr lang="ko-KR" altLang="ko-KR" b="1" dirty="0" err="1" smtClean="0">
                <a:solidFill>
                  <a:schemeClr val="tx1"/>
                </a:solidFill>
              </a:rPr>
              <a:t>학과명에</a:t>
            </a:r>
            <a:r>
              <a:rPr lang="ko-KR" altLang="ko-KR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“</a:t>
            </a:r>
            <a:r>
              <a:rPr lang="ko-KR" altLang="ko-KR" b="1" dirty="0" smtClean="0">
                <a:solidFill>
                  <a:schemeClr val="tx1"/>
                </a:solidFill>
              </a:rPr>
              <a:t>기타학과</a:t>
            </a:r>
            <a:r>
              <a:rPr lang="en-US" altLang="ko-KR" b="1" dirty="0" smtClean="0">
                <a:solidFill>
                  <a:schemeClr val="tx1"/>
                </a:solidFill>
              </a:rPr>
              <a:t>” </a:t>
            </a:r>
            <a:r>
              <a:rPr lang="ko-KR" altLang="ko-KR" b="1" dirty="0" smtClean="0">
                <a:solidFill>
                  <a:schemeClr val="tx1"/>
                </a:solidFill>
              </a:rPr>
              <a:t>로 출력하세요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132856"/>
            <a:ext cx="7344816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116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67544" y="1268760"/>
            <a:ext cx="8208912" cy="13681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ko-KR" b="1" dirty="0" smtClean="0">
                <a:solidFill>
                  <a:schemeClr val="tx1"/>
                </a:solidFill>
              </a:rPr>
              <a:t>유형</a:t>
            </a:r>
            <a:r>
              <a:rPr lang="en-US" altLang="ko-KR" b="1" dirty="0" smtClean="0">
                <a:solidFill>
                  <a:schemeClr val="tx1"/>
                </a:solidFill>
              </a:rPr>
              <a:t> 3. 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A </a:t>
            </a:r>
            <a:r>
              <a:rPr lang="ko-KR" altLang="ko-KR" b="1" dirty="0" smtClean="0">
                <a:solidFill>
                  <a:schemeClr val="tx1"/>
                </a:solidFill>
              </a:rPr>
              <a:t>가</a:t>
            </a:r>
            <a:r>
              <a:rPr lang="en-US" altLang="ko-KR" b="1" dirty="0" smtClean="0">
                <a:solidFill>
                  <a:schemeClr val="tx1"/>
                </a:solidFill>
              </a:rPr>
              <a:t> B </a:t>
            </a:r>
            <a:r>
              <a:rPr lang="ko-KR" altLang="ko-KR" b="1" dirty="0" smtClean="0">
                <a:solidFill>
                  <a:schemeClr val="tx1"/>
                </a:solidFill>
              </a:rPr>
              <a:t>일 경우 </a:t>
            </a:r>
            <a:r>
              <a:rPr lang="en-US" altLang="ko-KR" b="1" dirty="0" smtClean="0">
                <a:solidFill>
                  <a:schemeClr val="tx1"/>
                </a:solidFill>
              </a:rPr>
              <a:t>‘1’ </a:t>
            </a:r>
            <a:r>
              <a:rPr lang="ko-KR" altLang="ko-KR" b="1" dirty="0" smtClean="0">
                <a:solidFill>
                  <a:schemeClr val="tx1"/>
                </a:solidFill>
              </a:rPr>
              <a:t>을 출력하고</a:t>
            </a:r>
            <a:r>
              <a:rPr lang="en-US" altLang="ko-KR" b="1" dirty="0" smtClean="0">
                <a:solidFill>
                  <a:schemeClr val="tx1"/>
                </a:solidFill>
              </a:rPr>
              <a:t> A </a:t>
            </a:r>
            <a:r>
              <a:rPr lang="ko-KR" altLang="ko-KR" b="1" dirty="0" smtClean="0">
                <a:solidFill>
                  <a:schemeClr val="tx1"/>
                </a:solidFill>
              </a:rPr>
              <a:t>가</a:t>
            </a:r>
            <a:r>
              <a:rPr lang="en-US" altLang="ko-KR" b="1" dirty="0" smtClean="0">
                <a:solidFill>
                  <a:schemeClr val="tx1"/>
                </a:solidFill>
              </a:rPr>
              <a:t> C </a:t>
            </a:r>
            <a:r>
              <a:rPr lang="ko-KR" altLang="ko-KR" b="1" dirty="0" smtClean="0">
                <a:solidFill>
                  <a:schemeClr val="tx1"/>
                </a:solidFill>
              </a:rPr>
              <a:t>일 경우 </a:t>
            </a:r>
            <a:r>
              <a:rPr lang="en-US" altLang="ko-KR" b="1" dirty="0" smtClean="0">
                <a:solidFill>
                  <a:schemeClr val="tx1"/>
                </a:solidFill>
              </a:rPr>
              <a:t>‘2’ </a:t>
            </a:r>
            <a:r>
              <a:rPr lang="ko-KR" altLang="ko-KR" b="1" dirty="0" smtClean="0">
                <a:solidFill>
                  <a:schemeClr val="tx1"/>
                </a:solidFill>
              </a:rPr>
              <a:t>를 출력하고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ko-KR" b="1" dirty="0" smtClean="0">
                <a:solidFill>
                  <a:schemeClr val="tx1"/>
                </a:solidFill>
              </a:rPr>
              <a:t>둘 다 아닐 경우 </a:t>
            </a:r>
            <a:r>
              <a:rPr lang="en-US" altLang="ko-KR" b="1" dirty="0" smtClean="0">
                <a:solidFill>
                  <a:schemeClr val="tx1"/>
                </a:solidFill>
              </a:rPr>
              <a:t> ‘3’ </a:t>
            </a:r>
            <a:r>
              <a:rPr lang="ko-KR" altLang="ko-KR" b="1" dirty="0" smtClean="0">
                <a:solidFill>
                  <a:schemeClr val="tx1"/>
                </a:solidFill>
              </a:rPr>
              <a:t>을 출력하는 경우 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21505" name="AutoShape 1"/>
          <p:cNvSpPr>
            <a:spLocks noChangeArrowheads="1"/>
          </p:cNvSpPr>
          <p:nvPr/>
        </p:nvSpPr>
        <p:spPr bwMode="auto">
          <a:xfrm>
            <a:off x="1856382" y="5170834"/>
            <a:ext cx="1275457" cy="7064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DECODE</a:t>
            </a:r>
            <a:endParaRPr kumimoji="1" lang="en-US" altLang="ko-K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함수</a:t>
            </a:r>
            <a:endParaRPr kumimoji="1" 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1506" name="AutoShape 2"/>
          <p:cNvSpPr>
            <a:spLocks noChangeArrowheads="1"/>
          </p:cNvSpPr>
          <p:nvPr/>
        </p:nvSpPr>
        <p:spPr bwMode="auto">
          <a:xfrm>
            <a:off x="3259187" y="5164484"/>
            <a:ext cx="3761085" cy="7127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DECODE ( A , B ,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‘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, C ,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‘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,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)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1507" name="AutoShape 3"/>
          <p:cNvSpPr>
            <a:spLocks noChangeArrowheads="1"/>
          </p:cNvSpPr>
          <p:nvPr/>
        </p:nvSpPr>
        <p:spPr bwMode="auto">
          <a:xfrm>
            <a:off x="1856382" y="2996952"/>
            <a:ext cx="1275457" cy="194421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IF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문장</a:t>
            </a:r>
            <a:endParaRPr kumimoji="1" 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1508" name="AutoShape 4"/>
          <p:cNvSpPr>
            <a:spLocks noChangeArrowheads="1"/>
          </p:cNvSpPr>
          <p:nvPr/>
        </p:nvSpPr>
        <p:spPr bwMode="auto">
          <a:xfrm>
            <a:off x="3259187" y="2996952"/>
            <a:ext cx="3761085" cy="194421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IF  A = B THEN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RETURN 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‘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;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ELSIF A = C THEN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RETURN 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‘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;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ELSE 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RETURN 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‘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;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END IF 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75656" y="2780928"/>
            <a:ext cx="5976664" cy="3312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117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836712"/>
            <a:ext cx="8640960" cy="1440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 smtClean="0">
                <a:solidFill>
                  <a:schemeClr val="tx1"/>
                </a:solidFill>
              </a:rPr>
              <a:t>유형</a:t>
            </a:r>
            <a:r>
              <a:rPr lang="en-US" altLang="ko-KR" b="1" dirty="0" smtClean="0">
                <a:solidFill>
                  <a:schemeClr val="tx1"/>
                </a:solidFill>
              </a:rPr>
              <a:t> 3 </a:t>
            </a:r>
            <a:r>
              <a:rPr lang="ko-KR" altLang="ko-KR" b="1" dirty="0" smtClean="0">
                <a:solidFill>
                  <a:schemeClr val="tx1"/>
                </a:solidFill>
              </a:rPr>
              <a:t>예제</a:t>
            </a:r>
            <a:r>
              <a:rPr lang="en-US" altLang="ko-KR" b="1" dirty="0" smtClean="0">
                <a:solidFill>
                  <a:schemeClr val="tx1"/>
                </a:solidFill>
              </a:rPr>
              <a:t>: Professor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 교수의 이름과 </a:t>
            </a:r>
            <a:r>
              <a:rPr lang="ko-KR" altLang="ko-KR" b="1" dirty="0" err="1" smtClean="0">
                <a:solidFill>
                  <a:schemeClr val="tx1"/>
                </a:solidFill>
              </a:rPr>
              <a:t>학과명을</a:t>
            </a:r>
            <a:r>
              <a:rPr lang="ko-KR" altLang="ko-KR" b="1" dirty="0" smtClean="0">
                <a:solidFill>
                  <a:schemeClr val="tx1"/>
                </a:solidFill>
              </a:rPr>
              <a:t> 출력하되 학과 번호가</a:t>
            </a:r>
            <a:r>
              <a:rPr lang="en-US" altLang="ko-KR" b="1" dirty="0" smtClean="0">
                <a:solidFill>
                  <a:schemeClr val="tx1"/>
                </a:solidFill>
              </a:rPr>
              <a:t> 101 </a:t>
            </a:r>
            <a:r>
              <a:rPr lang="ko-KR" altLang="ko-KR" b="1" dirty="0" smtClean="0">
                <a:solidFill>
                  <a:schemeClr val="tx1"/>
                </a:solidFill>
              </a:rPr>
              <a:t>번 이면 </a:t>
            </a:r>
            <a:r>
              <a:rPr lang="en-US" altLang="ko-KR" b="1" dirty="0" smtClean="0">
                <a:solidFill>
                  <a:schemeClr val="tx1"/>
                </a:solidFill>
              </a:rPr>
              <a:t>‘</a:t>
            </a:r>
            <a:r>
              <a:rPr lang="ko-KR" altLang="ko-KR" b="1" dirty="0" smtClean="0">
                <a:solidFill>
                  <a:schemeClr val="tx1"/>
                </a:solidFill>
              </a:rPr>
              <a:t>컴퓨터 공학과</a:t>
            </a:r>
            <a:r>
              <a:rPr lang="en-US" altLang="ko-KR" b="1" dirty="0" smtClean="0">
                <a:solidFill>
                  <a:schemeClr val="tx1"/>
                </a:solidFill>
              </a:rPr>
              <a:t>’ , 102 </a:t>
            </a:r>
            <a:r>
              <a:rPr lang="ko-KR" altLang="ko-KR" b="1" dirty="0" smtClean="0">
                <a:solidFill>
                  <a:schemeClr val="tx1"/>
                </a:solidFill>
              </a:rPr>
              <a:t>번이면 </a:t>
            </a:r>
            <a:r>
              <a:rPr lang="en-US" altLang="ko-KR" b="1" dirty="0" smtClean="0">
                <a:solidFill>
                  <a:schemeClr val="tx1"/>
                </a:solidFill>
              </a:rPr>
              <a:t>‘</a:t>
            </a:r>
            <a:r>
              <a:rPr lang="ko-KR" altLang="ko-KR" b="1" dirty="0" smtClean="0">
                <a:solidFill>
                  <a:schemeClr val="tx1"/>
                </a:solidFill>
              </a:rPr>
              <a:t>멀티미디어 공학과</a:t>
            </a:r>
            <a:r>
              <a:rPr lang="en-US" altLang="ko-KR" b="1" dirty="0" smtClean="0">
                <a:solidFill>
                  <a:schemeClr val="tx1"/>
                </a:solidFill>
              </a:rPr>
              <a:t>” , 103 </a:t>
            </a:r>
            <a:r>
              <a:rPr lang="ko-KR" altLang="ko-KR" b="1" dirty="0" smtClean="0">
                <a:solidFill>
                  <a:schemeClr val="tx1"/>
                </a:solidFill>
              </a:rPr>
              <a:t>번이면 </a:t>
            </a:r>
            <a:r>
              <a:rPr lang="en-US" altLang="ko-KR" b="1" dirty="0" smtClean="0">
                <a:solidFill>
                  <a:schemeClr val="tx1"/>
                </a:solidFill>
              </a:rPr>
              <a:t>‘</a:t>
            </a:r>
            <a:r>
              <a:rPr lang="ko-KR" altLang="ko-KR" b="1" dirty="0" smtClean="0">
                <a:solidFill>
                  <a:schemeClr val="tx1"/>
                </a:solidFill>
              </a:rPr>
              <a:t>소프트웨어공학과 </a:t>
            </a:r>
            <a:r>
              <a:rPr lang="en-US" altLang="ko-KR" b="1" dirty="0" smtClean="0">
                <a:solidFill>
                  <a:schemeClr val="tx1"/>
                </a:solidFill>
              </a:rPr>
              <a:t>‘ </a:t>
            </a:r>
            <a:r>
              <a:rPr lang="ko-KR" altLang="ko-KR" b="1" dirty="0" smtClean="0">
                <a:solidFill>
                  <a:schemeClr val="tx1"/>
                </a:solidFill>
              </a:rPr>
              <a:t>나머지는 </a:t>
            </a:r>
            <a:r>
              <a:rPr lang="en-US" altLang="ko-KR" b="1" dirty="0" smtClean="0">
                <a:solidFill>
                  <a:schemeClr val="tx1"/>
                </a:solidFill>
              </a:rPr>
              <a:t>‘</a:t>
            </a:r>
            <a:r>
              <a:rPr lang="ko-KR" altLang="ko-KR" b="1" dirty="0" smtClean="0">
                <a:solidFill>
                  <a:schemeClr val="tx1"/>
                </a:solidFill>
              </a:rPr>
              <a:t>기타학과</a:t>
            </a:r>
            <a:r>
              <a:rPr lang="en-US" altLang="ko-KR" b="1" dirty="0" smtClean="0">
                <a:solidFill>
                  <a:schemeClr val="tx1"/>
                </a:solidFill>
              </a:rPr>
              <a:t>’ </a:t>
            </a:r>
            <a:r>
              <a:rPr lang="ko-KR" altLang="ko-KR" b="1" dirty="0" smtClean="0">
                <a:solidFill>
                  <a:schemeClr val="tx1"/>
                </a:solidFill>
              </a:rPr>
              <a:t>로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2348880"/>
            <a:ext cx="5616624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118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95536" y="692696"/>
            <a:ext cx="8496944" cy="151216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 smtClean="0">
                <a:solidFill>
                  <a:schemeClr val="tx1"/>
                </a:solidFill>
              </a:rPr>
              <a:t>유형</a:t>
            </a:r>
            <a:r>
              <a:rPr lang="en-US" altLang="ko-KR" b="1" dirty="0" smtClean="0">
                <a:solidFill>
                  <a:schemeClr val="tx1"/>
                </a:solidFill>
              </a:rPr>
              <a:t> 4. 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A </a:t>
            </a:r>
            <a:r>
              <a:rPr lang="ko-KR" altLang="ko-KR" b="1" dirty="0" smtClean="0">
                <a:solidFill>
                  <a:schemeClr val="tx1"/>
                </a:solidFill>
              </a:rPr>
              <a:t>가</a:t>
            </a:r>
            <a:r>
              <a:rPr lang="en-US" altLang="ko-KR" b="1" dirty="0" smtClean="0">
                <a:solidFill>
                  <a:schemeClr val="tx1"/>
                </a:solidFill>
              </a:rPr>
              <a:t> B </a:t>
            </a:r>
            <a:r>
              <a:rPr lang="ko-KR" altLang="ko-KR" b="1" dirty="0" smtClean="0">
                <a:solidFill>
                  <a:schemeClr val="tx1"/>
                </a:solidFill>
              </a:rPr>
              <a:t>일 경우 중에서</a:t>
            </a:r>
            <a:r>
              <a:rPr lang="en-US" altLang="ko-KR" b="1" dirty="0" smtClean="0">
                <a:solidFill>
                  <a:schemeClr val="tx1"/>
                </a:solidFill>
              </a:rPr>
              <a:t> A </a:t>
            </a:r>
            <a:r>
              <a:rPr lang="ko-KR" altLang="ko-KR" b="1" dirty="0" smtClean="0">
                <a:solidFill>
                  <a:schemeClr val="tx1"/>
                </a:solidFill>
              </a:rPr>
              <a:t>가</a:t>
            </a:r>
            <a:r>
              <a:rPr lang="en-US" altLang="ko-KR" b="1" dirty="0" smtClean="0">
                <a:solidFill>
                  <a:schemeClr val="tx1"/>
                </a:solidFill>
              </a:rPr>
              <a:t> C </a:t>
            </a:r>
            <a:r>
              <a:rPr lang="ko-KR" altLang="ko-KR" b="1" dirty="0" smtClean="0">
                <a:solidFill>
                  <a:schemeClr val="tx1"/>
                </a:solidFill>
              </a:rPr>
              <a:t>를 만족하면 </a:t>
            </a:r>
            <a:r>
              <a:rPr lang="en-US" altLang="ko-KR" b="1" dirty="0" smtClean="0">
                <a:solidFill>
                  <a:schemeClr val="tx1"/>
                </a:solidFill>
              </a:rPr>
              <a:t>‘1’</a:t>
            </a:r>
            <a:r>
              <a:rPr lang="ko-KR" altLang="ko-KR" b="1" dirty="0" smtClean="0">
                <a:solidFill>
                  <a:schemeClr val="tx1"/>
                </a:solidFill>
              </a:rPr>
              <a:t>을 출력하고</a:t>
            </a:r>
            <a:r>
              <a:rPr lang="en-US" altLang="ko-KR" b="1" dirty="0" smtClean="0">
                <a:solidFill>
                  <a:schemeClr val="tx1"/>
                </a:solidFill>
              </a:rPr>
              <a:t> A </a:t>
            </a:r>
            <a:r>
              <a:rPr lang="ko-KR" altLang="ko-KR" b="1" dirty="0" smtClean="0">
                <a:solidFill>
                  <a:schemeClr val="tx1"/>
                </a:solidFill>
              </a:rPr>
              <a:t>가</a:t>
            </a:r>
            <a:r>
              <a:rPr lang="en-US" altLang="ko-KR" b="1" dirty="0" smtClean="0">
                <a:solidFill>
                  <a:schemeClr val="tx1"/>
                </a:solidFill>
              </a:rPr>
              <a:t> C</a:t>
            </a:r>
            <a:r>
              <a:rPr lang="ko-KR" altLang="ko-KR" b="1" dirty="0" smtClean="0">
                <a:solidFill>
                  <a:schemeClr val="tx1"/>
                </a:solidFill>
              </a:rPr>
              <a:t>가 아닐 경우 </a:t>
            </a:r>
            <a:r>
              <a:rPr lang="en-US" altLang="ko-KR" b="1" dirty="0" smtClean="0">
                <a:solidFill>
                  <a:schemeClr val="tx1"/>
                </a:solidFill>
              </a:rPr>
              <a:t>‘2’ </a:t>
            </a:r>
            <a:r>
              <a:rPr lang="ko-KR" altLang="ko-KR" b="1" dirty="0" smtClean="0">
                <a:solidFill>
                  <a:schemeClr val="tx1"/>
                </a:solidFill>
              </a:rPr>
              <a:t>를 출력 하는 경우</a:t>
            </a:r>
            <a:r>
              <a:rPr lang="en-US" altLang="ko-KR" b="1" dirty="0" smtClean="0">
                <a:solidFill>
                  <a:schemeClr val="tx1"/>
                </a:solidFill>
              </a:rPr>
              <a:t> ( DECODE </a:t>
            </a:r>
            <a:r>
              <a:rPr lang="ko-KR" altLang="ko-KR" b="1" dirty="0" smtClean="0">
                <a:solidFill>
                  <a:schemeClr val="tx1"/>
                </a:solidFill>
              </a:rPr>
              <a:t>함수 안에</a:t>
            </a:r>
            <a:r>
              <a:rPr lang="en-US" altLang="ko-KR" b="1" dirty="0" smtClean="0">
                <a:solidFill>
                  <a:schemeClr val="tx1"/>
                </a:solidFill>
              </a:rPr>
              <a:t> DECODE </a:t>
            </a:r>
            <a:r>
              <a:rPr lang="ko-KR" altLang="ko-KR" b="1" dirty="0" smtClean="0">
                <a:solidFill>
                  <a:schemeClr val="tx1"/>
                </a:solidFill>
              </a:rPr>
              <a:t>함수가 중첩되는 경우</a:t>
            </a:r>
            <a:r>
              <a:rPr lang="en-US" altLang="ko-KR" b="1" dirty="0" smtClean="0">
                <a:solidFill>
                  <a:schemeClr val="tx1"/>
                </a:solidFill>
              </a:rPr>
              <a:t> ) 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9457" name="AutoShape 1"/>
          <p:cNvSpPr>
            <a:spLocks noChangeArrowheads="1"/>
          </p:cNvSpPr>
          <p:nvPr/>
        </p:nvSpPr>
        <p:spPr bwMode="auto">
          <a:xfrm>
            <a:off x="1475656" y="5356870"/>
            <a:ext cx="1263377" cy="7080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DECODE</a:t>
            </a:r>
            <a:endParaRPr kumimoji="1" lang="en-US" altLang="ko-K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함수</a:t>
            </a:r>
            <a:endParaRPr kumimoji="1" 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9458" name="AutoShape 2"/>
          <p:cNvSpPr>
            <a:spLocks noChangeArrowheads="1"/>
          </p:cNvSpPr>
          <p:nvPr/>
        </p:nvSpPr>
        <p:spPr bwMode="auto">
          <a:xfrm>
            <a:off x="2843808" y="5350520"/>
            <a:ext cx="4896544" cy="7143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DECODE ( A , B , DECODE( A , C ,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‘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,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‘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)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)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9459" name="AutoShape 3"/>
          <p:cNvSpPr>
            <a:spLocks noChangeArrowheads="1"/>
          </p:cNvSpPr>
          <p:nvPr/>
        </p:nvSpPr>
        <p:spPr bwMode="auto">
          <a:xfrm>
            <a:off x="1475656" y="2276872"/>
            <a:ext cx="1263377" cy="28803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IF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문장</a:t>
            </a:r>
            <a:endParaRPr kumimoji="1" 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9460" name="AutoShape 4"/>
          <p:cNvSpPr>
            <a:spLocks noChangeArrowheads="1"/>
          </p:cNvSpPr>
          <p:nvPr/>
        </p:nvSpPr>
        <p:spPr bwMode="auto">
          <a:xfrm>
            <a:off x="2843808" y="2276872"/>
            <a:ext cx="4896544" cy="28803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IF  A = B THEN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IF A = C THEN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RETURN 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‘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;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ELSE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RETURN 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‘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;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END IF ;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ELSE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RETURN 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‘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;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END IF ;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RETURN 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‘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;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END IF 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43608" y="1988840"/>
            <a:ext cx="7128792" cy="4248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95536" y="1124744"/>
            <a:ext cx="7848872" cy="6480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5) CONCAT </a:t>
            </a:r>
            <a:r>
              <a:rPr lang="ko-KR" altLang="ko-KR" b="1" dirty="0" smtClean="0">
                <a:solidFill>
                  <a:schemeClr val="tx1"/>
                </a:solidFill>
              </a:rPr>
              <a:t>함수</a:t>
            </a:r>
            <a:r>
              <a:rPr lang="en-US" altLang="ko-KR" b="1" dirty="0" smtClean="0">
                <a:solidFill>
                  <a:schemeClr val="tx1"/>
                </a:solidFill>
              </a:rPr>
              <a:t> ( || </a:t>
            </a:r>
            <a:r>
              <a:rPr lang="ko-KR" altLang="ko-KR" b="1" dirty="0" smtClean="0">
                <a:solidFill>
                  <a:schemeClr val="tx1"/>
                </a:solidFill>
              </a:rPr>
              <a:t>연산자와 동일한 기능입니다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86017" name="AutoShape 1"/>
          <p:cNvSpPr>
            <a:spLocks noChangeArrowheads="1"/>
          </p:cNvSpPr>
          <p:nvPr/>
        </p:nvSpPr>
        <p:spPr bwMode="auto">
          <a:xfrm>
            <a:off x="539552" y="1772816"/>
            <a:ext cx="4248472" cy="3508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  법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: CONCAT(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‘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문자열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,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‘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문자열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95536" y="2348880"/>
            <a:ext cx="7128792" cy="5040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 - Professor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 교수들의 이름과 직급을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996952"/>
            <a:ext cx="5688632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119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1124744"/>
            <a:ext cx="8640960" cy="1152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 smtClean="0">
                <a:solidFill>
                  <a:schemeClr val="tx1"/>
                </a:solidFill>
              </a:rPr>
              <a:t>유형</a:t>
            </a:r>
            <a:r>
              <a:rPr lang="en-US" altLang="ko-KR" b="1" dirty="0" smtClean="0">
                <a:solidFill>
                  <a:schemeClr val="tx1"/>
                </a:solidFill>
              </a:rPr>
              <a:t> 4 </a:t>
            </a:r>
            <a:r>
              <a:rPr lang="ko-KR" altLang="ko-KR" b="1" dirty="0" smtClean="0">
                <a:solidFill>
                  <a:schemeClr val="tx1"/>
                </a:solidFill>
              </a:rPr>
              <a:t>예제</a:t>
            </a:r>
            <a:r>
              <a:rPr lang="en-US" altLang="ko-KR" b="1" dirty="0" smtClean="0">
                <a:solidFill>
                  <a:schemeClr val="tx1"/>
                </a:solidFill>
              </a:rPr>
              <a:t> : professor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 교수의 이름과 부서번호를 출력하고</a:t>
            </a:r>
            <a:r>
              <a:rPr lang="en-US" altLang="ko-KR" b="1" dirty="0" smtClean="0">
                <a:solidFill>
                  <a:schemeClr val="tx1"/>
                </a:solidFill>
              </a:rPr>
              <a:t> 101 </a:t>
            </a:r>
            <a:r>
              <a:rPr lang="ko-KR" altLang="ko-KR" b="1" dirty="0" smtClean="0">
                <a:solidFill>
                  <a:schemeClr val="tx1"/>
                </a:solidFill>
              </a:rPr>
              <a:t>번 부서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중에서 이름이 조인형 교수에게 석좌교수 후보라고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ko-KR" altLang="ko-KR" b="1" dirty="0" smtClean="0">
                <a:solidFill>
                  <a:schemeClr val="tx1"/>
                </a:solidFill>
              </a:rPr>
              <a:t>나머지는</a:t>
            </a:r>
            <a:r>
              <a:rPr lang="en-US" altLang="ko-KR" b="1" dirty="0" smtClean="0">
                <a:solidFill>
                  <a:schemeClr val="tx1"/>
                </a:solidFill>
              </a:rPr>
              <a:t> NULL </a:t>
            </a:r>
            <a:r>
              <a:rPr lang="ko-KR" altLang="ko-KR" b="1" dirty="0" smtClean="0">
                <a:solidFill>
                  <a:schemeClr val="tx1"/>
                </a:solidFill>
              </a:rPr>
              <a:t>값을 출력합니다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2204864"/>
            <a:ext cx="6408712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120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1196752"/>
            <a:ext cx="8352928" cy="1656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ko-KR" b="1" dirty="0" smtClean="0">
                <a:solidFill>
                  <a:schemeClr val="tx1"/>
                </a:solidFill>
              </a:rPr>
              <a:t>유형</a:t>
            </a:r>
            <a:r>
              <a:rPr lang="en-US" altLang="ko-KR" b="1" dirty="0" smtClean="0">
                <a:solidFill>
                  <a:schemeClr val="tx1"/>
                </a:solidFill>
              </a:rPr>
              <a:t> 5. 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A </a:t>
            </a:r>
            <a:r>
              <a:rPr lang="ko-KR" altLang="ko-KR" b="1" dirty="0" smtClean="0">
                <a:solidFill>
                  <a:schemeClr val="tx1"/>
                </a:solidFill>
              </a:rPr>
              <a:t>가</a:t>
            </a:r>
            <a:r>
              <a:rPr lang="en-US" altLang="ko-KR" b="1" dirty="0" smtClean="0">
                <a:solidFill>
                  <a:schemeClr val="tx1"/>
                </a:solidFill>
              </a:rPr>
              <a:t> B </a:t>
            </a:r>
            <a:r>
              <a:rPr lang="ko-KR" altLang="ko-KR" b="1" dirty="0" smtClean="0">
                <a:solidFill>
                  <a:schemeClr val="tx1"/>
                </a:solidFill>
              </a:rPr>
              <a:t>일 경우 중에서</a:t>
            </a:r>
            <a:r>
              <a:rPr lang="en-US" altLang="ko-KR" b="1" dirty="0" smtClean="0">
                <a:solidFill>
                  <a:schemeClr val="tx1"/>
                </a:solidFill>
              </a:rPr>
              <a:t> A </a:t>
            </a:r>
            <a:r>
              <a:rPr lang="ko-KR" altLang="ko-KR" b="1" dirty="0" smtClean="0">
                <a:solidFill>
                  <a:schemeClr val="tx1"/>
                </a:solidFill>
              </a:rPr>
              <a:t>가</a:t>
            </a:r>
            <a:r>
              <a:rPr lang="en-US" altLang="ko-KR" b="1" dirty="0" smtClean="0">
                <a:solidFill>
                  <a:schemeClr val="tx1"/>
                </a:solidFill>
              </a:rPr>
              <a:t> C </a:t>
            </a:r>
            <a:r>
              <a:rPr lang="ko-KR" altLang="ko-KR" b="1" dirty="0" smtClean="0">
                <a:solidFill>
                  <a:schemeClr val="tx1"/>
                </a:solidFill>
              </a:rPr>
              <a:t>를 만족하면 </a:t>
            </a:r>
            <a:r>
              <a:rPr lang="en-US" altLang="ko-KR" b="1" dirty="0" smtClean="0">
                <a:solidFill>
                  <a:schemeClr val="tx1"/>
                </a:solidFill>
              </a:rPr>
              <a:t>‘1’</a:t>
            </a:r>
            <a:r>
              <a:rPr lang="ko-KR" altLang="ko-KR" b="1" dirty="0" smtClean="0">
                <a:solidFill>
                  <a:schemeClr val="tx1"/>
                </a:solidFill>
              </a:rPr>
              <a:t>을 출력하고</a:t>
            </a:r>
            <a:r>
              <a:rPr lang="en-US" altLang="ko-KR" b="1" dirty="0" smtClean="0">
                <a:solidFill>
                  <a:schemeClr val="tx1"/>
                </a:solidFill>
              </a:rPr>
              <a:t> A </a:t>
            </a:r>
            <a:r>
              <a:rPr lang="ko-KR" altLang="ko-KR" b="1" dirty="0" smtClean="0">
                <a:solidFill>
                  <a:schemeClr val="tx1"/>
                </a:solidFill>
              </a:rPr>
              <a:t>가</a:t>
            </a:r>
            <a:r>
              <a:rPr lang="en-US" altLang="ko-KR" b="1" dirty="0" smtClean="0">
                <a:solidFill>
                  <a:schemeClr val="tx1"/>
                </a:solidFill>
              </a:rPr>
              <a:t> C</a:t>
            </a:r>
            <a:r>
              <a:rPr lang="ko-KR" altLang="ko-KR" b="1" dirty="0" smtClean="0">
                <a:solidFill>
                  <a:schemeClr val="tx1"/>
                </a:solidFill>
              </a:rPr>
              <a:t>가 아닐 경우 </a:t>
            </a:r>
            <a:r>
              <a:rPr lang="en-US" altLang="ko-KR" b="1" dirty="0" smtClean="0">
                <a:solidFill>
                  <a:schemeClr val="tx1"/>
                </a:solidFill>
              </a:rPr>
              <a:t>‘2’ </a:t>
            </a:r>
            <a:r>
              <a:rPr lang="ko-KR" altLang="ko-KR" b="1" dirty="0" smtClean="0">
                <a:solidFill>
                  <a:schemeClr val="tx1"/>
                </a:solidFill>
              </a:rPr>
              <a:t>를 출력 하고</a:t>
            </a:r>
            <a:r>
              <a:rPr lang="en-US" altLang="ko-KR" b="1" dirty="0" smtClean="0">
                <a:solidFill>
                  <a:schemeClr val="tx1"/>
                </a:solidFill>
              </a:rPr>
              <a:t> A </a:t>
            </a:r>
            <a:r>
              <a:rPr lang="ko-KR" altLang="ko-KR" b="1" dirty="0" smtClean="0">
                <a:solidFill>
                  <a:schemeClr val="tx1"/>
                </a:solidFill>
              </a:rPr>
              <a:t>가</a:t>
            </a:r>
            <a:r>
              <a:rPr lang="en-US" altLang="ko-KR" b="1" dirty="0" smtClean="0">
                <a:solidFill>
                  <a:schemeClr val="tx1"/>
                </a:solidFill>
              </a:rPr>
              <a:t> B</a:t>
            </a:r>
            <a:r>
              <a:rPr lang="ko-KR" altLang="ko-KR" b="1" dirty="0" smtClean="0">
                <a:solidFill>
                  <a:schemeClr val="tx1"/>
                </a:solidFill>
              </a:rPr>
              <a:t>가 아닐 경우 </a:t>
            </a:r>
            <a:r>
              <a:rPr lang="en-US" altLang="ko-KR" b="1" dirty="0" smtClean="0">
                <a:solidFill>
                  <a:schemeClr val="tx1"/>
                </a:solidFill>
              </a:rPr>
              <a:t>‘3’ </a:t>
            </a:r>
            <a:r>
              <a:rPr lang="ko-KR" altLang="ko-KR" b="1" dirty="0" smtClean="0">
                <a:solidFill>
                  <a:schemeClr val="tx1"/>
                </a:solidFill>
              </a:rPr>
              <a:t>을 출력하는 경우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 DECODE </a:t>
            </a:r>
            <a:r>
              <a:rPr lang="ko-KR" altLang="ko-KR" b="1" dirty="0" smtClean="0">
                <a:solidFill>
                  <a:schemeClr val="tx1"/>
                </a:solidFill>
              </a:rPr>
              <a:t>함수 안에</a:t>
            </a:r>
            <a:r>
              <a:rPr lang="en-US" altLang="ko-KR" b="1" dirty="0" smtClean="0">
                <a:solidFill>
                  <a:schemeClr val="tx1"/>
                </a:solidFill>
              </a:rPr>
              <a:t> DECODE </a:t>
            </a:r>
            <a:r>
              <a:rPr lang="ko-KR" altLang="ko-KR" b="1" dirty="0" smtClean="0">
                <a:solidFill>
                  <a:schemeClr val="tx1"/>
                </a:solidFill>
              </a:rPr>
              <a:t>함수가 중첩되는 경우</a:t>
            </a:r>
            <a:r>
              <a:rPr lang="en-US" altLang="ko-KR" b="1" dirty="0" smtClean="0">
                <a:solidFill>
                  <a:schemeClr val="tx1"/>
                </a:solidFill>
              </a:rPr>
              <a:t> ) 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409" name="AutoShape 1"/>
          <p:cNvSpPr>
            <a:spLocks noChangeArrowheads="1"/>
          </p:cNvSpPr>
          <p:nvPr/>
        </p:nvSpPr>
        <p:spPr bwMode="auto">
          <a:xfrm>
            <a:off x="1208311" y="3298627"/>
            <a:ext cx="1088898" cy="7064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DECODE</a:t>
            </a:r>
            <a:endParaRPr kumimoji="1" lang="en-US" altLang="ko-K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함수</a:t>
            </a:r>
            <a:endParaRPr kumimoji="1" 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7410" name="AutoShape 2"/>
          <p:cNvSpPr>
            <a:spLocks noChangeArrowheads="1"/>
          </p:cNvSpPr>
          <p:nvPr/>
        </p:nvSpPr>
        <p:spPr bwMode="auto">
          <a:xfrm>
            <a:off x="2483768" y="3292277"/>
            <a:ext cx="4968552" cy="71278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DECODE ( A , B , DECODE( A , C ,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‘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,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‘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)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)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99592" y="3068960"/>
            <a:ext cx="6912768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121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1196752"/>
            <a:ext cx="8712968" cy="13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 smtClean="0">
                <a:solidFill>
                  <a:schemeClr val="tx1"/>
                </a:solidFill>
              </a:rPr>
              <a:t>유형</a:t>
            </a:r>
            <a:r>
              <a:rPr lang="en-US" altLang="ko-KR" b="1" dirty="0" smtClean="0">
                <a:solidFill>
                  <a:schemeClr val="tx1"/>
                </a:solidFill>
              </a:rPr>
              <a:t> 5 </a:t>
            </a:r>
            <a:r>
              <a:rPr lang="ko-KR" altLang="ko-KR" b="1" dirty="0" smtClean="0">
                <a:solidFill>
                  <a:schemeClr val="tx1"/>
                </a:solidFill>
              </a:rPr>
              <a:t>예제</a:t>
            </a:r>
            <a:r>
              <a:rPr lang="en-US" altLang="ko-KR" b="1" dirty="0" smtClean="0">
                <a:solidFill>
                  <a:schemeClr val="tx1"/>
                </a:solidFill>
              </a:rPr>
              <a:t>: professor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 교수의 이름과 부서번호를 출력하고</a:t>
            </a:r>
            <a:r>
              <a:rPr lang="en-US" altLang="ko-KR" b="1" dirty="0" smtClean="0">
                <a:solidFill>
                  <a:schemeClr val="tx1"/>
                </a:solidFill>
              </a:rPr>
              <a:t> 101 </a:t>
            </a:r>
            <a:r>
              <a:rPr lang="ko-KR" altLang="ko-KR" b="1" dirty="0" smtClean="0">
                <a:solidFill>
                  <a:schemeClr val="tx1"/>
                </a:solidFill>
              </a:rPr>
              <a:t>번 부서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중에서 이름이 조인형 교수에게 비고란에 </a:t>
            </a:r>
            <a:r>
              <a:rPr lang="en-US" altLang="ko-KR" b="1" dirty="0" smtClean="0">
                <a:solidFill>
                  <a:schemeClr val="tx1"/>
                </a:solidFill>
              </a:rPr>
              <a:t>“</a:t>
            </a:r>
            <a:r>
              <a:rPr lang="ko-KR" altLang="ko-KR" b="1" dirty="0" smtClean="0">
                <a:solidFill>
                  <a:schemeClr val="tx1"/>
                </a:solidFill>
              </a:rPr>
              <a:t>석좌교수 후보</a:t>
            </a:r>
            <a:r>
              <a:rPr lang="en-US" altLang="ko-KR" b="1" dirty="0" smtClean="0">
                <a:solidFill>
                  <a:schemeClr val="tx1"/>
                </a:solidFill>
              </a:rPr>
              <a:t>”</a:t>
            </a:r>
            <a:r>
              <a:rPr lang="ko-KR" altLang="ko-KR" b="1" dirty="0" smtClean="0">
                <a:solidFill>
                  <a:schemeClr val="tx1"/>
                </a:solidFill>
              </a:rPr>
              <a:t>라고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 101</a:t>
            </a:r>
            <a:r>
              <a:rPr lang="ko-KR" altLang="ko-KR" b="1" dirty="0" smtClean="0">
                <a:solidFill>
                  <a:schemeClr val="tx1"/>
                </a:solidFill>
              </a:rPr>
              <a:t>번 학과의 조인형 교수 외에는 비고란에 </a:t>
            </a:r>
            <a:r>
              <a:rPr lang="en-US" altLang="ko-KR" b="1" dirty="0" smtClean="0">
                <a:solidFill>
                  <a:schemeClr val="tx1"/>
                </a:solidFill>
              </a:rPr>
              <a:t>“</a:t>
            </a:r>
            <a:r>
              <a:rPr lang="ko-KR" altLang="ko-KR" b="1" dirty="0" err="1" smtClean="0">
                <a:solidFill>
                  <a:schemeClr val="tx1"/>
                </a:solidFill>
              </a:rPr>
              <a:t>후보아님</a:t>
            </a:r>
            <a:r>
              <a:rPr lang="en-US" altLang="ko-KR" b="1" dirty="0" smtClean="0">
                <a:solidFill>
                  <a:schemeClr val="tx1"/>
                </a:solidFill>
              </a:rPr>
              <a:t>”</a:t>
            </a:r>
            <a:r>
              <a:rPr lang="ko-KR" altLang="ko-KR" b="1" dirty="0" smtClean="0">
                <a:solidFill>
                  <a:schemeClr val="tx1"/>
                </a:solidFill>
              </a:rPr>
              <a:t>을 출력하고</a:t>
            </a:r>
            <a:r>
              <a:rPr lang="en-US" altLang="ko-KR" b="1" dirty="0" smtClean="0">
                <a:solidFill>
                  <a:schemeClr val="tx1"/>
                </a:solidFill>
              </a:rPr>
              <a:t> 101</a:t>
            </a:r>
            <a:r>
              <a:rPr lang="ko-KR" altLang="ko-KR" b="1" dirty="0" smtClean="0">
                <a:solidFill>
                  <a:schemeClr val="tx1"/>
                </a:solidFill>
              </a:rPr>
              <a:t>번 교수가 아닐 경우는 비고란이 공란이 되도록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2564904"/>
            <a:ext cx="6696744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122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528" y="1052736"/>
            <a:ext cx="4608512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** DECODE </a:t>
            </a:r>
            <a:r>
              <a:rPr lang="ko-KR" altLang="ko-KR" b="1" dirty="0" smtClean="0">
                <a:solidFill>
                  <a:schemeClr val="tx1"/>
                </a:solidFill>
              </a:rPr>
              <a:t>연습 문제</a:t>
            </a:r>
            <a:r>
              <a:rPr lang="en-US" altLang="ko-KR" b="1" dirty="0" smtClean="0">
                <a:solidFill>
                  <a:schemeClr val="tx1"/>
                </a:solidFill>
              </a:rPr>
              <a:t> 1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5536" y="1772816"/>
            <a:ext cx="8424936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b="1" dirty="0" smtClean="0">
                <a:solidFill>
                  <a:schemeClr val="tx1"/>
                </a:solidFill>
              </a:rPr>
              <a:t>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사용하여 제 </a:t>
            </a:r>
            <a:r>
              <a:rPr lang="en-US" altLang="ko-KR" b="1" dirty="0" smtClean="0">
                <a:solidFill>
                  <a:schemeClr val="tx1"/>
                </a:solidFill>
              </a:rPr>
              <a:t>1 </a:t>
            </a:r>
            <a:r>
              <a:rPr lang="ko-KR" altLang="ko-KR" b="1" dirty="0" smtClean="0">
                <a:solidFill>
                  <a:schemeClr val="tx1"/>
                </a:solidFill>
              </a:rPr>
              <a:t>전공</a:t>
            </a:r>
            <a:r>
              <a:rPr lang="en-US" altLang="ko-KR" b="1" dirty="0" smtClean="0">
                <a:solidFill>
                  <a:schemeClr val="tx1"/>
                </a:solidFill>
              </a:rPr>
              <a:t> (deptno1) </a:t>
            </a:r>
            <a:r>
              <a:rPr lang="ko-KR" altLang="ko-KR" b="1" dirty="0" smtClean="0">
                <a:solidFill>
                  <a:schemeClr val="tx1"/>
                </a:solidFill>
              </a:rPr>
              <a:t>이</a:t>
            </a:r>
            <a:r>
              <a:rPr lang="en-US" altLang="ko-KR" b="1" dirty="0" smtClean="0">
                <a:solidFill>
                  <a:schemeClr val="tx1"/>
                </a:solidFill>
              </a:rPr>
              <a:t> 101 </a:t>
            </a:r>
            <a:r>
              <a:rPr lang="ko-KR" altLang="ko-KR" b="1" dirty="0" smtClean="0">
                <a:solidFill>
                  <a:schemeClr val="tx1"/>
                </a:solidFill>
              </a:rPr>
              <a:t>번인 학과 학생들의 이름과 주민번호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성별을 출력하되 성별은 주민번호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en-US" altLang="ko-KR" b="1" dirty="0" err="1" smtClean="0">
                <a:solidFill>
                  <a:schemeClr val="tx1"/>
                </a:solidFill>
              </a:rPr>
              <a:t>jumin</a:t>
            </a:r>
            <a:r>
              <a:rPr lang="en-US" altLang="ko-KR" b="1" dirty="0" smtClean="0">
                <a:solidFill>
                  <a:schemeClr val="tx1"/>
                </a:solidFill>
              </a:rPr>
              <a:t>) </a:t>
            </a:r>
            <a:r>
              <a:rPr lang="ko-KR" altLang="en-US" b="1" dirty="0" smtClean="0">
                <a:solidFill>
                  <a:schemeClr val="tx1"/>
                </a:solidFill>
              </a:rPr>
              <a:t>칼</a:t>
            </a:r>
            <a:r>
              <a:rPr lang="ko-KR" altLang="ko-KR" b="1" dirty="0" smtClean="0">
                <a:solidFill>
                  <a:schemeClr val="tx1"/>
                </a:solidFill>
              </a:rPr>
              <a:t>럼을 이용하여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7</a:t>
            </a:r>
            <a:r>
              <a:rPr lang="ko-KR" altLang="ko-KR" b="1" dirty="0" smtClean="0">
                <a:solidFill>
                  <a:schemeClr val="tx1"/>
                </a:solidFill>
              </a:rPr>
              <a:t>번째 숫자가</a:t>
            </a:r>
            <a:r>
              <a:rPr lang="en-US" altLang="ko-KR" b="1" dirty="0" smtClean="0">
                <a:solidFill>
                  <a:schemeClr val="tx1"/>
                </a:solidFill>
              </a:rPr>
              <a:t> 1</a:t>
            </a:r>
            <a:r>
              <a:rPr lang="ko-KR" altLang="ko-KR" b="1" dirty="0" smtClean="0">
                <a:solidFill>
                  <a:schemeClr val="tx1"/>
                </a:solidFill>
              </a:rPr>
              <a:t>일 경우 </a:t>
            </a:r>
            <a:r>
              <a:rPr lang="en-US" altLang="ko-KR" b="1" dirty="0" smtClean="0">
                <a:solidFill>
                  <a:schemeClr val="tx1"/>
                </a:solidFill>
              </a:rPr>
              <a:t>“</a:t>
            </a:r>
            <a:r>
              <a:rPr lang="ko-KR" altLang="ko-KR" b="1" dirty="0" smtClean="0">
                <a:solidFill>
                  <a:schemeClr val="tx1"/>
                </a:solidFill>
              </a:rPr>
              <a:t>남자</a:t>
            </a:r>
            <a:r>
              <a:rPr lang="en-US" altLang="ko-KR" b="1" dirty="0" smtClean="0">
                <a:solidFill>
                  <a:schemeClr val="tx1"/>
                </a:solidFill>
              </a:rPr>
              <a:t>” , 2</a:t>
            </a:r>
            <a:r>
              <a:rPr lang="ko-KR" altLang="ko-KR" b="1" dirty="0" smtClean="0">
                <a:solidFill>
                  <a:schemeClr val="tx1"/>
                </a:solidFill>
              </a:rPr>
              <a:t>일 경우 </a:t>
            </a:r>
            <a:r>
              <a:rPr lang="en-US" altLang="ko-KR" b="1" dirty="0" smtClean="0">
                <a:solidFill>
                  <a:schemeClr val="tx1"/>
                </a:solidFill>
              </a:rPr>
              <a:t>“</a:t>
            </a:r>
            <a:r>
              <a:rPr lang="ko-KR" altLang="ko-KR" b="1" dirty="0" smtClean="0">
                <a:solidFill>
                  <a:schemeClr val="tx1"/>
                </a:solidFill>
              </a:rPr>
              <a:t>여자</a:t>
            </a:r>
            <a:r>
              <a:rPr lang="en-US" altLang="ko-KR" b="1" dirty="0" smtClean="0">
                <a:solidFill>
                  <a:schemeClr val="tx1"/>
                </a:solidFill>
              </a:rPr>
              <a:t>” </a:t>
            </a:r>
            <a:r>
              <a:rPr lang="ko-KR" altLang="ko-KR" b="1" dirty="0" smtClean="0">
                <a:solidFill>
                  <a:schemeClr val="tx1"/>
                </a:solidFill>
              </a:rPr>
              <a:t>로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3212976"/>
            <a:ext cx="5472608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123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1052736"/>
            <a:ext cx="417646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** DECODE </a:t>
            </a:r>
            <a:r>
              <a:rPr lang="ko-KR" altLang="ko-KR" b="1" dirty="0" smtClean="0">
                <a:solidFill>
                  <a:schemeClr val="tx1"/>
                </a:solidFill>
              </a:rPr>
              <a:t>연습 문제</a:t>
            </a:r>
            <a:r>
              <a:rPr lang="en-US" altLang="ko-KR" b="1" dirty="0" smtClean="0">
                <a:solidFill>
                  <a:schemeClr val="tx1"/>
                </a:solidFill>
              </a:rPr>
              <a:t> 2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3528" y="1700808"/>
            <a:ext cx="8568952" cy="13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 </a:t>
            </a:r>
            <a:r>
              <a:rPr lang="en-US" altLang="ko-KR" b="1" dirty="0" smtClean="0">
                <a:solidFill>
                  <a:schemeClr val="tx1"/>
                </a:solidFill>
              </a:rPr>
              <a:t>1 </a:t>
            </a:r>
            <a:r>
              <a:rPr lang="ko-KR" altLang="ko-KR" b="1" dirty="0" smtClean="0">
                <a:solidFill>
                  <a:schemeClr val="tx1"/>
                </a:solidFill>
              </a:rPr>
              <a:t>전공이</a:t>
            </a:r>
            <a:r>
              <a:rPr lang="en-US" altLang="ko-KR" b="1" dirty="0" smtClean="0">
                <a:solidFill>
                  <a:schemeClr val="tx1"/>
                </a:solidFill>
              </a:rPr>
              <a:t> (deptno1) 101</a:t>
            </a:r>
            <a:r>
              <a:rPr lang="ko-KR" altLang="ko-KR" b="1" dirty="0" smtClean="0">
                <a:solidFill>
                  <a:schemeClr val="tx1"/>
                </a:solidFill>
              </a:rPr>
              <a:t>번인 학생의 이름과 전화번호와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ko-KR" b="1" dirty="0" err="1" smtClean="0">
                <a:solidFill>
                  <a:schemeClr val="tx1"/>
                </a:solidFill>
              </a:rPr>
              <a:t>지역명을</a:t>
            </a:r>
            <a:r>
              <a:rPr lang="ko-KR" altLang="ko-KR" b="1" dirty="0" smtClean="0">
                <a:solidFill>
                  <a:schemeClr val="tx1"/>
                </a:solidFill>
              </a:rPr>
              <a:t>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ko-KR" altLang="ko-KR" b="1" dirty="0" smtClean="0">
                <a:solidFill>
                  <a:schemeClr val="tx1"/>
                </a:solidFill>
              </a:rPr>
              <a:t>지역번호가</a:t>
            </a:r>
            <a:r>
              <a:rPr lang="en-US" altLang="ko-KR" b="1" dirty="0" smtClean="0">
                <a:solidFill>
                  <a:schemeClr val="tx1"/>
                </a:solidFill>
              </a:rPr>
              <a:t> 02 </a:t>
            </a:r>
            <a:r>
              <a:rPr lang="ko-KR" altLang="ko-KR" b="1" dirty="0" smtClean="0">
                <a:solidFill>
                  <a:schemeClr val="tx1"/>
                </a:solidFill>
              </a:rPr>
              <a:t>는 서울</a:t>
            </a:r>
            <a:r>
              <a:rPr lang="en-US" altLang="ko-KR" b="1" dirty="0" smtClean="0">
                <a:solidFill>
                  <a:schemeClr val="tx1"/>
                </a:solidFill>
              </a:rPr>
              <a:t> , 031 </a:t>
            </a:r>
            <a:r>
              <a:rPr lang="ko-KR" altLang="ko-KR" b="1" dirty="0" smtClean="0">
                <a:solidFill>
                  <a:schemeClr val="tx1"/>
                </a:solidFill>
              </a:rPr>
              <a:t>은 경기</a:t>
            </a:r>
            <a:r>
              <a:rPr lang="en-US" altLang="ko-KR" b="1" dirty="0" smtClean="0">
                <a:solidFill>
                  <a:schemeClr val="tx1"/>
                </a:solidFill>
              </a:rPr>
              <a:t> , 051 </a:t>
            </a:r>
            <a:r>
              <a:rPr lang="ko-KR" altLang="ko-KR" b="1" dirty="0" smtClean="0">
                <a:solidFill>
                  <a:schemeClr val="tx1"/>
                </a:solidFill>
              </a:rPr>
              <a:t>은 부산</a:t>
            </a:r>
            <a:r>
              <a:rPr lang="en-US" altLang="ko-KR" b="1" dirty="0" smtClean="0">
                <a:solidFill>
                  <a:schemeClr val="tx1"/>
                </a:solidFill>
              </a:rPr>
              <a:t> , 052 </a:t>
            </a:r>
            <a:r>
              <a:rPr lang="ko-KR" altLang="ko-KR" b="1" dirty="0" smtClean="0">
                <a:solidFill>
                  <a:schemeClr val="tx1"/>
                </a:solidFill>
              </a:rPr>
              <a:t>는 울산</a:t>
            </a:r>
            <a:r>
              <a:rPr lang="en-US" altLang="ko-KR" b="1" dirty="0" smtClean="0">
                <a:solidFill>
                  <a:schemeClr val="tx1"/>
                </a:solidFill>
              </a:rPr>
              <a:t> , 055 </a:t>
            </a:r>
            <a:r>
              <a:rPr lang="ko-KR" altLang="ko-KR" b="1" dirty="0" smtClean="0">
                <a:solidFill>
                  <a:schemeClr val="tx1"/>
                </a:solidFill>
              </a:rPr>
              <a:t>는 경남으로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3068960"/>
            <a:ext cx="5760640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124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528" y="1124744"/>
            <a:ext cx="4032448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4) CASE </a:t>
            </a:r>
            <a:r>
              <a:rPr lang="ko-KR" altLang="ko-KR" b="1" dirty="0" err="1" smtClean="0">
                <a:solidFill>
                  <a:schemeClr val="tx1"/>
                </a:solidFill>
              </a:rPr>
              <a:t>표현식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3313" name="AutoShape 1"/>
          <p:cNvSpPr>
            <a:spLocks noChangeArrowheads="1"/>
          </p:cNvSpPr>
          <p:nvPr/>
        </p:nvSpPr>
        <p:spPr bwMode="auto">
          <a:xfrm>
            <a:off x="467544" y="1772816"/>
            <a:ext cx="4608512" cy="172819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CASE </a:t>
            </a:r>
            <a:r>
              <a: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조건 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WHEN </a:t>
            </a:r>
            <a:r>
              <a: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결과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  THEN  </a:t>
            </a:r>
            <a:r>
              <a: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출력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   [WHEN </a:t>
            </a:r>
            <a:r>
              <a: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결과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  THEN  </a:t>
            </a:r>
            <a:r>
              <a: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출력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2]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   ELSE </a:t>
            </a:r>
            <a:r>
              <a: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출력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END 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맑은 고딕" pitchFamily="50" charset="-127"/>
                <a:cs typeface="굴림" pitchFamily="50" charset="-127"/>
              </a:rPr>
              <a:t>“</a:t>
            </a:r>
            <a:r>
              <a:rPr kumimoji="1" lang="ko-KR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컬럼명</a:t>
            </a:r>
            <a:r>
              <a: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맑은 고딕" pitchFamily="50" charset="-127"/>
                <a:cs typeface="굴림" pitchFamily="50" charset="-127"/>
              </a:rPr>
              <a:t>”</a:t>
            </a:r>
            <a:endParaRPr kumimoji="1" 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125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124744"/>
            <a:ext cx="8280920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3563888" y="2852936"/>
            <a:ext cx="4608512" cy="280831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 smtClean="0">
                <a:solidFill>
                  <a:schemeClr val="tx1"/>
                </a:solidFill>
              </a:rPr>
              <a:t>예제</a:t>
            </a:r>
            <a:r>
              <a:rPr lang="en-US" altLang="ko-KR" b="1" dirty="0" smtClean="0">
                <a:solidFill>
                  <a:schemeClr val="tx1"/>
                </a:solidFill>
              </a:rPr>
              <a:t> 1: DECODE </a:t>
            </a:r>
            <a:r>
              <a:rPr lang="ko-KR" altLang="ko-KR" b="1" dirty="0" smtClean="0">
                <a:solidFill>
                  <a:schemeClr val="tx1"/>
                </a:solidFill>
              </a:rPr>
              <a:t>와 동일하게 </a:t>
            </a:r>
            <a:r>
              <a:rPr lang="en-US" altLang="ko-KR" b="1" dirty="0" smtClean="0">
                <a:solidFill>
                  <a:schemeClr val="tx1"/>
                </a:solidFill>
              </a:rPr>
              <a:t>‘=’ </a:t>
            </a:r>
            <a:r>
              <a:rPr lang="ko-KR" altLang="ko-KR" b="1" dirty="0" smtClean="0">
                <a:solidFill>
                  <a:schemeClr val="tx1"/>
                </a:solidFill>
              </a:rPr>
              <a:t>조건으로 사용되는 경우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- 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참조하여 학생의 이름과 전화번호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지역 명을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ko-KR" altLang="ko-KR" b="1" dirty="0" smtClean="0">
                <a:solidFill>
                  <a:schemeClr val="tx1"/>
                </a:solidFill>
              </a:rPr>
              <a:t>단 지역번호가</a:t>
            </a:r>
            <a:r>
              <a:rPr lang="en-US" altLang="ko-KR" b="1" dirty="0" smtClean="0">
                <a:solidFill>
                  <a:schemeClr val="tx1"/>
                </a:solidFill>
              </a:rPr>
              <a:t> 02 </a:t>
            </a:r>
            <a:r>
              <a:rPr lang="ko-KR" altLang="ko-KR" b="1" dirty="0" smtClean="0">
                <a:solidFill>
                  <a:schemeClr val="tx1"/>
                </a:solidFill>
              </a:rPr>
              <a:t>면 서울</a:t>
            </a:r>
            <a:r>
              <a:rPr lang="en-US" altLang="ko-KR" b="1" dirty="0" smtClean="0">
                <a:solidFill>
                  <a:schemeClr val="tx1"/>
                </a:solidFill>
              </a:rPr>
              <a:t>, 031 </a:t>
            </a:r>
            <a:r>
              <a:rPr lang="ko-KR" altLang="ko-KR" b="1" dirty="0" smtClean="0">
                <a:solidFill>
                  <a:schemeClr val="tx1"/>
                </a:solidFill>
              </a:rPr>
              <a:t>이면 경기</a:t>
            </a:r>
            <a:r>
              <a:rPr lang="en-US" altLang="ko-KR" b="1" dirty="0" smtClean="0">
                <a:solidFill>
                  <a:schemeClr val="tx1"/>
                </a:solidFill>
              </a:rPr>
              <a:t>, 051 </a:t>
            </a:r>
            <a:r>
              <a:rPr lang="ko-KR" altLang="ko-KR" b="1" dirty="0" smtClean="0">
                <a:solidFill>
                  <a:schemeClr val="tx1"/>
                </a:solidFill>
              </a:rPr>
              <a:t>이면 부산</a:t>
            </a:r>
            <a:r>
              <a:rPr lang="en-US" altLang="ko-KR" b="1" dirty="0" smtClean="0">
                <a:solidFill>
                  <a:schemeClr val="tx1"/>
                </a:solidFill>
              </a:rPr>
              <a:t>, 052 </a:t>
            </a:r>
            <a:r>
              <a:rPr lang="ko-KR" altLang="ko-KR" b="1" dirty="0" smtClean="0">
                <a:solidFill>
                  <a:schemeClr val="tx1"/>
                </a:solidFill>
              </a:rPr>
              <a:t>이면 울산</a:t>
            </a:r>
            <a:r>
              <a:rPr lang="en-US" altLang="ko-KR" b="1" dirty="0" smtClean="0">
                <a:solidFill>
                  <a:schemeClr val="tx1"/>
                </a:solidFill>
              </a:rPr>
              <a:t>, 055 </a:t>
            </a:r>
            <a:r>
              <a:rPr lang="ko-KR" altLang="ko-KR" b="1" dirty="0" smtClean="0">
                <a:solidFill>
                  <a:schemeClr val="tx1"/>
                </a:solidFill>
              </a:rPr>
              <a:t>이면 경남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나머지는 기타로 표시하세요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126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124744"/>
            <a:ext cx="8640960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3203848" y="2564904"/>
            <a:ext cx="5256584" cy="2880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ko-KR" b="1" dirty="0" smtClean="0">
                <a:solidFill>
                  <a:schemeClr val="tx1"/>
                </a:solidFill>
              </a:rPr>
              <a:t>예제</a:t>
            </a:r>
            <a:r>
              <a:rPr lang="en-US" altLang="ko-KR" b="1" dirty="0" smtClean="0">
                <a:solidFill>
                  <a:schemeClr val="tx1"/>
                </a:solidFill>
              </a:rPr>
              <a:t> 2 : </a:t>
            </a:r>
            <a:r>
              <a:rPr lang="ko-KR" altLang="ko-KR" b="1" dirty="0" smtClean="0">
                <a:solidFill>
                  <a:schemeClr val="tx1"/>
                </a:solidFill>
              </a:rPr>
              <a:t>비교 조건이 </a:t>
            </a:r>
            <a:r>
              <a:rPr lang="en-US" altLang="ko-KR" b="1" dirty="0" smtClean="0">
                <a:solidFill>
                  <a:schemeClr val="tx1"/>
                </a:solidFill>
              </a:rPr>
              <a:t>‘=’ </a:t>
            </a:r>
            <a:r>
              <a:rPr lang="ko-KR" altLang="ko-KR" b="1" dirty="0" smtClean="0">
                <a:solidFill>
                  <a:schemeClr val="tx1"/>
                </a:solidFill>
              </a:rPr>
              <a:t>이 아닌 경우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테이블의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err="1" smtClean="0">
                <a:solidFill>
                  <a:schemeClr val="tx1"/>
                </a:solidFill>
              </a:rPr>
              <a:t>jumin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err="1" smtClean="0">
                <a:solidFill>
                  <a:schemeClr val="tx1"/>
                </a:solidFill>
              </a:rPr>
              <a:t>컬럼을</a:t>
            </a:r>
            <a:r>
              <a:rPr lang="ko-KR" altLang="ko-KR" b="1" dirty="0" smtClean="0">
                <a:solidFill>
                  <a:schemeClr val="tx1"/>
                </a:solidFill>
              </a:rPr>
              <a:t> 참조하여 학생들의 이름과 태어난 달</a:t>
            </a:r>
            <a:r>
              <a:rPr lang="en-US" altLang="ko-KR" b="1" dirty="0" smtClean="0">
                <a:solidFill>
                  <a:schemeClr val="tx1"/>
                </a:solidFill>
              </a:rPr>
              <a:t> , </a:t>
            </a:r>
            <a:r>
              <a:rPr lang="ko-KR" altLang="ko-KR" b="1" dirty="0" smtClean="0">
                <a:solidFill>
                  <a:schemeClr val="tx1"/>
                </a:solidFill>
              </a:rPr>
              <a:t>그리고 분기를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ko-KR" altLang="ko-KR" b="1" dirty="0" smtClean="0">
                <a:solidFill>
                  <a:schemeClr val="tx1"/>
                </a:solidFill>
              </a:rPr>
              <a:t>태어난 달이 </a:t>
            </a:r>
            <a:r>
              <a:rPr lang="en-US" altLang="ko-KR" b="1" dirty="0" smtClean="0">
                <a:solidFill>
                  <a:schemeClr val="tx1"/>
                </a:solidFill>
              </a:rPr>
              <a:t>01-03</a:t>
            </a:r>
            <a:r>
              <a:rPr lang="ko-KR" altLang="ko-KR" b="1" dirty="0" smtClean="0">
                <a:solidFill>
                  <a:schemeClr val="tx1"/>
                </a:solidFill>
              </a:rPr>
              <a:t>월 은</a:t>
            </a:r>
            <a:r>
              <a:rPr lang="en-US" altLang="ko-KR" b="1" dirty="0" smtClean="0">
                <a:solidFill>
                  <a:schemeClr val="tx1"/>
                </a:solidFill>
              </a:rPr>
              <a:t> 1/4</a:t>
            </a:r>
            <a:r>
              <a:rPr lang="ko-KR" altLang="ko-KR" b="1" dirty="0" smtClean="0">
                <a:solidFill>
                  <a:schemeClr val="tx1"/>
                </a:solidFill>
              </a:rPr>
              <a:t>분기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04 – 06</a:t>
            </a:r>
            <a:r>
              <a:rPr lang="ko-KR" altLang="ko-KR" b="1" dirty="0" smtClean="0">
                <a:solidFill>
                  <a:schemeClr val="tx1"/>
                </a:solidFill>
              </a:rPr>
              <a:t>월 은</a:t>
            </a:r>
            <a:r>
              <a:rPr lang="en-US" altLang="ko-KR" b="1" dirty="0" smtClean="0">
                <a:solidFill>
                  <a:schemeClr val="tx1"/>
                </a:solidFill>
              </a:rPr>
              <a:t> 2/4 </a:t>
            </a:r>
            <a:r>
              <a:rPr lang="ko-KR" altLang="ko-KR" b="1" dirty="0" smtClean="0">
                <a:solidFill>
                  <a:schemeClr val="tx1"/>
                </a:solidFill>
              </a:rPr>
              <a:t>분기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07 – 09 </a:t>
            </a:r>
            <a:r>
              <a:rPr lang="ko-KR" altLang="ko-KR" b="1" dirty="0" smtClean="0">
                <a:solidFill>
                  <a:schemeClr val="tx1"/>
                </a:solidFill>
              </a:rPr>
              <a:t>월 은</a:t>
            </a:r>
            <a:r>
              <a:rPr lang="en-US" altLang="ko-KR" b="1" dirty="0" smtClean="0">
                <a:solidFill>
                  <a:schemeClr val="tx1"/>
                </a:solidFill>
              </a:rPr>
              <a:t> 3/4 </a:t>
            </a:r>
            <a:r>
              <a:rPr lang="ko-KR" altLang="ko-KR" b="1" dirty="0" smtClean="0">
                <a:solidFill>
                  <a:schemeClr val="tx1"/>
                </a:solidFill>
              </a:rPr>
              <a:t>분기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10 – 12 </a:t>
            </a:r>
            <a:r>
              <a:rPr lang="ko-KR" altLang="ko-KR" b="1" dirty="0" smtClean="0">
                <a:solidFill>
                  <a:schemeClr val="tx1"/>
                </a:solidFill>
              </a:rPr>
              <a:t>월은</a:t>
            </a:r>
            <a:r>
              <a:rPr lang="en-US" altLang="ko-KR" b="1" dirty="0" smtClean="0">
                <a:solidFill>
                  <a:schemeClr val="tx1"/>
                </a:solidFill>
              </a:rPr>
              <a:t> 4/4 </a:t>
            </a:r>
            <a:r>
              <a:rPr lang="ko-KR" altLang="ko-KR" b="1" dirty="0" smtClean="0">
                <a:solidFill>
                  <a:schemeClr val="tx1"/>
                </a:solidFill>
              </a:rPr>
              <a:t>분기로 출력하세요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127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1196752"/>
            <a:ext cx="8640960" cy="1728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 ** CASE </a:t>
            </a:r>
            <a:r>
              <a:rPr lang="ko-KR" altLang="ko-KR" b="1" dirty="0" smtClean="0">
                <a:solidFill>
                  <a:schemeClr val="tx1"/>
                </a:solidFill>
              </a:rPr>
              <a:t>연습 문제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ko-KR" altLang="ko-KR" b="1" dirty="0" smtClean="0">
                <a:solidFill>
                  <a:schemeClr val="tx1"/>
                </a:solidFill>
              </a:rPr>
              <a:t>교수테이블</a:t>
            </a:r>
            <a:r>
              <a:rPr lang="en-US" altLang="ko-KR" b="1" dirty="0" smtClean="0">
                <a:solidFill>
                  <a:schemeClr val="tx1"/>
                </a:solidFill>
              </a:rPr>
              <a:t> (professor) </a:t>
            </a:r>
            <a:r>
              <a:rPr lang="ko-KR" altLang="ko-KR" b="1" dirty="0" smtClean="0">
                <a:solidFill>
                  <a:schemeClr val="tx1"/>
                </a:solidFill>
              </a:rPr>
              <a:t>를 조회하여 교수의 급여액수를 기준으로</a:t>
            </a:r>
            <a:r>
              <a:rPr lang="en-US" altLang="ko-KR" b="1" dirty="0" smtClean="0">
                <a:solidFill>
                  <a:schemeClr val="tx1"/>
                </a:solidFill>
              </a:rPr>
              <a:t> 200 </a:t>
            </a:r>
            <a:r>
              <a:rPr lang="ko-KR" altLang="ko-KR" b="1" dirty="0" smtClean="0">
                <a:solidFill>
                  <a:schemeClr val="tx1"/>
                </a:solidFill>
              </a:rPr>
              <a:t>미만은</a:t>
            </a:r>
            <a:r>
              <a:rPr lang="en-US" altLang="ko-KR" b="1" dirty="0" smtClean="0">
                <a:solidFill>
                  <a:schemeClr val="tx1"/>
                </a:solidFill>
              </a:rPr>
              <a:t> 4</a:t>
            </a:r>
            <a:r>
              <a:rPr lang="ko-KR" altLang="ko-KR" b="1" dirty="0" smtClean="0">
                <a:solidFill>
                  <a:schemeClr val="tx1"/>
                </a:solidFill>
              </a:rPr>
              <a:t>급</a:t>
            </a:r>
            <a:r>
              <a:rPr lang="en-US" altLang="ko-KR" b="1" dirty="0" smtClean="0">
                <a:solidFill>
                  <a:schemeClr val="tx1"/>
                </a:solidFill>
              </a:rPr>
              <a:t>, 201 </a:t>
            </a:r>
            <a:r>
              <a:rPr lang="ko-KR" altLang="ko-KR" b="1" dirty="0" smtClean="0">
                <a:solidFill>
                  <a:schemeClr val="tx1"/>
                </a:solidFill>
              </a:rPr>
              <a:t>–</a:t>
            </a:r>
            <a:r>
              <a:rPr lang="en-US" altLang="ko-KR" b="1" dirty="0" smtClean="0">
                <a:solidFill>
                  <a:schemeClr val="tx1"/>
                </a:solidFill>
              </a:rPr>
              <a:t> 300 </a:t>
            </a:r>
            <a:r>
              <a:rPr lang="ko-KR" altLang="ko-KR" b="1" dirty="0" smtClean="0">
                <a:solidFill>
                  <a:schemeClr val="tx1"/>
                </a:solidFill>
              </a:rPr>
              <a:t>까지는</a:t>
            </a:r>
            <a:r>
              <a:rPr lang="en-US" altLang="ko-KR" b="1" dirty="0" smtClean="0">
                <a:solidFill>
                  <a:schemeClr val="tx1"/>
                </a:solidFill>
              </a:rPr>
              <a:t> 3</a:t>
            </a:r>
            <a:r>
              <a:rPr lang="ko-KR" altLang="ko-KR" b="1" dirty="0" smtClean="0">
                <a:solidFill>
                  <a:schemeClr val="tx1"/>
                </a:solidFill>
              </a:rPr>
              <a:t>급</a:t>
            </a:r>
            <a:r>
              <a:rPr lang="en-US" altLang="ko-KR" b="1" dirty="0" smtClean="0">
                <a:solidFill>
                  <a:schemeClr val="tx1"/>
                </a:solidFill>
              </a:rPr>
              <a:t>, 301 </a:t>
            </a:r>
            <a:r>
              <a:rPr lang="ko-KR" altLang="ko-KR" b="1" dirty="0" smtClean="0">
                <a:solidFill>
                  <a:schemeClr val="tx1"/>
                </a:solidFill>
              </a:rPr>
              <a:t>–</a:t>
            </a:r>
            <a:r>
              <a:rPr lang="en-US" altLang="ko-KR" b="1" dirty="0" smtClean="0">
                <a:solidFill>
                  <a:schemeClr val="tx1"/>
                </a:solidFill>
              </a:rPr>
              <a:t> 400 </a:t>
            </a:r>
            <a:r>
              <a:rPr lang="ko-KR" altLang="ko-KR" b="1" dirty="0" smtClean="0">
                <a:solidFill>
                  <a:schemeClr val="tx1"/>
                </a:solidFill>
              </a:rPr>
              <a:t>까지는</a:t>
            </a:r>
            <a:r>
              <a:rPr lang="en-US" altLang="ko-KR" b="1" dirty="0" smtClean="0">
                <a:solidFill>
                  <a:schemeClr val="tx1"/>
                </a:solidFill>
              </a:rPr>
              <a:t> 2</a:t>
            </a:r>
            <a:r>
              <a:rPr lang="ko-KR" altLang="ko-KR" b="1" dirty="0" smtClean="0">
                <a:solidFill>
                  <a:schemeClr val="tx1"/>
                </a:solidFill>
              </a:rPr>
              <a:t>급</a:t>
            </a:r>
            <a:r>
              <a:rPr lang="en-US" altLang="ko-KR" b="1" dirty="0" smtClean="0">
                <a:solidFill>
                  <a:schemeClr val="tx1"/>
                </a:solidFill>
              </a:rPr>
              <a:t>, 401 </a:t>
            </a:r>
            <a:r>
              <a:rPr lang="ko-KR" altLang="ko-KR" b="1" dirty="0" smtClean="0">
                <a:solidFill>
                  <a:schemeClr val="tx1"/>
                </a:solidFill>
              </a:rPr>
              <a:t>이상은</a:t>
            </a:r>
            <a:r>
              <a:rPr lang="en-US" altLang="ko-KR" b="1" dirty="0" smtClean="0">
                <a:solidFill>
                  <a:schemeClr val="tx1"/>
                </a:solidFill>
              </a:rPr>
              <a:t> 1</a:t>
            </a:r>
            <a:r>
              <a:rPr lang="ko-KR" altLang="ko-KR" b="1" dirty="0" smtClean="0">
                <a:solidFill>
                  <a:schemeClr val="tx1"/>
                </a:solidFill>
              </a:rPr>
              <a:t>급으로 표시하여 교수의 번호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교수이름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급여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등급을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ko-KR" b="1" dirty="0" smtClean="0">
                <a:solidFill>
                  <a:schemeClr val="tx1"/>
                </a:solidFill>
              </a:rPr>
              <a:t>단 </a:t>
            </a:r>
            <a:r>
              <a:rPr lang="en-US" altLang="ko-KR" b="1" dirty="0" smtClean="0">
                <a:solidFill>
                  <a:schemeClr val="tx1"/>
                </a:solidFill>
              </a:rPr>
              <a:t>pay </a:t>
            </a:r>
            <a:r>
              <a:rPr lang="ko-KR" altLang="ko-KR" b="1" dirty="0" err="1" smtClean="0">
                <a:solidFill>
                  <a:schemeClr val="tx1"/>
                </a:solidFill>
              </a:rPr>
              <a:t>컬럼을</a:t>
            </a:r>
            <a:r>
              <a:rPr lang="ko-KR" altLang="ko-KR" b="1" dirty="0" smtClean="0">
                <a:solidFill>
                  <a:schemeClr val="tx1"/>
                </a:solidFill>
              </a:rPr>
              <a:t> 내림차순으로 정렬하세요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2636912"/>
            <a:ext cx="5112568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67544" y="1124744"/>
            <a:ext cx="5400600" cy="5040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6) SUBSTR </a:t>
            </a:r>
            <a:r>
              <a:rPr lang="ko-KR" altLang="ko-KR" b="1" dirty="0" smtClean="0">
                <a:solidFill>
                  <a:schemeClr val="tx1"/>
                </a:solidFill>
              </a:rPr>
              <a:t>함수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83568" y="1628800"/>
            <a:ext cx="7776864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dirty="0" smtClean="0">
                <a:solidFill>
                  <a:schemeClr val="tx1"/>
                </a:solidFill>
              </a:rPr>
              <a:t>문자열에서 특정길이의 문자를 추출할 때 사용하는 함수입니다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26" name="AutoShape 2"/>
          <p:cNvSpPr>
            <a:spLocks noChangeArrowheads="1"/>
          </p:cNvSpPr>
          <p:nvPr/>
        </p:nvSpPr>
        <p:spPr bwMode="auto">
          <a:xfrm>
            <a:off x="755576" y="2348880"/>
            <a:ext cx="4626595" cy="46315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  법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: SUBSTR(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‘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문자열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또는 컬럼명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1 , 4 )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4" name="그림 13" descr="substr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3568" y="3068960"/>
            <a:ext cx="8136904" cy="2160240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7524328" y="3501008"/>
            <a:ext cx="648072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95536" y="1196752"/>
            <a:ext cx="8280920" cy="7920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① 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err="1" smtClean="0">
                <a:solidFill>
                  <a:schemeClr val="tx1"/>
                </a:solidFill>
              </a:rPr>
              <a:t>jumin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err="1" smtClean="0">
                <a:solidFill>
                  <a:schemeClr val="tx1"/>
                </a:solidFill>
              </a:rPr>
              <a:t>컬럼을</a:t>
            </a:r>
            <a:r>
              <a:rPr lang="ko-KR" altLang="ko-KR" b="1" dirty="0" smtClean="0">
                <a:solidFill>
                  <a:schemeClr val="tx1"/>
                </a:solidFill>
              </a:rPr>
              <a:t> 사용해서</a:t>
            </a:r>
            <a:r>
              <a:rPr lang="en-US" altLang="ko-KR" b="1" dirty="0" smtClean="0">
                <a:solidFill>
                  <a:schemeClr val="tx1"/>
                </a:solidFill>
              </a:rPr>
              <a:t> 1 </a:t>
            </a:r>
            <a:r>
              <a:rPr lang="ko-KR" altLang="ko-KR" b="1" dirty="0" smtClean="0">
                <a:solidFill>
                  <a:schemeClr val="tx1"/>
                </a:solidFill>
              </a:rPr>
              <a:t>전공이</a:t>
            </a:r>
            <a:r>
              <a:rPr lang="en-US" altLang="ko-KR" b="1" dirty="0" smtClean="0">
                <a:solidFill>
                  <a:schemeClr val="tx1"/>
                </a:solidFill>
              </a:rPr>
              <a:t> 101</a:t>
            </a:r>
            <a:r>
              <a:rPr lang="ko-KR" altLang="ko-KR" b="1" dirty="0" smtClean="0">
                <a:solidFill>
                  <a:schemeClr val="tx1"/>
                </a:solidFill>
              </a:rPr>
              <a:t>번인 학생들의 </a:t>
            </a:r>
            <a:r>
              <a:rPr lang="en-US" altLang="ko-KR" b="1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  </a:t>
            </a:r>
            <a:r>
              <a:rPr lang="ko-KR" altLang="ko-KR" b="1" dirty="0" smtClean="0">
                <a:solidFill>
                  <a:schemeClr val="tx1"/>
                </a:solidFill>
              </a:rPr>
              <a:t>이름과 생년월일을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132856"/>
            <a:ext cx="7704856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3635896" y="2564904"/>
            <a:ext cx="2520280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67544" y="1196752"/>
            <a:ext cx="8208912" cy="7920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② 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err="1" smtClean="0">
                <a:solidFill>
                  <a:schemeClr val="tx1"/>
                </a:solidFill>
              </a:rPr>
              <a:t>jumin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err="1" smtClean="0">
                <a:solidFill>
                  <a:schemeClr val="tx1"/>
                </a:solidFill>
              </a:rPr>
              <a:t>컬럼을</a:t>
            </a:r>
            <a:r>
              <a:rPr lang="ko-KR" altLang="ko-KR" b="1" dirty="0" smtClean="0">
                <a:solidFill>
                  <a:schemeClr val="tx1"/>
                </a:solidFill>
              </a:rPr>
              <a:t> 사용해서 태어난 달이 </a:t>
            </a:r>
            <a:r>
              <a:rPr lang="en-US" altLang="ko-KR" b="1" dirty="0" smtClean="0">
                <a:solidFill>
                  <a:schemeClr val="tx1"/>
                </a:solidFill>
              </a:rPr>
              <a:t>8</a:t>
            </a:r>
            <a:r>
              <a:rPr lang="ko-KR" altLang="ko-KR" b="1" dirty="0" smtClean="0">
                <a:solidFill>
                  <a:schemeClr val="tx1"/>
                </a:solidFill>
              </a:rPr>
              <a:t>월인 사람의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 </a:t>
            </a:r>
            <a:r>
              <a:rPr lang="ko-KR" altLang="ko-KR" b="1" dirty="0" smtClean="0">
                <a:solidFill>
                  <a:schemeClr val="tx1"/>
                </a:solidFill>
              </a:rPr>
              <a:t>이름과 생년월일을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060848"/>
            <a:ext cx="7488832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2483768" y="3212976"/>
            <a:ext cx="2448272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1196752"/>
            <a:ext cx="482453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7) SUBSTRB </a:t>
            </a:r>
            <a:r>
              <a:rPr lang="ko-KR" altLang="ko-KR" b="1" dirty="0" smtClean="0">
                <a:solidFill>
                  <a:schemeClr val="tx1"/>
                </a:solidFill>
              </a:rPr>
              <a:t>함수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39552" y="1772816"/>
            <a:ext cx="8208912" cy="8640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dirty="0" smtClean="0">
                <a:solidFill>
                  <a:schemeClr val="tx1"/>
                </a:solidFill>
              </a:rPr>
              <a:t>이 함수는</a:t>
            </a:r>
            <a:r>
              <a:rPr lang="en-US" altLang="ko-KR" dirty="0" smtClean="0">
                <a:solidFill>
                  <a:schemeClr val="tx1"/>
                </a:solidFill>
              </a:rPr>
              <a:t> SUBSTR </a:t>
            </a:r>
            <a:r>
              <a:rPr lang="ko-KR" altLang="ko-KR" dirty="0" smtClean="0">
                <a:solidFill>
                  <a:schemeClr val="tx1"/>
                </a:solidFill>
              </a:rPr>
              <a:t>함수와 문법은 동일하며 차이점은 추출할 자리수가 아니라 추출 할 바이트 수를 지정</a:t>
            </a:r>
            <a:r>
              <a:rPr lang="ko-KR" altLang="en-US" dirty="0" smtClean="0">
                <a:solidFill>
                  <a:schemeClr val="tx1"/>
                </a:solidFill>
              </a:rPr>
              <a:t>함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" name="그림 12" descr="substr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9552" y="2780928"/>
            <a:ext cx="7992888" cy="2736304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1979712" y="3284984"/>
            <a:ext cx="1800200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084168" y="3068960"/>
            <a:ext cx="1872208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528" y="1268760"/>
            <a:ext cx="345638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8) INSTR </a:t>
            </a:r>
            <a:r>
              <a:rPr lang="ko-KR" altLang="ko-KR" b="1" dirty="0" smtClean="0">
                <a:solidFill>
                  <a:schemeClr val="tx1"/>
                </a:solidFill>
              </a:rPr>
              <a:t>함수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95536" y="1844824"/>
            <a:ext cx="8208912" cy="5760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dirty="0" smtClean="0">
                <a:solidFill>
                  <a:schemeClr val="tx1"/>
                </a:solidFill>
              </a:rPr>
              <a:t>주어진 문자열이나 </a:t>
            </a:r>
            <a:r>
              <a:rPr lang="ko-KR" altLang="en-US" dirty="0" smtClean="0">
                <a:solidFill>
                  <a:schemeClr val="tx1"/>
                </a:solidFill>
              </a:rPr>
              <a:t>칼</a:t>
            </a:r>
            <a:r>
              <a:rPr lang="ko-KR" altLang="ko-KR" dirty="0" smtClean="0">
                <a:solidFill>
                  <a:schemeClr val="tx1"/>
                </a:solidFill>
              </a:rPr>
              <a:t>럼에서 특정 글자의 위치를 찾아주는 함수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467544" y="2492896"/>
            <a:ext cx="8064896" cy="50405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  법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: INSTR(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‘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문자열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또는 컬럼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찾는 글자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시작위치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몇 번째인지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기본값은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1))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3" name="그림 1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3356992"/>
            <a:ext cx="3960440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그림 13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3356992"/>
            <a:ext cx="4104456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9" name="그림 8" descr="instr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3528" y="1916832"/>
            <a:ext cx="8280920" cy="1656184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323528" y="1124744"/>
            <a:ext cx="5328592" cy="5760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시작위치를  </a:t>
            </a:r>
            <a:r>
              <a:rPr lang="en-US" altLang="ko-KR" dirty="0" smtClean="0">
                <a:solidFill>
                  <a:schemeClr val="tx1"/>
                </a:solidFill>
              </a:rPr>
              <a:t>- (</a:t>
            </a:r>
            <a:r>
              <a:rPr lang="ko-KR" altLang="en-US" dirty="0" smtClean="0">
                <a:solidFill>
                  <a:schemeClr val="tx1"/>
                </a:solidFill>
              </a:rPr>
              <a:t>마이너스</a:t>
            </a:r>
            <a:r>
              <a:rPr lang="en-US" altLang="ko-KR" dirty="0" smtClean="0">
                <a:solidFill>
                  <a:schemeClr val="tx1"/>
                </a:solidFill>
              </a:rPr>
              <a:t>) </a:t>
            </a:r>
            <a:r>
              <a:rPr lang="ko-KR" altLang="en-US" dirty="0" smtClean="0">
                <a:solidFill>
                  <a:schemeClr val="tx1"/>
                </a:solidFill>
              </a:rPr>
              <a:t>로 줄 경우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395536" y="3789040"/>
          <a:ext cx="8208912" cy="2016224"/>
        </p:xfrm>
        <a:graphic>
          <a:graphicData uri="http://schemas.openxmlformats.org/drawingml/2006/table">
            <a:tbl>
              <a:tblPr/>
              <a:tblGrid>
                <a:gridCol w="1158236"/>
                <a:gridCol w="1179554"/>
                <a:gridCol w="1171560"/>
                <a:gridCol w="1177777"/>
                <a:gridCol w="1171560"/>
                <a:gridCol w="1177777"/>
                <a:gridCol w="1172448"/>
              </a:tblGrid>
              <a:tr h="50405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자리번호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4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5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6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문자열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A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*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B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*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C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*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r>
                        <a:rPr lang="ko-KR" sz="1600" kern="100">
                          <a:latin typeface="맑은 고딕"/>
                          <a:ea typeface="맑은 고딕"/>
                          <a:cs typeface="Times New Roman"/>
                        </a:rPr>
                        <a:t>번 예제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시작위치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23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-3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-2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-1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r>
                        <a:rPr lang="ko-KR" sz="1600" kern="100">
                          <a:latin typeface="맑은 고딕"/>
                          <a:ea typeface="맑은 고딕"/>
                          <a:cs typeface="Times New Roman"/>
                        </a:rPr>
                        <a:t>번 예제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r>
                        <a:rPr lang="ko-KR" sz="1600" kern="100">
                          <a:latin typeface="맑은 고딕"/>
                          <a:ea typeface="맑은 고딕"/>
                          <a:cs typeface="Times New Roman"/>
                        </a:rPr>
                        <a:t>번째</a:t>
                      </a: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 * </a:t>
                      </a:r>
                      <a:r>
                        <a:rPr lang="ko-KR" sz="1600" kern="100">
                          <a:latin typeface="맑은 고딕"/>
                          <a:ea typeface="맑은 고딕"/>
                          <a:cs typeface="Times New Roman"/>
                        </a:rPr>
                        <a:t>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r>
                        <a:rPr lang="ko-KR" sz="1600" kern="100">
                          <a:latin typeface="맑은 고딕"/>
                          <a:ea typeface="맑은 고딕"/>
                          <a:cs typeface="Times New Roman"/>
                        </a:rPr>
                        <a:t>번째</a:t>
                      </a: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 * </a:t>
                      </a:r>
                      <a:r>
                        <a:rPr lang="ko-KR" sz="1600" kern="100">
                          <a:latin typeface="맑은 고딕"/>
                          <a:ea typeface="맑은 고딕"/>
                          <a:cs typeface="Times New Roman"/>
                        </a:rPr>
                        <a:t>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맑은 고딕"/>
                          <a:ea typeface="맑은 고딕"/>
                          <a:cs typeface="Times New Roman"/>
                        </a:rPr>
                        <a:t>시작위치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맑은 고딕"/>
                          <a:ea typeface="맑은 고딕"/>
                          <a:cs typeface="Times New Roman"/>
                        </a:rPr>
                        <a:t>-1</a:t>
                      </a:r>
                      <a:endParaRPr lang="ko-KR" sz="16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361" name="AutoShape 1"/>
          <p:cNvSpPr>
            <a:spLocks noChangeArrowheads="1"/>
          </p:cNvSpPr>
          <p:nvPr/>
        </p:nvSpPr>
        <p:spPr bwMode="auto">
          <a:xfrm>
            <a:off x="285750" y="39688"/>
            <a:ext cx="1223963" cy="117475"/>
          </a:xfrm>
          <a:prstGeom prst="leftArrow">
            <a:avLst>
              <a:gd name="adj1" fmla="val 50000"/>
              <a:gd name="adj2" fmla="val 26047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23528" y="1196752"/>
            <a:ext cx="8352928" cy="93610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b="1" dirty="0" smtClean="0">
                <a:solidFill>
                  <a:schemeClr val="tx1"/>
                </a:solidFill>
              </a:rPr>
              <a:t>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테이블의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err="1" smtClean="0">
                <a:solidFill>
                  <a:schemeClr val="tx1"/>
                </a:solidFill>
              </a:rPr>
              <a:t>tel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err="1" smtClean="0">
                <a:solidFill>
                  <a:schemeClr val="tx1"/>
                </a:solidFill>
              </a:rPr>
              <a:t>컬럼을</a:t>
            </a:r>
            <a:r>
              <a:rPr lang="ko-KR" altLang="ko-KR" b="1" dirty="0" smtClean="0">
                <a:solidFill>
                  <a:schemeClr val="tx1"/>
                </a:solidFill>
              </a:rPr>
              <a:t> 사용하여 학생의 이름과 전화번호</a:t>
            </a:r>
            <a:r>
              <a:rPr lang="en-US" altLang="ko-KR" b="1" dirty="0" smtClean="0">
                <a:solidFill>
                  <a:schemeClr val="tx1"/>
                </a:solidFill>
              </a:rPr>
              <a:t>, ‘)‘ </a:t>
            </a:r>
            <a:r>
              <a:rPr lang="ko-KR" altLang="ko-KR" b="1" dirty="0" smtClean="0">
                <a:solidFill>
                  <a:schemeClr val="tx1"/>
                </a:solidFill>
              </a:rPr>
              <a:t>가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  </a:t>
            </a:r>
            <a:r>
              <a:rPr lang="ko-KR" altLang="ko-KR" b="1" dirty="0" smtClean="0">
                <a:solidFill>
                  <a:schemeClr val="tx1"/>
                </a:solidFill>
              </a:rPr>
              <a:t>나오는 위치를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348880"/>
            <a:ext cx="7344816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87624" y="1988840"/>
            <a:ext cx="6696744" cy="25922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2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SQL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단일 행 함수를</a:t>
            </a:r>
            <a:endParaRPr lang="en-US" altLang="ko-KR" sz="4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4000" b="1" dirty="0" smtClean="0">
                <a:solidFill>
                  <a:schemeClr val="tx1"/>
                </a:solidFill>
              </a:rPr>
              <a:t>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51520" y="1196752"/>
            <a:ext cx="8496944" cy="122413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문자 함수 퀴즈 </a:t>
            </a:r>
            <a:r>
              <a:rPr lang="en-US" altLang="ko-KR" b="1" dirty="0" smtClean="0">
                <a:solidFill>
                  <a:schemeClr val="tx1"/>
                </a:solidFill>
              </a:rPr>
              <a:t>1)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참조해서 아래 화면과 같이</a:t>
            </a:r>
            <a:r>
              <a:rPr lang="en-US" altLang="ko-KR" b="1" dirty="0" smtClean="0">
                <a:solidFill>
                  <a:schemeClr val="tx1"/>
                </a:solidFill>
              </a:rPr>
              <a:t> 1 </a:t>
            </a:r>
            <a:r>
              <a:rPr lang="ko-KR" altLang="ko-KR" b="1" dirty="0" smtClean="0">
                <a:solidFill>
                  <a:schemeClr val="tx1"/>
                </a:solidFill>
              </a:rPr>
              <a:t>전공이</a:t>
            </a:r>
            <a:r>
              <a:rPr lang="en-US" altLang="ko-KR" b="1" dirty="0" smtClean="0">
                <a:solidFill>
                  <a:schemeClr val="tx1"/>
                </a:solidFill>
              </a:rPr>
              <a:t>(deptno1 </a:t>
            </a:r>
            <a:r>
              <a:rPr lang="ko-KR" altLang="ko-KR" b="1" dirty="0" err="1" smtClean="0">
                <a:solidFill>
                  <a:schemeClr val="tx1"/>
                </a:solidFill>
              </a:rPr>
              <a:t>컬럼</a:t>
            </a:r>
            <a:r>
              <a:rPr lang="en-US" altLang="ko-KR" b="1" dirty="0" smtClean="0">
                <a:solidFill>
                  <a:schemeClr val="tx1"/>
                </a:solidFill>
              </a:rPr>
              <a:t>) 101</a:t>
            </a:r>
            <a:r>
              <a:rPr lang="ko-KR" altLang="ko-KR" b="1" dirty="0" smtClean="0">
                <a:solidFill>
                  <a:schemeClr val="tx1"/>
                </a:solidFill>
              </a:rPr>
              <a:t>번인 학생의 이름과 전화번호와 지역번호를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ko-KR" altLang="ko-KR" b="1" dirty="0" smtClean="0">
                <a:solidFill>
                  <a:schemeClr val="tx1"/>
                </a:solidFill>
              </a:rPr>
              <a:t>단 지역번호는 숫자만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ko-KR" b="1" dirty="0" smtClean="0">
                <a:solidFill>
                  <a:schemeClr val="tx1"/>
                </a:solidFill>
              </a:rPr>
              <a:t>나와야 합니다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51520" y="2708920"/>
            <a:ext cx="2736304" cy="5760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결과 화면 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284984"/>
            <a:ext cx="6408712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1124744"/>
            <a:ext cx="3312368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9) LPAD </a:t>
            </a:r>
            <a:r>
              <a:rPr lang="ko-KR" altLang="ko-KR" b="1" dirty="0" smtClean="0">
                <a:solidFill>
                  <a:schemeClr val="tx1"/>
                </a:solidFill>
              </a:rPr>
              <a:t>함수 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289" name="AutoShape 1"/>
          <p:cNvSpPr>
            <a:spLocks noChangeArrowheads="1"/>
          </p:cNvSpPr>
          <p:nvPr/>
        </p:nvSpPr>
        <p:spPr bwMode="auto">
          <a:xfrm>
            <a:off x="323528" y="1844824"/>
            <a:ext cx="5961856" cy="50499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   법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: LPAD(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‘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문자열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또는 컬럼명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자리수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채울문자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23528" y="2492896"/>
            <a:ext cx="8496944" cy="12961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b="1" dirty="0" smtClean="0">
                <a:solidFill>
                  <a:schemeClr val="tx1"/>
                </a:solidFill>
              </a:rPr>
              <a:t>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</a:t>
            </a:r>
            <a:r>
              <a:rPr lang="en-US" altLang="ko-KR" b="1" dirty="0" smtClean="0">
                <a:solidFill>
                  <a:schemeClr val="tx1"/>
                </a:solidFill>
              </a:rPr>
              <a:t> 1 </a:t>
            </a:r>
            <a:r>
              <a:rPr lang="ko-KR" altLang="ko-KR" b="1" dirty="0" smtClean="0">
                <a:solidFill>
                  <a:schemeClr val="tx1"/>
                </a:solidFill>
              </a:rPr>
              <a:t>전공이</a:t>
            </a:r>
            <a:r>
              <a:rPr lang="en-US" altLang="ko-KR" b="1" dirty="0" smtClean="0">
                <a:solidFill>
                  <a:schemeClr val="tx1"/>
                </a:solidFill>
              </a:rPr>
              <a:t> 101 </a:t>
            </a:r>
            <a:r>
              <a:rPr lang="ko-KR" altLang="ko-KR" b="1" dirty="0" smtClean="0">
                <a:solidFill>
                  <a:schemeClr val="tx1"/>
                </a:solidFill>
              </a:rPr>
              <a:t>번인 학과 학생들의</a:t>
            </a:r>
            <a:r>
              <a:rPr lang="en-US" altLang="ko-KR" b="1" dirty="0" smtClean="0">
                <a:solidFill>
                  <a:schemeClr val="tx1"/>
                </a:solidFill>
              </a:rPr>
              <a:t> id </a:t>
            </a:r>
            <a:r>
              <a:rPr lang="ko-KR" altLang="ko-KR" b="1" dirty="0" smtClean="0">
                <a:solidFill>
                  <a:schemeClr val="tx1"/>
                </a:solidFill>
              </a:rPr>
              <a:t>를 총</a:t>
            </a:r>
            <a:r>
              <a:rPr lang="en-US" altLang="ko-KR" b="1" dirty="0" smtClean="0">
                <a:solidFill>
                  <a:schemeClr val="tx1"/>
                </a:solidFill>
              </a:rPr>
              <a:t> 10</a:t>
            </a:r>
            <a:r>
              <a:rPr lang="ko-KR" altLang="ko-KR" b="1" dirty="0" smtClean="0">
                <a:solidFill>
                  <a:schemeClr val="tx1"/>
                </a:solidFill>
              </a:rPr>
              <a:t>자리로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  </a:t>
            </a:r>
            <a:r>
              <a:rPr lang="ko-KR" altLang="ko-KR" b="1" dirty="0" smtClean="0">
                <a:solidFill>
                  <a:schemeClr val="tx1"/>
                </a:solidFill>
              </a:rPr>
              <a:t>출력하되 왼쪽 빈 자리는 </a:t>
            </a:r>
            <a:r>
              <a:rPr lang="en-US" altLang="ko-KR" b="1" dirty="0" smtClean="0">
                <a:solidFill>
                  <a:schemeClr val="tx1"/>
                </a:solidFill>
              </a:rPr>
              <a:t>‘$’ </a:t>
            </a:r>
            <a:r>
              <a:rPr lang="ko-KR" altLang="ko-KR" b="1" dirty="0" smtClean="0">
                <a:solidFill>
                  <a:schemeClr val="tx1"/>
                </a:solidFill>
              </a:rPr>
              <a:t>기호로 채우세요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429000"/>
            <a:ext cx="5112568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모서리가 둥근 직사각형 13"/>
          <p:cNvSpPr/>
          <p:nvPr/>
        </p:nvSpPr>
        <p:spPr>
          <a:xfrm>
            <a:off x="2627784" y="3933056"/>
            <a:ext cx="1800200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9552" y="1412776"/>
            <a:ext cx="3384376" cy="475252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문자함수 퀴즈 </a:t>
            </a:r>
            <a:r>
              <a:rPr lang="en-US" altLang="ko-KR" b="1" dirty="0" smtClean="0">
                <a:solidFill>
                  <a:schemeClr val="tx1"/>
                </a:solidFill>
              </a:rPr>
              <a:t>2)</a:t>
            </a:r>
          </a:p>
          <a:p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Dept2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사용하여 </a:t>
            </a:r>
            <a:r>
              <a:rPr lang="en-US" altLang="ko-KR" b="1" dirty="0" err="1" smtClean="0">
                <a:solidFill>
                  <a:schemeClr val="tx1"/>
                </a:solidFill>
              </a:rPr>
              <a:t>dname</a:t>
            </a:r>
            <a:r>
              <a:rPr lang="ko-KR" altLang="ko-KR" b="1" dirty="0" smtClean="0">
                <a:solidFill>
                  <a:schemeClr val="tx1"/>
                </a:solidFill>
              </a:rPr>
              <a:t>을 </a:t>
            </a:r>
            <a:r>
              <a:rPr lang="ko-KR" altLang="en-US" b="1" dirty="0" smtClean="0">
                <a:solidFill>
                  <a:schemeClr val="tx1"/>
                </a:solidFill>
              </a:rPr>
              <a:t>오른쪽</a:t>
            </a:r>
            <a:r>
              <a:rPr lang="ko-KR" altLang="ko-KR" b="1" dirty="0" smtClean="0">
                <a:solidFill>
                  <a:schemeClr val="tx1"/>
                </a:solidFill>
              </a:rPr>
              <a:t>의 결과가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ko-KR" altLang="ko-KR" b="1" dirty="0" smtClean="0">
                <a:solidFill>
                  <a:schemeClr val="tx1"/>
                </a:solidFill>
              </a:rPr>
              <a:t>나오도록 쿼리를 작성하세요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오른쪽</a:t>
            </a:r>
            <a:r>
              <a:rPr lang="ko-KR" altLang="ko-KR" dirty="0" smtClean="0">
                <a:solidFill>
                  <a:schemeClr val="tx1"/>
                </a:solidFill>
              </a:rPr>
              <a:t> 예시화면은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dname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ko-KR" dirty="0" smtClean="0">
                <a:solidFill>
                  <a:schemeClr val="tx1"/>
                </a:solidFill>
              </a:rPr>
              <a:t>을 총</a:t>
            </a:r>
            <a:r>
              <a:rPr lang="en-US" altLang="ko-KR" dirty="0" smtClean="0">
                <a:solidFill>
                  <a:schemeClr val="tx1"/>
                </a:solidFill>
              </a:rPr>
              <a:t> 10 </a:t>
            </a:r>
            <a:r>
              <a:rPr lang="ko-KR" altLang="ko-KR" dirty="0" smtClean="0">
                <a:solidFill>
                  <a:schemeClr val="tx1"/>
                </a:solidFill>
              </a:rPr>
              <a:t>바이트로 출력하되 원래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dname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ko-KR" dirty="0" smtClean="0">
                <a:solidFill>
                  <a:schemeClr val="tx1"/>
                </a:solidFill>
              </a:rPr>
              <a:t>이 나오고 나머지 빈 자리는 해당 자리의 숫자가 나오면 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ko-KR" altLang="ko-KR" dirty="0" smtClean="0">
                <a:solidFill>
                  <a:schemeClr val="tx1"/>
                </a:solidFill>
              </a:rPr>
              <a:t>즉 사장실은 이름이 총 </a:t>
            </a:r>
            <a:r>
              <a:rPr lang="en-US" altLang="ko-KR" dirty="0" smtClean="0">
                <a:solidFill>
                  <a:schemeClr val="tx1"/>
                </a:solidFill>
              </a:rPr>
              <a:t>6 </a:t>
            </a:r>
            <a:r>
              <a:rPr lang="ko-KR" altLang="ko-KR" dirty="0" smtClean="0">
                <a:solidFill>
                  <a:schemeClr val="tx1"/>
                </a:solidFill>
              </a:rPr>
              <a:t>바이트이므로 숫자가</a:t>
            </a:r>
            <a:r>
              <a:rPr lang="en-US" altLang="ko-KR" dirty="0" smtClean="0">
                <a:solidFill>
                  <a:schemeClr val="tx1"/>
                </a:solidFill>
              </a:rPr>
              <a:t> 1234 </a:t>
            </a:r>
            <a:r>
              <a:rPr lang="ko-KR" altLang="ko-KR" dirty="0" smtClean="0">
                <a:solidFill>
                  <a:schemeClr val="tx1"/>
                </a:solidFill>
              </a:rPr>
              <a:t>까지 나오는 것입니다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1844824"/>
            <a:ext cx="4176464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4427984" y="1268760"/>
            <a:ext cx="259228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결과 화면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528" y="1196752"/>
            <a:ext cx="3888432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11) RPAD </a:t>
            </a:r>
            <a:r>
              <a:rPr lang="ko-KR" altLang="ko-KR" b="1" dirty="0" smtClean="0">
                <a:solidFill>
                  <a:schemeClr val="tx1"/>
                </a:solidFill>
              </a:rPr>
              <a:t>함수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0241" name="AutoShape 1"/>
          <p:cNvSpPr>
            <a:spLocks noChangeArrowheads="1"/>
          </p:cNvSpPr>
          <p:nvPr/>
        </p:nvSpPr>
        <p:spPr bwMode="auto">
          <a:xfrm>
            <a:off x="395536" y="1844824"/>
            <a:ext cx="5610324" cy="58353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  법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: RPAD(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‘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문자열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또는 컬럼명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자리수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‘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채울문자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95536" y="2564904"/>
            <a:ext cx="8424936" cy="7200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en-US" altLang="ko-KR" b="1" dirty="0" smtClean="0">
                <a:solidFill>
                  <a:schemeClr val="tx1"/>
                </a:solidFill>
              </a:rPr>
              <a:t>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 아래와 같이</a:t>
            </a:r>
            <a:r>
              <a:rPr lang="en-US" altLang="ko-KR" b="1" dirty="0" smtClean="0">
                <a:solidFill>
                  <a:schemeClr val="tx1"/>
                </a:solidFill>
              </a:rPr>
              <a:t> id </a:t>
            </a:r>
            <a:r>
              <a:rPr lang="ko-KR" altLang="ko-KR" b="1" dirty="0" smtClean="0">
                <a:solidFill>
                  <a:schemeClr val="tx1"/>
                </a:solidFill>
              </a:rPr>
              <a:t>를</a:t>
            </a:r>
            <a:r>
              <a:rPr lang="en-US" altLang="ko-KR" b="1" dirty="0" smtClean="0">
                <a:solidFill>
                  <a:schemeClr val="tx1"/>
                </a:solidFill>
              </a:rPr>
              <a:t> 12</a:t>
            </a:r>
            <a:r>
              <a:rPr lang="ko-KR" altLang="ko-KR" b="1" dirty="0" smtClean="0">
                <a:solidFill>
                  <a:schemeClr val="tx1"/>
                </a:solidFill>
              </a:rPr>
              <a:t>자리로 출력하되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오른쪽 빈자리에는 </a:t>
            </a:r>
            <a:r>
              <a:rPr lang="en-US" altLang="ko-KR" b="1" dirty="0" smtClean="0">
                <a:solidFill>
                  <a:schemeClr val="tx1"/>
                </a:solidFill>
              </a:rPr>
              <a:t>‘*’ </a:t>
            </a:r>
            <a:r>
              <a:rPr lang="ko-KR" altLang="ko-KR" b="1" dirty="0" smtClean="0">
                <a:solidFill>
                  <a:schemeClr val="tx1"/>
                </a:solidFill>
              </a:rPr>
              <a:t>로 채우세요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356992"/>
            <a:ext cx="5328592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모서리가 둥근 직사각형 13"/>
          <p:cNvSpPr/>
          <p:nvPr/>
        </p:nvSpPr>
        <p:spPr>
          <a:xfrm>
            <a:off x="2123728" y="3645024"/>
            <a:ext cx="2016224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83568" y="2852936"/>
            <a:ext cx="3888432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문자 함수 퀴즈 </a:t>
            </a:r>
            <a:r>
              <a:rPr lang="en-US" altLang="ko-KR" b="1" dirty="0" smtClean="0">
                <a:solidFill>
                  <a:schemeClr val="tx1"/>
                </a:solidFill>
              </a:rPr>
              <a:t>3)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Dept2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사용하여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err="1" smtClean="0">
                <a:solidFill>
                  <a:schemeClr val="tx1"/>
                </a:solidFill>
              </a:rPr>
              <a:t>dname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을 </a:t>
            </a:r>
            <a:r>
              <a:rPr lang="ko-KR" altLang="en-US" b="1" dirty="0" smtClean="0">
                <a:solidFill>
                  <a:schemeClr val="tx1"/>
                </a:solidFill>
              </a:rPr>
              <a:t>오른쪽</a:t>
            </a:r>
            <a:r>
              <a:rPr lang="ko-KR" altLang="ko-KR" b="1" dirty="0" smtClean="0">
                <a:solidFill>
                  <a:schemeClr val="tx1"/>
                </a:solidFill>
              </a:rPr>
              <a:t>의 결과가 나오도록 쿼리를 작성하세요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5796136" y="1772816"/>
            <a:ext cx="2376264" cy="446449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RPAD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연습</a:t>
            </a: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----------------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사장실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7890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경영지원부</a:t>
            </a: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재무관리팀</a:t>
            </a: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총무팀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7890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기술부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7890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H/W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지원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890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S/W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지원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890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영업부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7890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영업기획팀</a:t>
            </a: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영업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팀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890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영업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팀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890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영업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팀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890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영업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4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팀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890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13 rows selected.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724128" y="1196752"/>
            <a:ext cx="2088232" cy="43204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결과 화면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4860032" y="3645024"/>
            <a:ext cx="72008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23528" y="1124744"/>
            <a:ext cx="2880320" cy="6480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11) LTRIM </a:t>
            </a:r>
            <a:r>
              <a:rPr lang="ko-KR" altLang="ko-KR" b="1" dirty="0" smtClean="0">
                <a:solidFill>
                  <a:schemeClr val="tx1"/>
                </a:solidFill>
              </a:rPr>
              <a:t>함수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7544" y="1700808"/>
            <a:ext cx="8496944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LPAD , RPAD </a:t>
            </a:r>
            <a:r>
              <a:rPr lang="ko-KR" altLang="ko-KR" dirty="0" smtClean="0">
                <a:solidFill>
                  <a:schemeClr val="tx1"/>
                </a:solidFill>
              </a:rPr>
              <a:t>함수</a:t>
            </a:r>
            <a:r>
              <a:rPr lang="ko-KR" altLang="en-US" dirty="0" smtClean="0">
                <a:solidFill>
                  <a:schemeClr val="tx1"/>
                </a:solidFill>
              </a:rPr>
              <a:t>는 채우는 </a:t>
            </a:r>
            <a:r>
              <a:rPr lang="ko-KR" altLang="ko-KR" dirty="0" smtClean="0">
                <a:solidFill>
                  <a:schemeClr val="tx1"/>
                </a:solidFill>
              </a:rPr>
              <a:t>함수</a:t>
            </a:r>
            <a:r>
              <a:rPr lang="ko-KR" altLang="en-US" dirty="0" smtClean="0">
                <a:solidFill>
                  <a:schemeClr val="tx1"/>
                </a:solidFill>
              </a:rPr>
              <a:t>이고</a:t>
            </a:r>
            <a:r>
              <a:rPr lang="en-US" altLang="ko-KR" dirty="0" smtClean="0">
                <a:solidFill>
                  <a:schemeClr val="tx1"/>
                </a:solidFill>
              </a:rPr>
              <a:t> LTRIM , RTRIM </a:t>
            </a:r>
            <a:r>
              <a:rPr lang="ko-KR" altLang="ko-KR" dirty="0" smtClean="0">
                <a:solidFill>
                  <a:schemeClr val="tx1"/>
                </a:solidFill>
              </a:rPr>
              <a:t>함수는 제거하는 함수</a:t>
            </a:r>
            <a:r>
              <a:rPr lang="ko-KR" altLang="en-US" dirty="0" smtClean="0">
                <a:solidFill>
                  <a:schemeClr val="tx1"/>
                </a:solidFill>
              </a:rPr>
              <a:t>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93" name="AutoShape 1"/>
          <p:cNvSpPr>
            <a:spLocks noChangeArrowheads="1"/>
          </p:cNvSpPr>
          <p:nvPr/>
        </p:nvSpPr>
        <p:spPr bwMode="auto">
          <a:xfrm>
            <a:off x="467544" y="2348880"/>
            <a:ext cx="5040560" cy="50405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  법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: LTRIM(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‘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문자열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또는 컬럼명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‘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제거할 문자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38759" y="3140968"/>
            <a:ext cx="2304256" cy="30243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r>
              <a:rPr lang="en-US" altLang="ko-KR" b="1" dirty="0" smtClean="0">
                <a:solidFill>
                  <a:schemeClr val="tx1"/>
                </a:solidFill>
              </a:rPr>
              <a:t>dept 2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err="1" smtClean="0">
                <a:solidFill>
                  <a:schemeClr val="tx1"/>
                </a:solidFill>
              </a:rPr>
              <a:t>dname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을 출력하되 왼쪽에 </a:t>
            </a:r>
            <a:r>
              <a:rPr lang="en-US" altLang="ko-KR" b="1" dirty="0" smtClean="0">
                <a:solidFill>
                  <a:schemeClr val="tx1"/>
                </a:solidFill>
              </a:rPr>
              <a:t>‘</a:t>
            </a:r>
            <a:r>
              <a:rPr lang="ko-KR" altLang="ko-KR" b="1" dirty="0" smtClean="0">
                <a:solidFill>
                  <a:schemeClr val="tx1"/>
                </a:solidFill>
              </a:rPr>
              <a:t>영</a:t>
            </a:r>
            <a:r>
              <a:rPr lang="en-US" altLang="ko-KR" b="1" dirty="0" smtClean="0">
                <a:solidFill>
                  <a:schemeClr val="tx1"/>
                </a:solidFill>
              </a:rPr>
              <a:t>’ </a:t>
            </a:r>
            <a:r>
              <a:rPr lang="ko-KR" altLang="ko-KR" b="1" dirty="0" smtClean="0">
                <a:solidFill>
                  <a:schemeClr val="tx1"/>
                </a:solidFill>
              </a:rPr>
              <a:t>이란 글자를 모두 제거하고 출력하세요</a:t>
            </a:r>
            <a:endParaRPr lang="ko-KR" altLang="ko-KR" dirty="0" smtClean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4" name="그림 1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3135" y="3140968"/>
            <a:ext cx="2592288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모서리가 둥근 직사각형 14"/>
          <p:cNvSpPr/>
          <p:nvPr/>
        </p:nvSpPr>
        <p:spPr>
          <a:xfrm>
            <a:off x="4851127" y="4797152"/>
            <a:ext cx="1008112" cy="8640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4131047" y="4437112"/>
            <a:ext cx="50405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94" name="AutoShape 2"/>
          <p:cNvSpPr>
            <a:spLocks noChangeArrowheads="1"/>
          </p:cNvSpPr>
          <p:nvPr/>
        </p:nvSpPr>
        <p:spPr bwMode="auto">
          <a:xfrm>
            <a:off x="6435303" y="4788644"/>
            <a:ext cx="1089025" cy="881062"/>
          </a:xfrm>
          <a:prstGeom prst="roundRect">
            <a:avLst>
              <a:gd name="adj" fmla="val 16667"/>
            </a:avLst>
          </a:prstGeom>
          <a:solidFill>
            <a:srgbClr val="FABF8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모두 </a:t>
            </a:r>
            <a:r>
              <a:rPr kumimoji="1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‘</a:t>
            </a:r>
            <a:r>
              <a:rPr kumimoji="1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영</a:t>
            </a:r>
            <a:r>
              <a:rPr kumimoji="1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이라는 글자가 없어졌습니다</a:t>
            </a:r>
            <a:r>
              <a:rPr kumimoji="1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  <a:endParaRPr kumimoji="1" lang="ko-KR" altLang="ko-K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cxnSp>
        <p:nvCxnSpPr>
          <p:cNvPr id="18" name="직선 화살표 연결선 17"/>
          <p:cNvCxnSpPr>
            <a:stCxn id="8194" idx="1"/>
            <a:endCxn id="15" idx="3"/>
          </p:cNvCxnSpPr>
          <p:nvPr/>
        </p:nvCxnSpPr>
        <p:spPr>
          <a:xfrm flipH="1">
            <a:off x="5859239" y="5229175"/>
            <a:ext cx="576064" cy="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67544" y="980728"/>
            <a:ext cx="3024336" cy="5760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12) RTRIM </a:t>
            </a:r>
            <a:r>
              <a:rPr lang="ko-KR" altLang="ko-KR" b="1" dirty="0" smtClean="0">
                <a:solidFill>
                  <a:schemeClr val="tx1"/>
                </a:solidFill>
              </a:rPr>
              <a:t>함수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7169" name="AutoShape 1"/>
          <p:cNvSpPr>
            <a:spLocks noChangeArrowheads="1"/>
          </p:cNvSpPr>
          <p:nvPr/>
        </p:nvSpPr>
        <p:spPr bwMode="auto">
          <a:xfrm>
            <a:off x="611560" y="1484784"/>
            <a:ext cx="5145385" cy="48676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   법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: RTRIM(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‘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문자열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또는 컬럼명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‘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제거할 문자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39552" y="1988840"/>
            <a:ext cx="8280920" cy="8640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Dept2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err="1" smtClean="0">
                <a:solidFill>
                  <a:schemeClr val="tx1"/>
                </a:solidFill>
              </a:rPr>
              <a:t>dname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을 출력하되 오른쪽 끝에 </a:t>
            </a:r>
            <a:r>
              <a:rPr lang="en-US" altLang="ko-KR" b="1" dirty="0" smtClean="0">
                <a:solidFill>
                  <a:schemeClr val="tx1"/>
                </a:solidFill>
              </a:rPr>
              <a:t>‘</a:t>
            </a:r>
            <a:r>
              <a:rPr lang="ko-KR" altLang="ko-KR" b="1" dirty="0" smtClean="0">
                <a:solidFill>
                  <a:schemeClr val="tx1"/>
                </a:solidFill>
              </a:rPr>
              <a:t>부</a:t>
            </a:r>
            <a:r>
              <a:rPr lang="en-US" altLang="ko-KR" b="1" dirty="0" smtClean="0">
                <a:solidFill>
                  <a:schemeClr val="tx1"/>
                </a:solidFill>
              </a:rPr>
              <a:t>’ </a:t>
            </a:r>
            <a:r>
              <a:rPr lang="ko-KR" altLang="ko-KR" b="1" dirty="0" smtClean="0">
                <a:solidFill>
                  <a:schemeClr val="tx1"/>
                </a:solidFill>
              </a:rPr>
              <a:t>라는 글자는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</a:t>
            </a:r>
            <a:r>
              <a:rPr lang="ko-KR" altLang="ko-KR" b="1" dirty="0" smtClean="0">
                <a:solidFill>
                  <a:schemeClr val="tx1"/>
                </a:solidFill>
              </a:rPr>
              <a:t>제거하고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2708920"/>
            <a:ext cx="2808312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3203848" y="3861048"/>
            <a:ext cx="936104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203848" y="4293096"/>
            <a:ext cx="936104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203848" y="4725144"/>
            <a:ext cx="936104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70" name="AutoShape 2"/>
          <p:cNvSpPr>
            <a:spLocks noChangeArrowheads="1"/>
          </p:cNvSpPr>
          <p:nvPr/>
        </p:nvSpPr>
        <p:spPr bwMode="auto">
          <a:xfrm>
            <a:off x="4860032" y="3920356"/>
            <a:ext cx="1089025" cy="881062"/>
          </a:xfrm>
          <a:prstGeom prst="roundRect">
            <a:avLst>
              <a:gd name="adj" fmla="val 16667"/>
            </a:avLst>
          </a:prstGeom>
          <a:solidFill>
            <a:srgbClr val="FABF8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모두 </a:t>
            </a:r>
            <a:r>
              <a:rPr kumimoji="1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‘</a:t>
            </a:r>
            <a:r>
              <a:rPr kumimoji="1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부</a:t>
            </a:r>
            <a:r>
              <a:rPr kumimoji="1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라는 글자가 없어졌습니다</a:t>
            </a:r>
            <a:r>
              <a:rPr kumimoji="1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  <a:endParaRPr kumimoji="1" lang="ko-KR" altLang="ko-K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cxnSp>
        <p:nvCxnSpPr>
          <p:cNvPr id="18" name="직선 화살표 연결선 17"/>
          <p:cNvCxnSpPr>
            <a:stCxn id="7170" idx="1"/>
            <a:endCxn id="15" idx="3"/>
          </p:cNvCxnSpPr>
          <p:nvPr/>
        </p:nvCxnSpPr>
        <p:spPr>
          <a:xfrm flipH="1">
            <a:off x="4139952" y="4360887"/>
            <a:ext cx="720080" cy="42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7170" idx="1"/>
            <a:endCxn id="14" idx="3"/>
          </p:cNvCxnSpPr>
          <p:nvPr/>
        </p:nvCxnSpPr>
        <p:spPr>
          <a:xfrm flipH="1" flipV="1">
            <a:off x="4139952" y="3933056"/>
            <a:ext cx="720080" cy="4278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7170" idx="1"/>
            <a:endCxn id="16" idx="3"/>
          </p:cNvCxnSpPr>
          <p:nvPr/>
        </p:nvCxnSpPr>
        <p:spPr>
          <a:xfrm flipH="1">
            <a:off x="4139952" y="4360887"/>
            <a:ext cx="720080" cy="436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1124744"/>
            <a:ext cx="3744416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13) REPLACE </a:t>
            </a:r>
            <a:r>
              <a:rPr lang="ko-KR" altLang="ko-KR" b="1" dirty="0" smtClean="0">
                <a:solidFill>
                  <a:schemeClr val="tx1"/>
                </a:solidFill>
              </a:rPr>
              <a:t>함수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6145" name="AutoShape 1"/>
          <p:cNvSpPr>
            <a:spLocks noChangeArrowheads="1"/>
          </p:cNvSpPr>
          <p:nvPr/>
        </p:nvSpPr>
        <p:spPr bwMode="auto">
          <a:xfrm>
            <a:off x="467544" y="1700808"/>
            <a:ext cx="5760640" cy="50405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   법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: REPLACE(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‘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문자열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또는 컬럼명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‘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문자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,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문자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5536" y="2420888"/>
            <a:ext cx="8496944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en-US" altLang="ko-KR" b="1" dirty="0" smtClean="0">
                <a:solidFill>
                  <a:schemeClr val="tx1"/>
                </a:solidFill>
              </a:rPr>
              <a:t>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 학생들의 이름을 출력하되 성 부분은 </a:t>
            </a:r>
            <a:r>
              <a:rPr lang="en-US" altLang="ko-KR" b="1" dirty="0" smtClean="0">
                <a:solidFill>
                  <a:schemeClr val="tx1"/>
                </a:solidFill>
              </a:rPr>
              <a:t>‘#’ </a:t>
            </a:r>
            <a:r>
              <a:rPr lang="ko-KR" altLang="ko-KR" b="1" dirty="0" smtClean="0">
                <a:solidFill>
                  <a:schemeClr val="tx1"/>
                </a:solidFill>
              </a:rPr>
              <a:t>으로 표시되게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4" name="그림 1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3212976"/>
            <a:ext cx="5976664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모서리가 둥근 직사각형 14"/>
          <p:cNvSpPr/>
          <p:nvPr/>
        </p:nvSpPr>
        <p:spPr>
          <a:xfrm>
            <a:off x="3203848" y="3573016"/>
            <a:ext cx="4032448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23528" y="1124744"/>
            <a:ext cx="3456384" cy="5760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문자 함수 퀴즈 </a:t>
            </a:r>
            <a:r>
              <a:rPr lang="en-US" altLang="ko-KR" b="1" dirty="0" smtClean="0">
                <a:solidFill>
                  <a:schemeClr val="tx1"/>
                </a:solidFill>
              </a:rPr>
              <a:t>4)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23528" y="1772816"/>
            <a:ext cx="8496944" cy="10081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b="1" dirty="0" smtClean="0">
                <a:solidFill>
                  <a:schemeClr val="tx1"/>
                </a:solidFill>
              </a:rPr>
              <a:t>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 아래와 같이</a:t>
            </a:r>
            <a:r>
              <a:rPr lang="en-US" altLang="ko-KR" b="1" dirty="0" smtClean="0">
                <a:solidFill>
                  <a:schemeClr val="tx1"/>
                </a:solidFill>
              </a:rPr>
              <a:t> 1 </a:t>
            </a:r>
            <a:r>
              <a:rPr lang="ko-KR" altLang="ko-KR" b="1" dirty="0" smtClean="0">
                <a:solidFill>
                  <a:schemeClr val="tx1"/>
                </a:solidFill>
              </a:rPr>
              <a:t>전공</a:t>
            </a:r>
            <a:r>
              <a:rPr lang="en-US" altLang="ko-KR" b="1" dirty="0" smtClean="0">
                <a:solidFill>
                  <a:schemeClr val="tx1"/>
                </a:solidFill>
              </a:rPr>
              <a:t>(deptno1)</a:t>
            </a:r>
            <a:r>
              <a:rPr lang="ko-KR" altLang="ko-KR" b="1" dirty="0" smtClean="0">
                <a:solidFill>
                  <a:schemeClr val="tx1"/>
                </a:solidFill>
              </a:rPr>
              <a:t>이</a:t>
            </a:r>
            <a:r>
              <a:rPr lang="en-US" altLang="ko-KR" b="1" dirty="0" smtClean="0">
                <a:solidFill>
                  <a:schemeClr val="tx1"/>
                </a:solidFill>
              </a:rPr>
              <a:t> 101 </a:t>
            </a:r>
            <a:r>
              <a:rPr lang="ko-KR" altLang="ko-KR" b="1" dirty="0" smtClean="0">
                <a:solidFill>
                  <a:schemeClr val="tx1"/>
                </a:solidFill>
              </a:rPr>
              <a:t>번인 학생들의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이름을 출력하되 가운데 글자만 </a:t>
            </a:r>
            <a:r>
              <a:rPr lang="en-US" altLang="ko-KR" b="1" dirty="0" smtClean="0">
                <a:solidFill>
                  <a:schemeClr val="tx1"/>
                </a:solidFill>
              </a:rPr>
              <a:t>‘#’ </a:t>
            </a:r>
            <a:r>
              <a:rPr lang="ko-KR" altLang="ko-KR" b="1" dirty="0" smtClean="0">
                <a:solidFill>
                  <a:schemeClr val="tx1"/>
                </a:solidFill>
              </a:rPr>
              <a:t>으로 표시되게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2924944"/>
            <a:ext cx="3024336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7544" y="1196752"/>
            <a:ext cx="338437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문자 함수 퀴즈 </a:t>
            </a:r>
            <a:r>
              <a:rPr lang="en-US" altLang="ko-KR" b="1" dirty="0" smtClean="0">
                <a:solidFill>
                  <a:schemeClr val="tx1"/>
                </a:solidFill>
              </a:rPr>
              <a:t>5)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39552" y="1844824"/>
            <a:ext cx="8064896" cy="14401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Student </a:t>
            </a:r>
            <a:r>
              <a:rPr lang="ko-KR" altLang="ko-KR" b="1" dirty="0" smtClean="0"/>
              <a:t>테이블에서 아래와 같이</a:t>
            </a:r>
            <a:r>
              <a:rPr lang="en-US" altLang="ko-KR" b="1" dirty="0" smtClean="0"/>
              <a:t> 1 </a:t>
            </a:r>
            <a:r>
              <a:rPr lang="ko-KR" altLang="ko-KR" b="1" dirty="0" smtClean="0"/>
              <a:t>전공</a:t>
            </a:r>
            <a:r>
              <a:rPr lang="en-US" altLang="ko-KR" b="1" dirty="0" smtClean="0"/>
              <a:t>(deptno1)</a:t>
            </a:r>
            <a:r>
              <a:rPr lang="ko-KR" altLang="ko-KR" b="1" dirty="0" smtClean="0"/>
              <a:t>이</a:t>
            </a:r>
            <a:r>
              <a:rPr lang="en-US" altLang="ko-KR" b="1" dirty="0" smtClean="0"/>
              <a:t> 101 </a:t>
            </a:r>
            <a:r>
              <a:rPr lang="ko-KR" altLang="ko-KR" b="1" dirty="0" smtClean="0"/>
              <a:t>번인 학생들의 이름과 주민등록번호를 출력하되 주민등록번호의 뒤</a:t>
            </a:r>
            <a:r>
              <a:rPr lang="en-US" altLang="ko-KR" b="1" dirty="0" smtClean="0"/>
              <a:t> 7</a:t>
            </a:r>
            <a:r>
              <a:rPr lang="ko-KR" altLang="ko-KR" b="1" dirty="0" smtClean="0"/>
              <a:t>자리는 </a:t>
            </a:r>
            <a:r>
              <a:rPr lang="en-US" altLang="ko-KR" b="1" dirty="0" smtClean="0"/>
              <a:t>‘*’ </a:t>
            </a:r>
            <a:r>
              <a:rPr lang="ko-KR" altLang="ko-KR" b="1" dirty="0" smtClean="0"/>
              <a:t>로 표시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되도록</a:t>
            </a:r>
            <a:r>
              <a:rPr lang="ko-KR" altLang="ko-KR" b="1" dirty="0" smtClean="0"/>
              <a:t> 출력하세요</a:t>
            </a:r>
            <a:r>
              <a:rPr lang="en-US" altLang="ko-KR" b="1" dirty="0" smtClean="0"/>
              <a:t>.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95536" y="1772816"/>
            <a:ext cx="8424936" cy="11521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b="1" dirty="0" smtClean="0">
                <a:solidFill>
                  <a:schemeClr val="tx1"/>
                </a:solidFill>
              </a:rPr>
              <a:t>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 아래와 같이</a:t>
            </a:r>
            <a:r>
              <a:rPr lang="en-US" altLang="ko-KR" b="1" dirty="0" smtClean="0">
                <a:solidFill>
                  <a:schemeClr val="tx1"/>
                </a:solidFill>
              </a:rPr>
              <a:t> 1 </a:t>
            </a:r>
            <a:r>
              <a:rPr lang="ko-KR" altLang="ko-KR" b="1" dirty="0" smtClean="0">
                <a:solidFill>
                  <a:schemeClr val="tx1"/>
                </a:solidFill>
              </a:rPr>
              <a:t>전공</a:t>
            </a:r>
            <a:r>
              <a:rPr lang="en-US" altLang="ko-KR" b="1" dirty="0" smtClean="0">
                <a:solidFill>
                  <a:schemeClr val="tx1"/>
                </a:solidFill>
              </a:rPr>
              <a:t>(deptno1)</a:t>
            </a:r>
            <a:r>
              <a:rPr lang="ko-KR" altLang="ko-KR" b="1" dirty="0" smtClean="0">
                <a:solidFill>
                  <a:schemeClr val="tx1"/>
                </a:solidFill>
              </a:rPr>
              <a:t>이</a:t>
            </a:r>
            <a:r>
              <a:rPr lang="en-US" altLang="ko-KR" b="1" dirty="0" smtClean="0">
                <a:solidFill>
                  <a:schemeClr val="tx1"/>
                </a:solidFill>
              </a:rPr>
              <a:t> 101 </a:t>
            </a:r>
            <a:r>
              <a:rPr lang="ko-KR" altLang="ko-KR" b="1" dirty="0" smtClean="0">
                <a:solidFill>
                  <a:schemeClr val="tx1"/>
                </a:solidFill>
              </a:rPr>
              <a:t>번인 학생들의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ko-KR" b="1" dirty="0" smtClean="0">
                <a:solidFill>
                  <a:schemeClr val="tx1"/>
                </a:solidFill>
              </a:rPr>
              <a:t>이름과 주민등록번호를 출력하되 주민등록번호의 뒤</a:t>
            </a:r>
            <a:r>
              <a:rPr lang="en-US" altLang="ko-KR" b="1" dirty="0" smtClean="0">
                <a:solidFill>
                  <a:schemeClr val="tx1"/>
                </a:solidFill>
              </a:rPr>
              <a:t> 7</a:t>
            </a:r>
            <a:r>
              <a:rPr lang="ko-KR" altLang="ko-KR" b="1" dirty="0" smtClean="0">
                <a:solidFill>
                  <a:schemeClr val="tx1"/>
                </a:solidFill>
              </a:rPr>
              <a:t>자리는 </a:t>
            </a:r>
            <a:r>
              <a:rPr lang="en-US" altLang="ko-KR" b="1" dirty="0" smtClean="0">
                <a:solidFill>
                  <a:schemeClr val="tx1"/>
                </a:solidFill>
              </a:rPr>
              <a:t>‘*’ </a:t>
            </a:r>
            <a:r>
              <a:rPr lang="ko-KR" altLang="ko-KR" b="1" dirty="0" smtClean="0">
                <a:solidFill>
                  <a:schemeClr val="tx1"/>
                </a:solidFill>
              </a:rPr>
              <a:t>로 표시되게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4" name="그림 1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3212976"/>
            <a:ext cx="4608512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9" name="그림 8" descr="함수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7544" y="2132856"/>
            <a:ext cx="8136904" cy="2664296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467544" y="1268760"/>
            <a:ext cx="3528392" cy="5760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 - SQL</a:t>
            </a:r>
            <a:r>
              <a:rPr lang="ko-KR" altLang="en-US" b="1" dirty="0" smtClean="0">
                <a:solidFill>
                  <a:schemeClr val="tx1"/>
                </a:solidFill>
              </a:rPr>
              <a:t> 함수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7544" y="1196752"/>
            <a:ext cx="338437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문자 함수 퀴즈 </a:t>
            </a:r>
            <a:r>
              <a:rPr lang="en-US" altLang="ko-KR" b="1" dirty="0" smtClean="0">
                <a:solidFill>
                  <a:schemeClr val="tx1"/>
                </a:solidFill>
              </a:rPr>
              <a:t>6)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95536" y="1844824"/>
            <a:ext cx="8208912" cy="12961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- 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 아래 그림과 같이</a:t>
            </a:r>
            <a:r>
              <a:rPr lang="en-US" altLang="ko-KR" b="1" dirty="0" smtClean="0">
                <a:solidFill>
                  <a:schemeClr val="tx1"/>
                </a:solidFill>
              </a:rPr>
              <a:t> 1 </a:t>
            </a:r>
            <a:r>
              <a:rPr lang="ko-KR" altLang="ko-KR" b="1" dirty="0" smtClean="0">
                <a:solidFill>
                  <a:schemeClr val="tx1"/>
                </a:solidFill>
              </a:rPr>
              <a:t>전공이</a:t>
            </a:r>
            <a:r>
              <a:rPr lang="en-US" altLang="ko-KR" b="1" dirty="0" smtClean="0">
                <a:solidFill>
                  <a:schemeClr val="tx1"/>
                </a:solidFill>
              </a:rPr>
              <a:t> 102 </a:t>
            </a:r>
            <a:r>
              <a:rPr lang="ko-KR" altLang="ko-KR" b="1" dirty="0" smtClean="0">
                <a:solidFill>
                  <a:schemeClr val="tx1"/>
                </a:solidFill>
              </a:rPr>
              <a:t>번인 학생들의 이름과 전화번호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전화번호에서 국번 부분만 </a:t>
            </a:r>
            <a:r>
              <a:rPr lang="en-US" altLang="ko-KR" b="1" dirty="0" smtClean="0">
                <a:solidFill>
                  <a:schemeClr val="tx1"/>
                </a:solidFill>
              </a:rPr>
              <a:t>‘#’ </a:t>
            </a:r>
            <a:r>
              <a:rPr lang="ko-KR" altLang="ko-KR" b="1" dirty="0" smtClean="0">
                <a:solidFill>
                  <a:schemeClr val="tx1"/>
                </a:solidFill>
              </a:rPr>
              <a:t>처리하여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ko-KR" altLang="ko-KR" b="1" dirty="0" smtClean="0">
                <a:solidFill>
                  <a:schemeClr val="tx1"/>
                </a:solidFill>
              </a:rPr>
              <a:t>단 모든 국번은</a:t>
            </a:r>
            <a:r>
              <a:rPr lang="en-US" altLang="ko-KR" b="1" dirty="0" smtClean="0">
                <a:solidFill>
                  <a:schemeClr val="tx1"/>
                </a:solidFill>
              </a:rPr>
              <a:t> 3</a:t>
            </a:r>
            <a:r>
              <a:rPr lang="ko-KR" altLang="ko-KR" b="1" dirty="0" smtClean="0">
                <a:solidFill>
                  <a:schemeClr val="tx1"/>
                </a:solidFill>
              </a:rPr>
              <a:t>자리로 간주합니다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3212976"/>
            <a:ext cx="5904656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187624" y="2204864"/>
            <a:ext cx="6336704" cy="18002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 smtClean="0">
                <a:solidFill>
                  <a:schemeClr val="tx1"/>
                </a:solidFill>
              </a:rPr>
              <a:t>2. SQL </a:t>
            </a:r>
            <a:r>
              <a:rPr lang="ko-KR" altLang="ko-KR" sz="2500" b="1" dirty="0" smtClean="0">
                <a:solidFill>
                  <a:schemeClr val="tx1"/>
                </a:solidFill>
              </a:rPr>
              <a:t>문장에서 정규식 사용하기</a:t>
            </a:r>
            <a:endParaRPr lang="en-US" altLang="ko-KR" sz="25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500" b="1" dirty="0" smtClean="0">
                <a:solidFill>
                  <a:schemeClr val="tx1"/>
                </a:solidFill>
              </a:rPr>
              <a:t> (10g </a:t>
            </a:r>
            <a:r>
              <a:rPr lang="ko-KR" altLang="ko-KR" sz="2500" b="1" dirty="0" smtClean="0">
                <a:solidFill>
                  <a:schemeClr val="tx1"/>
                </a:solidFill>
              </a:rPr>
              <a:t>부터 추가됨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) </a:t>
            </a:r>
            <a:endParaRPr lang="ko-KR" altLang="ko-KR" sz="25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1196752"/>
            <a:ext cx="288032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en-US" b="1" dirty="0" smtClean="0">
                <a:solidFill>
                  <a:schemeClr val="tx1"/>
                </a:solidFill>
              </a:rPr>
              <a:t>정규식이란 </a:t>
            </a:r>
            <a:r>
              <a:rPr lang="en-US" altLang="ko-KR" b="1" dirty="0" smtClean="0">
                <a:solidFill>
                  <a:schemeClr val="tx1"/>
                </a:solidFill>
              </a:rPr>
              <a:t>?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395536" y="1916830"/>
          <a:ext cx="8352928" cy="2952330"/>
        </p:xfrm>
        <a:graphic>
          <a:graphicData uri="http://schemas.openxmlformats.org/drawingml/2006/table">
            <a:tbl>
              <a:tblPr/>
              <a:tblGrid>
                <a:gridCol w="1383411"/>
                <a:gridCol w="5011757"/>
                <a:gridCol w="1957760"/>
              </a:tblGrid>
              <a:tr h="48777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사용 기호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의</a:t>
                      </a: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      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미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사 용 예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41075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^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Pattern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으로 시작하는 </a:t>
                      </a: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line 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출력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‘^pattern’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075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$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Pattern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으로 끝나는 </a:t>
                      </a: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line 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출력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‘pattern$’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075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P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로 시작하여 </a:t>
                      </a: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n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으로 끝나는 </a:t>
                      </a: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line ( . </a:t>
                      </a: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  <a:sym typeface="Wingdings"/>
                        </a:rPr>
                        <a:t></a:t>
                      </a: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 1 character) 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‘p . . . . n’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075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*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모든 이라는 뜻</a:t>
                      </a: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글자수가</a:t>
                      </a: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 0 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일수도 있음</a:t>
                      </a: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‘[a–z]*’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075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[ ]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Pattern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에 해당하는 한 문자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‘[Pp]attern’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075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[ ^ ]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Pattern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에 해당하지 않는 한 문자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‘[^a–m]</a:t>
                      </a:r>
                      <a:r>
                        <a:rPr lang="en-US" sz="1600" b="1" kern="100" dirty="0" err="1">
                          <a:latin typeface="맑은 고딕"/>
                          <a:ea typeface="맑은 고딕"/>
                          <a:cs typeface="Times New Roman"/>
                        </a:rPr>
                        <a:t>attern</a:t>
                      </a:r>
                      <a:r>
                        <a:rPr lang="en-US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’</a:t>
                      </a:r>
                      <a:endParaRPr lang="ko-KR" sz="16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51520" y="1196752"/>
            <a:ext cx="3168352" cy="5760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14)  REGEXP_LIKE </a:t>
            </a:r>
            <a:r>
              <a:rPr lang="ko-KR" altLang="ko-KR" b="1" dirty="0" smtClean="0">
                <a:solidFill>
                  <a:schemeClr val="tx1"/>
                </a:solidFill>
              </a:rPr>
              <a:t>함수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5536" y="1772816"/>
            <a:ext cx="6912768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ko-KR" b="1" dirty="0" smtClean="0">
                <a:solidFill>
                  <a:schemeClr val="tx1"/>
                </a:solidFill>
              </a:rPr>
              <a:t>사용 예제</a:t>
            </a:r>
            <a:r>
              <a:rPr lang="en-US" altLang="ko-KR" b="1" dirty="0" smtClean="0">
                <a:solidFill>
                  <a:schemeClr val="tx1"/>
                </a:solidFill>
              </a:rPr>
              <a:t> 1 : </a:t>
            </a:r>
            <a:r>
              <a:rPr lang="ko-KR" altLang="ko-KR" b="1" dirty="0" smtClean="0">
                <a:solidFill>
                  <a:schemeClr val="tx1"/>
                </a:solidFill>
              </a:rPr>
              <a:t>특정 문자나 숫자를 포함하는 결과 출력하기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420888"/>
            <a:ext cx="5040560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95536" y="980728"/>
            <a:ext cx="5616624" cy="7200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ko-KR" b="1" dirty="0" smtClean="0">
                <a:solidFill>
                  <a:schemeClr val="tx1"/>
                </a:solidFill>
              </a:rPr>
              <a:t>사용 예제</a:t>
            </a:r>
            <a:r>
              <a:rPr lang="en-US" altLang="ko-KR" b="1" dirty="0" smtClean="0">
                <a:solidFill>
                  <a:schemeClr val="tx1"/>
                </a:solidFill>
              </a:rPr>
              <a:t> 2: </a:t>
            </a:r>
            <a:r>
              <a:rPr lang="ko-KR" altLang="ko-KR" b="1" dirty="0" smtClean="0">
                <a:solidFill>
                  <a:schemeClr val="tx1"/>
                </a:solidFill>
              </a:rPr>
              <a:t>공백을 한 칸 포함하는 경우 찾기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772816"/>
            <a:ext cx="6552728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23528" y="1124744"/>
            <a:ext cx="4968552" cy="6480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ko-KR" b="1" dirty="0" smtClean="0">
                <a:solidFill>
                  <a:schemeClr val="tx1"/>
                </a:solidFill>
              </a:rPr>
              <a:t>사용 예제</a:t>
            </a:r>
            <a:r>
              <a:rPr lang="en-US" altLang="ko-KR" b="1" dirty="0" smtClean="0">
                <a:solidFill>
                  <a:schemeClr val="tx1"/>
                </a:solidFill>
              </a:rPr>
              <a:t> 3 : </a:t>
            </a:r>
            <a:r>
              <a:rPr lang="ko-KR" altLang="ko-KR" b="1" dirty="0" smtClean="0">
                <a:solidFill>
                  <a:schemeClr val="tx1"/>
                </a:solidFill>
              </a:rPr>
              <a:t>공백이 여러 개일 경우 찾기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988840"/>
            <a:ext cx="4176464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그림 12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1988840"/>
            <a:ext cx="4176464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23528" y="980728"/>
            <a:ext cx="4896544" cy="7920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ko-KR" b="1" dirty="0" smtClean="0">
                <a:solidFill>
                  <a:schemeClr val="tx1"/>
                </a:solidFill>
              </a:rPr>
              <a:t>사용 예제</a:t>
            </a:r>
            <a:r>
              <a:rPr lang="en-US" altLang="ko-KR" b="1" dirty="0" smtClean="0">
                <a:solidFill>
                  <a:schemeClr val="tx1"/>
                </a:solidFill>
              </a:rPr>
              <a:t> 4: </a:t>
            </a:r>
            <a:r>
              <a:rPr lang="ko-KR" altLang="ko-KR" b="1" dirty="0" smtClean="0">
                <a:solidFill>
                  <a:schemeClr val="tx1"/>
                </a:solidFill>
              </a:rPr>
              <a:t>연속적인 글자 수 지정하기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700808"/>
            <a:ext cx="4608512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그림 12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3933056"/>
            <a:ext cx="4608512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모서리가 둥근 직사각형 13"/>
          <p:cNvSpPr/>
          <p:nvPr/>
        </p:nvSpPr>
        <p:spPr>
          <a:xfrm>
            <a:off x="2699792" y="2924944"/>
            <a:ext cx="4176464" cy="648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대문자가 연속적으로 </a:t>
            </a:r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r>
              <a:rPr lang="ko-KR" altLang="en-US" b="1" dirty="0" smtClean="0">
                <a:solidFill>
                  <a:schemeClr val="tx1"/>
                </a:solidFill>
              </a:rPr>
              <a:t>글자 오는 경우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699792" y="5013176"/>
            <a:ext cx="4176464" cy="648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소문자가 연속적으로 </a:t>
            </a:r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r>
              <a:rPr lang="ko-KR" altLang="en-US" b="1" dirty="0" smtClean="0">
                <a:solidFill>
                  <a:schemeClr val="tx1"/>
                </a:solidFill>
              </a:rPr>
              <a:t>글자 오는 경우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767624"/>
            <a:ext cx="4464496" cy="2237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모서리가 둥근 직사각형 11"/>
          <p:cNvSpPr/>
          <p:nvPr/>
        </p:nvSpPr>
        <p:spPr>
          <a:xfrm>
            <a:off x="323528" y="980728"/>
            <a:ext cx="4896544" cy="7920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ko-KR" b="1" dirty="0" smtClean="0">
                <a:solidFill>
                  <a:schemeClr val="tx1"/>
                </a:solidFill>
              </a:rPr>
              <a:t>사용 예제</a:t>
            </a:r>
            <a:r>
              <a:rPr lang="en-US" altLang="ko-KR" b="1" dirty="0" smtClean="0">
                <a:solidFill>
                  <a:schemeClr val="tx1"/>
                </a:solidFill>
              </a:rPr>
              <a:t> 4: </a:t>
            </a:r>
            <a:r>
              <a:rPr lang="ko-KR" altLang="ko-KR" b="1" dirty="0" smtClean="0">
                <a:solidFill>
                  <a:schemeClr val="tx1"/>
                </a:solidFill>
              </a:rPr>
              <a:t>연속적인 글자 수 지정하기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491880" y="2780928"/>
            <a:ext cx="4176464" cy="648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숫자가 연속적으로 </a:t>
            </a:r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r>
              <a:rPr lang="ko-KR" altLang="en-US" b="1" dirty="0" smtClean="0">
                <a:solidFill>
                  <a:schemeClr val="tx1"/>
                </a:solidFill>
              </a:rPr>
              <a:t>글자 오는 경우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4" name="그림 13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4077072"/>
            <a:ext cx="4464496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모서리가 둥근 직사각형 14"/>
          <p:cNvSpPr/>
          <p:nvPr/>
        </p:nvSpPr>
        <p:spPr>
          <a:xfrm>
            <a:off x="3491880" y="5157192"/>
            <a:ext cx="4464496" cy="10081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대문자와 숫자를 함께 검색하는데 대문자가 먼저 연속적으로 </a:t>
            </a:r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r>
              <a:rPr lang="ko-KR" altLang="en-US" b="1" dirty="0" smtClean="0">
                <a:solidFill>
                  <a:schemeClr val="tx1"/>
                </a:solidFill>
              </a:rPr>
              <a:t>글자 오는 경우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700808"/>
            <a:ext cx="4320480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모서리가 둥근 직사각형 11"/>
          <p:cNvSpPr/>
          <p:nvPr/>
        </p:nvSpPr>
        <p:spPr>
          <a:xfrm>
            <a:off x="323528" y="980728"/>
            <a:ext cx="4896544" cy="7920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ko-KR" b="1" dirty="0" smtClean="0">
                <a:solidFill>
                  <a:schemeClr val="tx1"/>
                </a:solidFill>
              </a:rPr>
              <a:t>사용 예제</a:t>
            </a:r>
            <a:r>
              <a:rPr lang="en-US" altLang="ko-KR" b="1" dirty="0" smtClean="0">
                <a:solidFill>
                  <a:schemeClr val="tx1"/>
                </a:solidFill>
              </a:rPr>
              <a:t> 4: </a:t>
            </a:r>
            <a:r>
              <a:rPr lang="ko-KR" altLang="ko-KR" b="1" dirty="0" smtClean="0">
                <a:solidFill>
                  <a:schemeClr val="tx1"/>
                </a:solidFill>
              </a:rPr>
              <a:t>연속적인 글자 수 지정하기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499992" y="2060848"/>
            <a:ext cx="4464496" cy="10081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소문자와 숫자를 함께 검색하는데 숫자가 먼저 연속적으로 </a:t>
            </a:r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r>
              <a:rPr lang="ko-KR" altLang="en-US" b="1" dirty="0" smtClean="0">
                <a:solidFill>
                  <a:schemeClr val="tx1"/>
                </a:solidFill>
              </a:rPr>
              <a:t>글자 오는 경우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4" name="그림 13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3789040"/>
            <a:ext cx="4320480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모서리가 둥근 직사각형 14"/>
          <p:cNvSpPr/>
          <p:nvPr/>
        </p:nvSpPr>
        <p:spPr>
          <a:xfrm>
            <a:off x="4499992" y="4365104"/>
            <a:ext cx="4464496" cy="10081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대문자가 연속으로 </a:t>
            </a:r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r>
              <a:rPr lang="ko-KR" altLang="en-US" b="1" dirty="0" smtClean="0">
                <a:solidFill>
                  <a:schemeClr val="tx1"/>
                </a:solidFill>
              </a:rPr>
              <a:t>글자 오는 경우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95536" y="980728"/>
            <a:ext cx="5760640" cy="6480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ko-KR" b="1" dirty="0" smtClean="0">
                <a:solidFill>
                  <a:schemeClr val="tx1"/>
                </a:solidFill>
              </a:rPr>
              <a:t>사용 예제</a:t>
            </a:r>
            <a:r>
              <a:rPr lang="en-US" altLang="ko-KR" b="1" dirty="0" smtClean="0">
                <a:solidFill>
                  <a:schemeClr val="tx1"/>
                </a:solidFill>
              </a:rPr>
              <a:t> 5: </a:t>
            </a:r>
            <a:r>
              <a:rPr lang="ko-KR" altLang="ko-KR" b="1" dirty="0" smtClean="0">
                <a:solidFill>
                  <a:schemeClr val="tx1"/>
                </a:solidFill>
              </a:rPr>
              <a:t>시작되는 문자와 끝나는 문자 지정하기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556792"/>
            <a:ext cx="4176464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그림 12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3789040"/>
            <a:ext cx="4176464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모서리가 둥근 직사각형 13"/>
          <p:cNvSpPr/>
          <p:nvPr/>
        </p:nvSpPr>
        <p:spPr>
          <a:xfrm>
            <a:off x="4211960" y="2204864"/>
            <a:ext cx="3888432" cy="7920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숫자로 시작하는 행만 출력하기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211960" y="4869160"/>
            <a:ext cx="3888432" cy="7920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숫자나 소문자로 시작하는 행만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출력하기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9" name="그림 8" descr="UNI00000c9c2df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132856"/>
            <a:ext cx="7560840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모서리가 둥근 직사각형 11"/>
          <p:cNvSpPr/>
          <p:nvPr/>
        </p:nvSpPr>
        <p:spPr>
          <a:xfrm>
            <a:off x="683568" y="1340768"/>
            <a:ext cx="3384376" cy="5040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SQL </a:t>
            </a:r>
            <a:r>
              <a:rPr lang="ko-KR" altLang="en-US" b="1" dirty="0" smtClean="0">
                <a:solidFill>
                  <a:schemeClr val="tx1"/>
                </a:solidFill>
              </a:rPr>
              <a:t>단일 행 함수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196752"/>
            <a:ext cx="4320480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모서리가 둥근 직사각형 11"/>
          <p:cNvSpPr/>
          <p:nvPr/>
        </p:nvSpPr>
        <p:spPr>
          <a:xfrm>
            <a:off x="4499992" y="1628800"/>
            <a:ext cx="3816424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소문자로 끝나는 행을 출력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3356992"/>
            <a:ext cx="3615027" cy="287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모서리가 둥근 직사각형 13"/>
          <p:cNvSpPr/>
          <p:nvPr/>
        </p:nvSpPr>
        <p:spPr>
          <a:xfrm>
            <a:off x="3851920" y="4509120"/>
            <a:ext cx="3672408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숫자로 </a:t>
            </a:r>
            <a:r>
              <a:rPr lang="ko-KR" altLang="en-US" smtClean="0">
                <a:solidFill>
                  <a:schemeClr val="tx1"/>
                </a:solidFill>
              </a:rPr>
              <a:t>시작하지 않는 행을 출력</a:t>
            </a: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196752"/>
            <a:ext cx="4896544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모서리가 둥근 직사각형 11"/>
          <p:cNvSpPr/>
          <p:nvPr/>
        </p:nvSpPr>
        <p:spPr>
          <a:xfrm>
            <a:off x="4067944" y="2852936"/>
            <a:ext cx="4032448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소문자로 시작하지 않는 행을 출력</a:t>
            </a:r>
            <a:endParaRPr lang="ko-KR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340768"/>
            <a:ext cx="4824536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모서리가 둥근 직사각형 11"/>
          <p:cNvSpPr/>
          <p:nvPr/>
        </p:nvSpPr>
        <p:spPr>
          <a:xfrm>
            <a:off x="4427984" y="3068960"/>
            <a:ext cx="4392488" cy="10081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대문자 </a:t>
            </a:r>
            <a:r>
              <a:rPr lang="en-US" altLang="ko-KR" b="1" dirty="0" smtClean="0">
                <a:solidFill>
                  <a:schemeClr val="tx1"/>
                </a:solidFill>
              </a:rPr>
              <a:t>A </a:t>
            </a:r>
            <a:r>
              <a:rPr lang="ko-KR" altLang="en-US" b="1" dirty="0" smtClean="0">
                <a:solidFill>
                  <a:schemeClr val="tx1"/>
                </a:solidFill>
              </a:rPr>
              <a:t>나 숫자 </a:t>
            </a:r>
            <a:r>
              <a:rPr lang="en-US" altLang="ko-KR" b="1" dirty="0" smtClean="0">
                <a:solidFill>
                  <a:schemeClr val="tx1"/>
                </a:solidFill>
              </a:rPr>
              <a:t>1 </a:t>
            </a:r>
            <a:r>
              <a:rPr lang="ko-KR" altLang="en-US" b="1" dirty="0" smtClean="0">
                <a:solidFill>
                  <a:schemeClr val="tx1"/>
                </a:solidFill>
              </a:rPr>
              <a:t>을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포함하고 있는 행을 출력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412776"/>
            <a:ext cx="5184576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모서리가 둥근 직사각형 11"/>
          <p:cNvSpPr/>
          <p:nvPr/>
        </p:nvSpPr>
        <p:spPr>
          <a:xfrm>
            <a:off x="4644008" y="3429000"/>
            <a:ext cx="3888432" cy="8640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소문자 </a:t>
            </a:r>
            <a:r>
              <a:rPr lang="en-US" altLang="ko-KR" dirty="0" smtClean="0">
                <a:solidFill>
                  <a:schemeClr val="tx1"/>
                </a:solidFill>
              </a:rPr>
              <a:t>a </a:t>
            </a:r>
            <a:r>
              <a:rPr lang="ko-KR" altLang="en-US" dirty="0" smtClean="0">
                <a:solidFill>
                  <a:schemeClr val="tx1"/>
                </a:solidFill>
              </a:rPr>
              <a:t>나 숫자 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을 포함하는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행을 출력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23528" y="1196752"/>
            <a:ext cx="5976664" cy="7200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en-US" b="1" dirty="0" smtClean="0">
                <a:solidFill>
                  <a:schemeClr val="tx1"/>
                </a:solidFill>
              </a:rPr>
              <a:t>특정 조건이 아닌 </a:t>
            </a:r>
            <a:r>
              <a:rPr lang="en-US" altLang="ko-KR" b="1" dirty="0" smtClean="0">
                <a:solidFill>
                  <a:schemeClr val="tx1"/>
                </a:solidFill>
              </a:rPr>
              <a:t>(NOT) </a:t>
            </a:r>
            <a:r>
              <a:rPr lang="ko-KR" altLang="en-US" b="1" dirty="0" smtClean="0">
                <a:solidFill>
                  <a:schemeClr val="tx1"/>
                </a:solidFill>
              </a:rPr>
              <a:t>경우 출력하기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916832"/>
            <a:ext cx="6264696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3203848" y="4437112"/>
            <a:ext cx="4896544" cy="936104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알파벳 대소문자가 포함되지 않는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행만 출력하기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700808"/>
            <a:ext cx="5904656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모서리가 둥근 직사각형 11"/>
          <p:cNvSpPr/>
          <p:nvPr/>
        </p:nvSpPr>
        <p:spPr>
          <a:xfrm>
            <a:off x="3707904" y="3717032"/>
            <a:ext cx="4536504" cy="11521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숫자를 포함하지 않는 행만 출력하기</a:t>
            </a:r>
            <a:endParaRPr lang="ko-KR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916832"/>
            <a:ext cx="6336704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모서리가 둥근 직사각형 11"/>
          <p:cNvSpPr/>
          <p:nvPr/>
        </p:nvSpPr>
        <p:spPr>
          <a:xfrm>
            <a:off x="539552" y="1196752"/>
            <a:ext cx="4320480" cy="5760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 </a:t>
            </a:r>
            <a:r>
              <a:rPr lang="ko-KR" altLang="en-US" b="1" dirty="0" smtClean="0">
                <a:solidFill>
                  <a:schemeClr val="tx1"/>
                </a:solidFill>
              </a:rPr>
              <a:t>특수 문자 찾기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203848" y="4005064"/>
            <a:ext cx="4896544" cy="12241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? </a:t>
            </a:r>
            <a:r>
              <a:rPr lang="ko-KR" altLang="en-US" b="1" dirty="0" smtClean="0">
                <a:solidFill>
                  <a:schemeClr val="tx1"/>
                </a:solidFill>
              </a:rPr>
              <a:t>가 들어 있는 행만 출력하기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Escape </a:t>
            </a:r>
            <a:r>
              <a:rPr lang="ko-KR" altLang="en-US" b="1" dirty="0" smtClean="0">
                <a:solidFill>
                  <a:schemeClr val="tx1"/>
                </a:solidFill>
              </a:rPr>
              <a:t>문자 사용에 주의</a:t>
            </a:r>
            <a:r>
              <a:rPr lang="en-US" altLang="ko-KR" b="1" dirty="0" smtClean="0">
                <a:solidFill>
                  <a:schemeClr val="tx1"/>
                </a:solidFill>
              </a:rPr>
              <a:t>!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484784"/>
            <a:ext cx="6120680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모서리가 둥근 직사각형 11"/>
          <p:cNvSpPr/>
          <p:nvPr/>
        </p:nvSpPr>
        <p:spPr>
          <a:xfrm>
            <a:off x="4355976" y="3356992"/>
            <a:ext cx="4320480" cy="7920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? </a:t>
            </a:r>
            <a:r>
              <a:rPr lang="ko-KR" altLang="en-US" b="1" dirty="0" smtClean="0">
                <a:solidFill>
                  <a:schemeClr val="tx1"/>
                </a:solidFill>
              </a:rPr>
              <a:t>가 들어가 있지 않는 모든 행을 출력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179512" y="1218238"/>
            <a:ext cx="291708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15) REGEXP_REPLACE </a:t>
            </a:r>
            <a:r>
              <a: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함수 </a:t>
            </a: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8434" name="AutoShape 2"/>
          <p:cNvSpPr>
            <a:spLocks noChangeArrowheads="1"/>
          </p:cNvSpPr>
          <p:nvPr/>
        </p:nvSpPr>
        <p:spPr bwMode="auto">
          <a:xfrm>
            <a:off x="539552" y="1772816"/>
            <a:ext cx="5256584" cy="18764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 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   법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: REGEXP_REPLACE (source_char, pattern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              [, replace_string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              [, position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              [, occurrence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              [, match_param]]]]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            )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9552" y="3933056"/>
            <a:ext cx="8064896" cy="1944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ko-KR" altLang="ko-KR" b="1" dirty="0" smtClean="0">
                <a:solidFill>
                  <a:schemeClr val="tx1"/>
                </a:solidFill>
              </a:rPr>
              <a:t>첫 번째</a:t>
            </a:r>
            <a:r>
              <a:rPr lang="ko-KR" altLang="ko-KR" dirty="0" smtClean="0">
                <a:solidFill>
                  <a:schemeClr val="tx1"/>
                </a:solidFill>
              </a:rPr>
              <a:t> 인수인</a:t>
            </a:r>
            <a:r>
              <a:rPr lang="en-US" altLang="ko-KR" dirty="0" smtClean="0">
                <a:solidFill>
                  <a:schemeClr val="tx1"/>
                </a:solidFill>
              </a:rPr>
              <a:t> Source </a:t>
            </a:r>
            <a:r>
              <a:rPr lang="ko-KR" altLang="ko-KR" dirty="0" smtClean="0">
                <a:solidFill>
                  <a:schemeClr val="tx1"/>
                </a:solidFill>
              </a:rPr>
              <a:t>는 원본 데이터를 의미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ko-KR" altLang="ko-KR" b="1" dirty="0" smtClean="0">
                <a:solidFill>
                  <a:schemeClr val="tx1"/>
                </a:solidFill>
              </a:rPr>
              <a:t>두 번째</a:t>
            </a:r>
            <a:r>
              <a:rPr lang="ko-KR" altLang="ko-KR" dirty="0" smtClean="0">
                <a:solidFill>
                  <a:schemeClr val="tx1"/>
                </a:solidFill>
              </a:rPr>
              <a:t> 인수인</a:t>
            </a:r>
            <a:r>
              <a:rPr lang="en-US" altLang="ko-KR" dirty="0" smtClean="0">
                <a:solidFill>
                  <a:schemeClr val="tx1"/>
                </a:solidFill>
              </a:rPr>
              <a:t> pattern </a:t>
            </a:r>
            <a:r>
              <a:rPr lang="ko-KR" altLang="ko-KR" dirty="0" smtClean="0">
                <a:solidFill>
                  <a:schemeClr val="tx1"/>
                </a:solidFill>
              </a:rPr>
              <a:t>은 찾고자 하는 패턴을 의미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ko-KR" altLang="ko-KR" b="1" dirty="0" smtClean="0">
                <a:solidFill>
                  <a:schemeClr val="tx1"/>
                </a:solidFill>
              </a:rPr>
              <a:t>세 번째</a:t>
            </a:r>
            <a:r>
              <a:rPr lang="ko-KR" altLang="ko-KR" dirty="0" smtClean="0">
                <a:solidFill>
                  <a:schemeClr val="tx1"/>
                </a:solidFill>
              </a:rPr>
              <a:t> 인수인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replace_string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ko-KR" dirty="0" smtClean="0">
                <a:solidFill>
                  <a:schemeClr val="tx1"/>
                </a:solidFill>
              </a:rPr>
              <a:t>은 변환 하고자 하는 형태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ko-KR" altLang="ko-KR" b="1" dirty="0" smtClean="0">
                <a:solidFill>
                  <a:schemeClr val="tx1"/>
                </a:solidFill>
              </a:rPr>
              <a:t>네 번째</a:t>
            </a:r>
            <a:r>
              <a:rPr lang="ko-KR" altLang="ko-KR" dirty="0" smtClean="0">
                <a:solidFill>
                  <a:schemeClr val="tx1"/>
                </a:solidFill>
              </a:rPr>
              <a:t> 인수인</a:t>
            </a:r>
            <a:r>
              <a:rPr lang="en-US" altLang="ko-KR" dirty="0" smtClean="0">
                <a:solidFill>
                  <a:schemeClr val="tx1"/>
                </a:solidFill>
              </a:rPr>
              <a:t> position </a:t>
            </a:r>
            <a:r>
              <a:rPr lang="ko-KR" altLang="ko-KR" dirty="0" smtClean="0">
                <a:solidFill>
                  <a:schemeClr val="tx1"/>
                </a:solidFill>
              </a:rPr>
              <a:t>은 검색 시작위치를 지정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ko-KR" altLang="ko-KR" b="1" dirty="0" smtClean="0">
                <a:solidFill>
                  <a:schemeClr val="tx1"/>
                </a:solidFill>
              </a:rPr>
              <a:t>다섯 번째</a:t>
            </a:r>
            <a:r>
              <a:rPr lang="ko-KR" altLang="ko-KR" dirty="0" smtClean="0">
                <a:solidFill>
                  <a:schemeClr val="tx1"/>
                </a:solidFill>
              </a:rPr>
              <a:t> 인수인 </a:t>
            </a:r>
            <a:r>
              <a:rPr lang="en-US" altLang="ko-KR" dirty="0" smtClean="0">
                <a:solidFill>
                  <a:schemeClr val="tx1"/>
                </a:solidFill>
              </a:rPr>
              <a:t>occurrence </a:t>
            </a:r>
            <a:r>
              <a:rPr lang="ko-KR" altLang="ko-KR" dirty="0" smtClean="0">
                <a:solidFill>
                  <a:schemeClr val="tx1"/>
                </a:solidFill>
              </a:rPr>
              <a:t>는 패턴과 일치가 발생하는 횟수를 의미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ko-KR" altLang="ko-KR" b="1" dirty="0" smtClean="0">
                <a:solidFill>
                  <a:schemeClr val="tx1"/>
                </a:solidFill>
              </a:rPr>
              <a:t>여섯 번째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match_parameter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ko-KR" dirty="0" smtClean="0">
                <a:solidFill>
                  <a:schemeClr val="tx1"/>
                </a:solidFill>
              </a:rPr>
              <a:t>는 기본값으로 검색되는 옵션을 바꿀 수 </a:t>
            </a:r>
            <a:r>
              <a:rPr lang="ko-KR" altLang="en-US" dirty="0" smtClean="0">
                <a:solidFill>
                  <a:schemeClr val="tx1"/>
                </a:solidFill>
              </a:rPr>
              <a:t>있음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51520" y="1124744"/>
            <a:ext cx="7776864" cy="6480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ko-KR" b="1" dirty="0" smtClean="0">
                <a:solidFill>
                  <a:schemeClr val="tx1"/>
                </a:solidFill>
              </a:rPr>
              <a:t>사용 예제</a:t>
            </a:r>
            <a:r>
              <a:rPr lang="en-US" altLang="ko-KR" b="1" dirty="0" smtClean="0">
                <a:solidFill>
                  <a:schemeClr val="tx1"/>
                </a:solidFill>
              </a:rPr>
              <a:t> 1 : </a:t>
            </a:r>
            <a:r>
              <a:rPr lang="ko-KR" altLang="ko-KR" b="1" dirty="0" smtClean="0">
                <a:solidFill>
                  <a:schemeClr val="tx1"/>
                </a:solidFill>
              </a:rPr>
              <a:t>모든 숫자를 특수 기호로 변경하기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844824"/>
            <a:ext cx="7704856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3851920" y="3789040"/>
            <a:ext cx="3744416" cy="10081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숫자 </a:t>
            </a:r>
            <a:r>
              <a:rPr lang="en-US" altLang="ko-KR" b="1" dirty="0" smtClean="0">
                <a:solidFill>
                  <a:schemeClr val="tx1"/>
                </a:solidFill>
              </a:rPr>
              <a:t>-&gt; + </a:t>
            </a:r>
            <a:r>
              <a:rPr lang="ko-KR" altLang="en-US" b="1" dirty="0" smtClean="0">
                <a:solidFill>
                  <a:schemeClr val="tx1"/>
                </a:solidFill>
              </a:rPr>
              <a:t>로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변환하기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23528" y="1052736"/>
            <a:ext cx="1944216" cy="5760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1. </a:t>
            </a:r>
            <a:r>
              <a:rPr lang="ko-KR" altLang="en-US" b="1" dirty="0" smtClean="0">
                <a:solidFill>
                  <a:schemeClr val="tx1"/>
                </a:solidFill>
              </a:rPr>
              <a:t>문자함수 </a:t>
            </a:r>
            <a:r>
              <a:rPr lang="en-US" altLang="ko-KR" b="1" dirty="0" smtClean="0">
                <a:solidFill>
                  <a:schemeClr val="tx1"/>
                </a:solidFill>
              </a:rPr>
              <a:t>- 1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539552" y="1628800"/>
          <a:ext cx="8280920" cy="3973536"/>
        </p:xfrm>
        <a:graphic>
          <a:graphicData uri="http://schemas.openxmlformats.org/drawingml/2006/table">
            <a:tbl>
              <a:tblPr/>
              <a:tblGrid>
                <a:gridCol w="1619089"/>
                <a:gridCol w="4320558"/>
                <a:gridCol w="2341273"/>
              </a:tblGrid>
              <a:tr h="50405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함 수 명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의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          </a:t>
                      </a: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미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사 용 예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34694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INITCAP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입력 값의 첫 글자만 대문자로 변환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INITCAP(‘abcd’) -&gt; Abcd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94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LOWER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입력 값을 전부 소문자로 변환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LOWER(‘ABCD’) -&gt; abcd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94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UPPER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입력 값을 전부 대문자로 변환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UPPER(‘abcd’) -&gt;ABCD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94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LENGTH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입력된 문자열의 길이 값을 출력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LENGTH(‘</a:t>
                      </a: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한글</a:t>
                      </a: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’) -&gt; 2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94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LENGTHB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입력된 문자열의 길이의 바이트 값을 출력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LENGTHB(‘</a:t>
                      </a: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한글</a:t>
                      </a: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’) -&gt; 4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94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CONCAT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두 문자열을 결합해서 출력</a:t>
                      </a: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. || </a:t>
                      </a: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연산자와 동일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CONCAT(‘A’,’B’) -&gt; AB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94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SUBSTR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주어진 문자에서 특정 문자만 추출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SUBSTR(‘ABC’,1,2) -&gt; AB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94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SUBSTRB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주어진 문자에서 특정 바이트만 추출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SUBSTRB(‘</a:t>
                      </a: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한글</a:t>
                      </a: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’,1,2) -&gt; </a:t>
                      </a: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94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INSTR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주어진 문자에서 특정문자의 위치 추출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INSTR(‘A*B#’,’#’) - &gt; 4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94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INSTRB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주어진 문자에서 특정문자의 위치 바이트값 추출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INSTRB(‘</a:t>
                      </a:r>
                      <a:r>
                        <a:rPr 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한글로</a:t>
                      </a: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’,’</a:t>
                      </a:r>
                      <a:r>
                        <a:rPr 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로</a:t>
                      </a: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’) -&gt; 5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23528" y="1196752"/>
            <a:ext cx="7704856" cy="6480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</a:t>
            </a:r>
            <a:r>
              <a:rPr lang="ko-KR" altLang="ko-KR" b="1" dirty="0" smtClean="0">
                <a:solidFill>
                  <a:schemeClr val="tx1"/>
                </a:solidFill>
              </a:rPr>
              <a:t>사용 예제</a:t>
            </a:r>
            <a:r>
              <a:rPr lang="en-US" altLang="ko-KR" b="1" dirty="0" smtClean="0">
                <a:solidFill>
                  <a:schemeClr val="tx1"/>
                </a:solidFill>
              </a:rPr>
              <a:t> 2: </a:t>
            </a:r>
            <a:r>
              <a:rPr lang="ko-KR" altLang="ko-KR" b="1" dirty="0" smtClean="0">
                <a:solidFill>
                  <a:schemeClr val="tx1"/>
                </a:solidFill>
              </a:rPr>
              <a:t>특정 패턴을 찾아서 패턴을 추가하기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844824"/>
            <a:ext cx="7200800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39552" y="1268760"/>
            <a:ext cx="8280920" cy="10081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ko-KR" b="1" dirty="0" smtClean="0">
                <a:solidFill>
                  <a:schemeClr val="tx1"/>
                </a:solidFill>
              </a:rPr>
              <a:t>사용 예제</a:t>
            </a:r>
            <a:r>
              <a:rPr lang="en-US" altLang="ko-KR" b="1" dirty="0" smtClean="0">
                <a:solidFill>
                  <a:schemeClr val="tx1"/>
                </a:solidFill>
              </a:rPr>
              <a:t> 3: 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 지역번호가</a:t>
            </a:r>
            <a:r>
              <a:rPr lang="en-US" altLang="ko-KR" b="1" dirty="0" smtClean="0">
                <a:solidFill>
                  <a:schemeClr val="tx1"/>
                </a:solidFill>
              </a:rPr>
              <a:t> 2</a:t>
            </a:r>
            <a:r>
              <a:rPr lang="ko-KR" altLang="ko-KR" b="1" dirty="0" smtClean="0">
                <a:solidFill>
                  <a:schemeClr val="tx1"/>
                </a:solidFill>
              </a:rPr>
              <a:t>자리이고 전화국번이</a:t>
            </a:r>
            <a:r>
              <a:rPr lang="en-US" altLang="ko-KR" b="1" dirty="0" smtClean="0">
                <a:solidFill>
                  <a:schemeClr val="tx1"/>
                </a:solidFill>
              </a:rPr>
              <a:t> 4 </a:t>
            </a:r>
            <a:r>
              <a:rPr lang="ko-KR" altLang="ko-KR" b="1" dirty="0" smtClean="0">
                <a:solidFill>
                  <a:schemeClr val="tx1"/>
                </a:solidFill>
              </a:rPr>
              <a:t>자리인 전화번호를 가진 학생의 이름과 전화번호를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276872"/>
            <a:ext cx="7992888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67544" y="1268760"/>
            <a:ext cx="8280920" cy="12961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ko-KR" b="1" dirty="0" smtClean="0">
                <a:solidFill>
                  <a:schemeClr val="tx1"/>
                </a:solidFill>
              </a:rPr>
              <a:t>사용 예제</a:t>
            </a:r>
            <a:r>
              <a:rPr lang="en-US" altLang="ko-KR" b="1" dirty="0" smtClean="0">
                <a:solidFill>
                  <a:schemeClr val="tx1"/>
                </a:solidFill>
              </a:rPr>
              <a:t> 4 :</a:t>
            </a:r>
            <a:endParaRPr lang="ko-KR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 제</a:t>
            </a:r>
            <a:r>
              <a:rPr lang="en-US" altLang="ko-KR" b="1" dirty="0" smtClean="0">
                <a:solidFill>
                  <a:schemeClr val="tx1"/>
                </a:solidFill>
              </a:rPr>
              <a:t> 1 </a:t>
            </a:r>
            <a:r>
              <a:rPr lang="ko-KR" altLang="ko-KR" b="1" dirty="0" smtClean="0">
                <a:solidFill>
                  <a:schemeClr val="tx1"/>
                </a:solidFill>
              </a:rPr>
              <a:t>전공이</a:t>
            </a:r>
            <a:r>
              <a:rPr lang="en-US" altLang="ko-KR" b="1" dirty="0" smtClean="0">
                <a:solidFill>
                  <a:schemeClr val="tx1"/>
                </a:solidFill>
              </a:rPr>
              <a:t> 101 </a:t>
            </a:r>
            <a:r>
              <a:rPr lang="ko-KR" altLang="ko-KR" b="1" dirty="0" smtClean="0">
                <a:solidFill>
                  <a:schemeClr val="tx1"/>
                </a:solidFill>
              </a:rPr>
              <a:t>번인 학생의 이름과 변경 후 모양이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ko-KR" altLang="ko-KR" b="1" dirty="0" smtClean="0">
                <a:solidFill>
                  <a:schemeClr val="tx1"/>
                </a:solidFill>
              </a:rPr>
              <a:t>아래의 예제화면과 같이 되도록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endParaRPr lang="ko-KR" altLang="ko-KR" b="1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492896"/>
            <a:ext cx="7776864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23528" y="1124744"/>
            <a:ext cx="8280920" cy="10081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ko-KR" b="1" dirty="0" smtClean="0">
                <a:solidFill>
                  <a:schemeClr val="tx1"/>
                </a:solidFill>
              </a:rPr>
              <a:t>사용 예제</a:t>
            </a:r>
            <a:r>
              <a:rPr lang="en-US" altLang="ko-KR" b="1" dirty="0" smtClean="0">
                <a:solidFill>
                  <a:schemeClr val="tx1"/>
                </a:solidFill>
              </a:rPr>
              <a:t> 5: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ko-KR" altLang="ko-KR" b="1" dirty="0" smtClean="0">
                <a:solidFill>
                  <a:schemeClr val="tx1"/>
                </a:solidFill>
              </a:rPr>
              <a:t>사용자에게 입력 받은 문자가운데 공백이 여러 개 들어 있을 경우 그 공백을 제거시키는 방법</a:t>
            </a:r>
            <a:endParaRPr lang="ko-KR" altLang="ko-KR" dirty="0" smtClean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060848"/>
            <a:ext cx="8424936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2843808" y="3789040"/>
            <a:ext cx="5256584" cy="864096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‘</a:t>
            </a:r>
            <a:r>
              <a:rPr lang="en-US" altLang="ko-KR" b="1" dirty="0" err="1" smtClean="0">
                <a:solidFill>
                  <a:schemeClr val="tx1"/>
                </a:solidFill>
              </a:rPr>
              <a:t>abc</a:t>
            </a:r>
            <a:r>
              <a:rPr lang="en-US" altLang="ko-KR" b="1" dirty="0" smtClean="0">
                <a:solidFill>
                  <a:schemeClr val="tx1"/>
                </a:solidFill>
              </a:rPr>
              <a:t>  123 ‘ </a:t>
            </a:r>
            <a:r>
              <a:rPr lang="ko-KR" altLang="en-US" b="1" dirty="0" smtClean="0">
                <a:solidFill>
                  <a:schemeClr val="tx1"/>
                </a:solidFill>
              </a:rPr>
              <a:t>과 같이 공백있을 경우 공백 제거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95536" y="1196752"/>
            <a:ext cx="8352928" cy="122413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ko-KR" b="1" dirty="0" smtClean="0">
                <a:solidFill>
                  <a:schemeClr val="tx1"/>
                </a:solidFill>
              </a:rPr>
              <a:t>사용 예제</a:t>
            </a:r>
            <a:r>
              <a:rPr lang="en-US" altLang="ko-KR" b="1" dirty="0" smtClean="0">
                <a:solidFill>
                  <a:schemeClr val="tx1"/>
                </a:solidFill>
              </a:rPr>
              <a:t> 6: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ko-KR" altLang="ko-KR" b="1" dirty="0" smtClean="0">
                <a:solidFill>
                  <a:schemeClr val="tx1"/>
                </a:solidFill>
              </a:rPr>
              <a:t>사용자가 회원검색을 할 때 공백 문자를 가장 먼저 입력하고 아이디 중간에도 공백이 있을 때 모든 공백을 제거해야 할 경우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492896"/>
            <a:ext cx="7920880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4139952" y="2636912"/>
            <a:ext cx="4752528" cy="72008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사용자가 </a:t>
            </a:r>
            <a:r>
              <a:rPr lang="en-US" altLang="ko-KR" b="1" dirty="0" smtClean="0">
                <a:solidFill>
                  <a:schemeClr val="tx1"/>
                </a:solidFill>
              </a:rPr>
              <a:t>‘  75  true’  </a:t>
            </a:r>
            <a:r>
              <a:rPr lang="ko-KR" altLang="en-US" b="1" dirty="0" smtClean="0">
                <a:solidFill>
                  <a:schemeClr val="tx1"/>
                </a:solidFill>
              </a:rPr>
              <a:t>와 같이 입력함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95536" y="1196752"/>
            <a:ext cx="8208912" cy="7200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en-US" b="1" dirty="0" smtClean="0">
                <a:solidFill>
                  <a:schemeClr val="tx1"/>
                </a:solidFill>
              </a:rPr>
              <a:t>대소문자 구분 없이 입력 받고 조회하는 경우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916832"/>
            <a:ext cx="8352928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3923928" y="3789040"/>
            <a:ext cx="4824536" cy="79208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사용자가 </a:t>
            </a:r>
            <a:r>
              <a:rPr lang="en-US" altLang="ko-KR" b="1" dirty="0" smtClean="0">
                <a:solidFill>
                  <a:schemeClr val="tx1"/>
                </a:solidFill>
              </a:rPr>
              <a:t>‘ 75  TRUE ‘ </a:t>
            </a:r>
            <a:r>
              <a:rPr lang="ko-KR" altLang="en-US" b="1" dirty="0" smtClean="0">
                <a:solidFill>
                  <a:schemeClr val="tx1"/>
                </a:solidFill>
              </a:rPr>
              <a:t>로 입력함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916832"/>
            <a:ext cx="8136904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모서리가 둥근 직사각형 11"/>
          <p:cNvSpPr/>
          <p:nvPr/>
        </p:nvSpPr>
        <p:spPr>
          <a:xfrm>
            <a:off x="467544" y="1196752"/>
            <a:ext cx="5400600" cy="5760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SET</a:t>
            </a:r>
            <a:r>
              <a:rPr lang="ko-KR" altLang="en-US" b="1" dirty="0" smtClean="0">
                <a:solidFill>
                  <a:schemeClr val="tx1"/>
                </a:solidFill>
              </a:rPr>
              <a:t>  </a:t>
            </a:r>
            <a:r>
              <a:rPr lang="en-US" altLang="ko-KR" b="1" dirty="0" smtClean="0">
                <a:solidFill>
                  <a:schemeClr val="tx1"/>
                </a:solidFill>
              </a:rPr>
              <a:t>verify off </a:t>
            </a:r>
            <a:r>
              <a:rPr lang="ko-KR" altLang="en-US" b="1" dirty="0" smtClean="0">
                <a:solidFill>
                  <a:schemeClr val="tx1"/>
                </a:solidFill>
              </a:rPr>
              <a:t>사용하여 화면 정리하기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23528" y="1124744"/>
            <a:ext cx="8424936" cy="13681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</a:t>
            </a:r>
            <a:r>
              <a:rPr lang="ko-KR" altLang="ko-KR" b="1" dirty="0" smtClean="0">
                <a:solidFill>
                  <a:schemeClr val="tx1"/>
                </a:solidFill>
              </a:rPr>
              <a:t>사용 예제</a:t>
            </a:r>
            <a:r>
              <a:rPr lang="en-US" altLang="ko-KR" b="1" dirty="0" smtClean="0">
                <a:solidFill>
                  <a:schemeClr val="tx1"/>
                </a:solidFill>
              </a:rPr>
              <a:t> 6:  </a:t>
            </a:r>
            <a:r>
              <a:rPr lang="ko-KR" altLang="ko-KR" b="1" dirty="0" smtClean="0">
                <a:solidFill>
                  <a:schemeClr val="tx1"/>
                </a:solidFill>
              </a:rPr>
              <a:t>특정 문자열을 다른 형태로 바꿀 때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endParaRPr lang="ko-KR" altLang="ko-KR" b="1" dirty="0" smtClean="0">
              <a:solidFill>
                <a:schemeClr val="tx1"/>
              </a:solidFill>
            </a:endParaRPr>
          </a:p>
          <a:p>
            <a:r>
              <a:rPr lang="ko-KR" altLang="ko-KR" b="1" dirty="0" smtClean="0">
                <a:solidFill>
                  <a:schemeClr val="tx1"/>
                </a:solidFill>
              </a:rPr>
              <a:t>아래 화면은 </a:t>
            </a:r>
            <a:r>
              <a:rPr lang="en-US" altLang="ko-KR" b="1" dirty="0" smtClean="0">
                <a:solidFill>
                  <a:schemeClr val="tx1"/>
                </a:solidFill>
              </a:rPr>
              <a:t>‘20120324’ </a:t>
            </a:r>
            <a:r>
              <a:rPr lang="ko-KR" altLang="ko-KR" b="1" dirty="0" smtClean="0">
                <a:solidFill>
                  <a:schemeClr val="tx1"/>
                </a:solidFill>
              </a:rPr>
              <a:t>형태로 이루어진 데이터를 </a:t>
            </a:r>
            <a:r>
              <a:rPr lang="en-US" altLang="ko-KR" b="1" dirty="0" smtClean="0">
                <a:solidFill>
                  <a:schemeClr val="tx1"/>
                </a:solidFill>
              </a:rPr>
              <a:t>‘2012:03:24’ </a:t>
            </a:r>
            <a:r>
              <a:rPr lang="ko-KR" altLang="ko-KR" b="1" dirty="0" smtClean="0">
                <a:solidFill>
                  <a:schemeClr val="tx1"/>
                </a:solidFill>
              </a:rPr>
              <a:t>의 형태로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ko-KR" altLang="ko-KR" b="1" dirty="0" smtClean="0">
                <a:solidFill>
                  <a:schemeClr val="tx1"/>
                </a:solidFill>
              </a:rPr>
              <a:t>변형하는 예제입니다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b="1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564904"/>
            <a:ext cx="8064896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51520" y="980728"/>
            <a:ext cx="4824536" cy="7200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16) REGEXP_INSTR </a:t>
            </a:r>
            <a:r>
              <a:rPr lang="ko-KR" altLang="ko-KR" b="1" dirty="0" smtClean="0">
                <a:solidFill>
                  <a:schemeClr val="tx1"/>
                </a:solidFill>
              </a:rPr>
              <a:t>함수 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51520" y="1412776"/>
            <a:ext cx="7920880" cy="12961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ko-KR" altLang="ko-KR" b="1" dirty="0" smtClean="0">
                <a:solidFill>
                  <a:schemeClr val="tx1"/>
                </a:solidFill>
              </a:rPr>
              <a:t>사용 예제</a:t>
            </a:r>
            <a:r>
              <a:rPr lang="en-US" altLang="ko-KR" b="1" dirty="0" smtClean="0">
                <a:solidFill>
                  <a:schemeClr val="tx1"/>
                </a:solidFill>
              </a:rPr>
              <a:t> 1: </a:t>
            </a:r>
            <a:r>
              <a:rPr lang="ko-KR" altLang="ko-KR" b="1" dirty="0" smtClean="0">
                <a:solidFill>
                  <a:schemeClr val="tx1"/>
                </a:solidFill>
              </a:rPr>
              <a:t>특정 문자의 위치를 찾는 방법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ko-KR" altLang="ko-KR" b="1" dirty="0" smtClean="0">
              <a:solidFill>
                <a:schemeClr val="tx1"/>
              </a:solidFill>
            </a:endParaRPr>
          </a:p>
          <a:p>
            <a:r>
              <a:rPr lang="ko-KR" altLang="ko-KR" b="1" dirty="0" smtClean="0">
                <a:solidFill>
                  <a:schemeClr val="tx1"/>
                </a:solidFill>
              </a:rPr>
              <a:t>아래 예제는</a:t>
            </a:r>
            <a:r>
              <a:rPr lang="en-US" altLang="ko-KR" b="1" dirty="0" smtClean="0">
                <a:solidFill>
                  <a:schemeClr val="tx1"/>
                </a:solidFill>
              </a:rPr>
              <a:t> text </a:t>
            </a:r>
            <a:r>
              <a:rPr lang="ko-KR" altLang="ko-KR" b="1" dirty="0" smtClean="0">
                <a:solidFill>
                  <a:schemeClr val="tx1"/>
                </a:solidFill>
              </a:rPr>
              <a:t>중에서 </a:t>
            </a:r>
            <a:r>
              <a:rPr lang="en-US" altLang="ko-KR" b="1" dirty="0" smtClean="0">
                <a:solidFill>
                  <a:schemeClr val="tx1"/>
                </a:solidFill>
              </a:rPr>
              <a:t>‘?’ </a:t>
            </a:r>
            <a:r>
              <a:rPr lang="ko-KR" altLang="ko-KR" b="1" dirty="0" smtClean="0">
                <a:solidFill>
                  <a:schemeClr val="tx1"/>
                </a:solidFill>
              </a:rPr>
              <a:t>의 위치를 찾아내는 화면입니다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b="1" dirty="0" smtClean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2636912"/>
            <a:ext cx="6192688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276872"/>
            <a:ext cx="8496944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모서리가 둥근 직사각형 11"/>
          <p:cNvSpPr/>
          <p:nvPr/>
        </p:nvSpPr>
        <p:spPr>
          <a:xfrm>
            <a:off x="395536" y="1124744"/>
            <a:ext cx="8352928" cy="11521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‘</a:t>
            </a:r>
            <a:r>
              <a:rPr lang="en-US" altLang="ko-KR" dirty="0" err="1" smtClean="0">
                <a:solidFill>
                  <a:schemeClr val="tx1"/>
                </a:solidFill>
              </a:rPr>
              <a:t>aa</a:t>
            </a:r>
            <a:r>
              <a:rPr lang="en-US" altLang="ko-KR" dirty="0" smtClean="0">
                <a:solidFill>
                  <a:schemeClr val="tx1"/>
                </a:solidFill>
              </a:rPr>
              <a:t>  bb  cc  </a:t>
            </a:r>
            <a:r>
              <a:rPr lang="en-US" altLang="ko-KR" dirty="0" err="1" smtClean="0">
                <a:solidFill>
                  <a:schemeClr val="tx1"/>
                </a:solidFill>
              </a:rPr>
              <a:t>dd</a:t>
            </a: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en-US" altLang="ko-KR" dirty="0" err="1" smtClean="0">
                <a:solidFill>
                  <a:schemeClr val="tx1"/>
                </a:solidFill>
              </a:rPr>
              <a:t>ee</a:t>
            </a:r>
            <a:r>
              <a:rPr lang="en-US" altLang="ko-KR" dirty="0" smtClean="0">
                <a:solidFill>
                  <a:schemeClr val="tx1"/>
                </a:solidFill>
              </a:rPr>
              <a:t>’ </a:t>
            </a:r>
            <a:r>
              <a:rPr lang="ko-KR" altLang="ko-KR" dirty="0" smtClean="0">
                <a:solidFill>
                  <a:schemeClr val="tx1"/>
                </a:solidFill>
              </a:rPr>
              <a:t>에서 첫 시작이 공백이 아닌</a:t>
            </a:r>
            <a:r>
              <a:rPr lang="en-US" altLang="ko-KR" dirty="0" smtClean="0">
                <a:solidFill>
                  <a:schemeClr val="tx1"/>
                </a:solidFill>
              </a:rPr>
              <a:t> (‘[^ ]’) </a:t>
            </a:r>
            <a:r>
              <a:rPr lang="ko-KR" altLang="ko-KR" dirty="0" smtClean="0">
                <a:solidFill>
                  <a:schemeClr val="tx1"/>
                </a:solidFill>
              </a:rPr>
              <a:t>부분 중에서</a:t>
            </a:r>
            <a:r>
              <a:rPr lang="en-US" altLang="ko-KR" dirty="0" smtClean="0">
                <a:solidFill>
                  <a:schemeClr val="tx1"/>
                </a:solidFill>
              </a:rPr>
              <a:t> 1</a:t>
            </a:r>
            <a:r>
              <a:rPr lang="ko-KR" altLang="ko-KR" dirty="0" smtClean="0">
                <a:solidFill>
                  <a:schemeClr val="tx1"/>
                </a:solidFill>
              </a:rPr>
              <a:t>번 글자</a:t>
            </a:r>
            <a:r>
              <a:rPr lang="en-US" altLang="ko-KR" dirty="0" smtClean="0">
                <a:solidFill>
                  <a:schemeClr val="tx1"/>
                </a:solidFill>
              </a:rPr>
              <a:t>(‘</a:t>
            </a:r>
            <a:r>
              <a:rPr lang="en-US" altLang="ko-KR" dirty="0" err="1" smtClean="0">
                <a:solidFill>
                  <a:schemeClr val="tx1"/>
                </a:solidFill>
              </a:rPr>
              <a:t>aa</a:t>
            </a:r>
            <a:r>
              <a:rPr lang="en-US" altLang="ko-KR" dirty="0" smtClean="0">
                <a:solidFill>
                  <a:schemeClr val="tx1"/>
                </a:solidFill>
              </a:rPr>
              <a:t>’) </a:t>
            </a:r>
            <a:r>
              <a:rPr lang="ko-KR" altLang="ko-KR" dirty="0" smtClean="0">
                <a:solidFill>
                  <a:schemeClr val="tx1"/>
                </a:solidFill>
              </a:rPr>
              <a:t>부터 검사해서</a:t>
            </a:r>
            <a:r>
              <a:rPr lang="en-US" altLang="ko-KR" dirty="0" smtClean="0">
                <a:solidFill>
                  <a:schemeClr val="tx1"/>
                </a:solidFill>
              </a:rPr>
              <a:t> 3</a:t>
            </a:r>
            <a:r>
              <a:rPr lang="ko-KR" altLang="ko-KR" dirty="0" smtClean="0">
                <a:solidFill>
                  <a:schemeClr val="tx1"/>
                </a:solidFill>
              </a:rPr>
              <a:t>번째 위치가 출현되는 자리를 찾아내라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488752" y="2217560"/>
          <a:ext cx="8280920" cy="3371680"/>
        </p:xfrm>
        <a:graphic>
          <a:graphicData uri="http://schemas.openxmlformats.org/drawingml/2006/table">
            <a:tbl>
              <a:tblPr/>
              <a:tblGrid>
                <a:gridCol w="1619089"/>
                <a:gridCol w="4320558"/>
                <a:gridCol w="2341273"/>
              </a:tblGrid>
              <a:tr h="3371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LPAD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주어진 문자열에서 왼쪽으로 특정 문자를 채움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LPAD(‘love’,6,’*’) -&gt; **love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1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RPAD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주어진 문자열에서 오른쪽으로 특정 문자를 채움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RPAD(‘love,’6,’*’) -&gt; love**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1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LTRIM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주어진 문자열에서 왼쪽의 특정문자를 삭제함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LTRIM(‘*love’,’*’) -&gt; love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1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RTRIM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주어진 문자열에서 오른쪽의 특정문자를 삭제함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RTRIM(‘love*’,’*’) -&gt; love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1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REPLACE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주어진 문자열에서 </a:t>
                      </a: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A </a:t>
                      </a: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를</a:t>
                      </a: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 B </a:t>
                      </a: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로 치환함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REPLACE(‘AB’,’A’,’E’) -&gt; EB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1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REGEXP_REPLACE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주어진 문자열에서 특정패턴을 찾아 치환함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아래 예 참조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1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REGEXP_INSTR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주어진 문자열에서 특정패턴의 시작 위치를 반환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아래 예 참조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1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REGEXP_SUBSTR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주어진 문자열에서 특정패턴을 찾아 반환함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아래 예 참조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1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REGEXP_LIKE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주어진 문자열에서 특정패턴을 찾아 반환함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아래 예 참조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1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REGEXP_COUNT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주어진 문자열에서 특정패턴의 횟수를 반환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아래 예 참조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488752" y="1700804"/>
          <a:ext cx="8280920" cy="525658"/>
        </p:xfrm>
        <a:graphic>
          <a:graphicData uri="http://schemas.openxmlformats.org/drawingml/2006/table">
            <a:tbl>
              <a:tblPr/>
              <a:tblGrid>
                <a:gridCol w="1619089"/>
                <a:gridCol w="4320558"/>
                <a:gridCol w="2341273"/>
              </a:tblGrid>
              <a:tr h="52565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함 수 명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>
                          <a:latin typeface="맑은 고딕"/>
                          <a:ea typeface="맑은 고딕"/>
                          <a:cs typeface="Times New Roman"/>
                        </a:rPr>
                        <a:t>의</a:t>
                      </a:r>
                      <a:r>
                        <a:rPr lang="en-US" sz="1400" b="1" kern="100">
                          <a:latin typeface="맑은 고딕"/>
                          <a:ea typeface="맑은 고딕"/>
                          <a:cs typeface="Times New Roman"/>
                        </a:rPr>
                        <a:t>          </a:t>
                      </a:r>
                      <a:r>
                        <a:rPr lang="ko-KR" sz="1400" b="1" kern="100">
                          <a:latin typeface="맑은 고딕"/>
                          <a:ea typeface="맑은 고딕"/>
                          <a:cs typeface="Times New Roman"/>
                        </a:rPr>
                        <a:t>미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사 용 예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323528" y="1052736"/>
            <a:ext cx="1944216" cy="5760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1. </a:t>
            </a:r>
            <a:r>
              <a:rPr lang="ko-KR" altLang="en-US" b="1" dirty="0" smtClean="0">
                <a:solidFill>
                  <a:schemeClr val="tx1"/>
                </a:solidFill>
              </a:rPr>
              <a:t>문자함수 </a:t>
            </a:r>
            <a:r>
              <a:rPr lang="en-US" altLang="ko-KR" b="1" dirty="0" smtClean="0">
                <a:solidFill>
                  <a:schemeClr val="tx1"/>
                </a:solidFill>
              </a:rPr>
              <a:t>- 2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79512" y="1052736"/>
            <a:ext cx="4968552" cy="5760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ko-KR" b="1" dirty="0" smtClean="0">
                <a:solidFill>
                  <a:schemeClr val="tx1"/>
                </a:solidFill>
              </a:rPr>
              <a:t>사용 예제</a:t>
            </a:r>
            <a:r>
              <a:rPr lang="en-US" altLang="ko-KR" b="1" dirty="0" smtClean="0">
                <a:solidFill>
                  <a:schemeClr val="tx1"/>
                </a:solidFill>
              </a:rPr>
              <a:t> 2 : </a:t>
            </a:r>
            <a:r>
              <a:rPr lang="ko-KR" altLang="ko-KR" b="1" dirty="0" smtClean="0">
                <a:solidFill>
                  <a:schemeClr val="tx1"/>
                </a:solidFill>
              </a:rPr>
              <a:t>여러 가지 옵션으로 검색하기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1628800"/>
            <a:ext cx="4968552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60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564904"/>
            <a:ext cx="8280920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모서리가 둥근 직사각형 11"/>
          <p:cNvSpPr/>
          <p:nvPr/>
        </p:nvSpPr>
        <p:spPr>
          <a:xfrm>
            <a:off x="467544" y="1196752"/>
            <a:ext cx="8280920" cy="11521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b="1" dirty="0" smtClean="0">
                <a:solidFill>
                  <a:schemeClr val="tx1"/>
                </a:solidFill>
              </a:rPr>
              <a:t> ‘</a:t>
            </a:r>
            <a:r>
              <a:rPr lang="en-US" altLang="ko-KR" b="1" dirty="0" err="1" smtClean="0">
                <a:solidFill>
                  <a:schemeClr val="tx1"/>
                </a:solidFill>
              </a:rPr>
              <a:t>abc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err="1" smtClean="0">
                <a:solidFill>
                  <a:schemeClr val="tx1"/>
                </a:solidFill>
              </a:rPr>
              <a:t>ade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err="1" smtClean="0">
                <a:solidFill>
                  <a:schemeClr val="tx1"/>
                </a:solidFill>
              </a:rPr>
              <a:t>abc</a:t>
            </a:r>
            <a:r>
              <a:rPr lang="en-US" altLang="ko-KR" b="1" dirty="0" smtClean="0">
                <a:solidFill>
                  <a:schemeClr val="tx1"/>
                </a:solidFill>
              </a:rPr>
              <a:t> def’ </a:t>
            </a:r>
            <a:r>
              <a:rPr lang="ko-KR" altLang="ko-KR" b="1" dirty="0" smtClean="0">
                <a:solidFill>
                  <a:schemeClr val="tx1"/>
                </a:solidFill>
              </a:rPr>
              <a:t>의 문자열에서 첫 글자가 공백이 아니고</a:t>
            </a:r>
            <a:r>
              <a:rPr lang="en-US" altLang="ko-KR" b="1" dirty="0" smtClean="0">
                <a:solidFill>
                  <a:schemeClr val="tx1"/>
                </a:solidFill>
              </a:rPr>
              <a:t>(‘[^ ]’) </a:t>
            </a:r>
            <a:r>
              <a:rPr lang="en-US" altLang="ko-KR" b="1" dirty="0" err="1" smtClean="0">
                <a:solidFill>
                  <a:schemeClr val="tx1"/>
                </a:solidFill>
              </a:rPr>
              <a:t>abc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로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  </a:t>
            </a:r>
            <a:r>
              <a:rPr lang="ko-KR" altLang="ko-KR" b="1" dirty="0" smtClean="0">
                <a:solidFill>
                  <a:schemeClr val="tx1"/>
                </a:solidFill>
              </a:rPr>
              <a:t>시작되는 두 번째 글자의 첫 위치를 표시하라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61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23528" y="1196752"/>
            <a:ext cx="4824536" cy="7200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17) REGEXP_SUBSTR </a:t>
            </a:r>
            <a:r>
              <a:rPr lang="ko-KR" altLang="ko-KR" b="1" dirty="0" smtClean="0">
                <a:solidFill>
                  <a:schemeClr val="tx1"/>
                </a:solidFill>
              </a:rPr>
              <a:t>함수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924944"/>
            <a:ext cx="8208912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467544" y="1628800"/>
            <a:ext cx="8136904" cy="12961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‘</a:t>
            </a:r>
            <a:r>
              <a:rPr lang="en-US" altLang="ko-KR" dirty="0" err="1" smtClean="0">
                <a:solidFill>
                  <a:schemeClr val="tx1"/>
                </a:solidFill>
              </a:rPr>
              <a:t>abc</a:t>
            </a:r>
            <a:r>
              <a:rPr lang="en-US" altLang="ko-KR" dirty="0" smtClean="0">
                <a:solidFill>
                  <a:schemeClr val="tx1"/>
                </a:solidFill>
              </a:rPr>
              <a:t>*  *def  %</a:t>
            </a:r>
            <a:r>
              <a:rPr lang="en-US" altLang="ko-KR" dirty="0" err="1" smtClean="0">
                <a:solidFill>
                  <a:schemeClr val="tx1"/>
                </a:solidFill>
              </a:rPr>
              <a:t>ghi,jkl</a:t>
            </a:r>
            <a:r>
              <a:rPr lang="en-US" altLang="ko-KR" dirty="0" smtClean="0">
                <a:solidFill>
                  <a:schemeClr val="tx1"/>
                </a:solidFill>
              </a:rPr>
              <a:t>’ </a:t>
            </a:r>
            <a:r>
              <a:rPr lang="ko-KR" altLang="ko-KR" dirty="0" smtClean="0">
                <a:solidFill>
                  <a:schemeClr val="tx1"/>
                </a:solidFill>
              </a:rPr>
              <a:t>이란 문자열에서 첫 글자가 공백이 아니고</a:t>
            </a:r>
            <a:r>
              <a:rPr lang="en-US" altLang="ko-KR" dirty="0" smtClean="0">
                <a:solidFill>
                  <a:schemeClr val="tx1"/>
                </a:solidFill>
              </a:rPr>
              <a:t>( ’[^ ]’) </a:t>
            </a:r>
            <a:r>
              <a:rPr lang="ko-KR" altLang="ko-KR" dirty="0" smtClean="0">
                <a:solidFill>
                  <a:schemeClr val="tx1"/>
                </a:solidFill>
              </a:rPr>
              <a:t>그 후에 </a:t>
            </a:r>
            <a:r>
              <a:rPr lang="en-US" altLang="ko-KR" dirty="0" smtClean="0">
                <a:solidFill>
                  <a:schemeClr val="tx1"/>
                </a:solidFill>
              </a:rPr>
              <a:t>‘def’ </a:t>
            </a:r>
            <a:r>
              <a:rPr lang="ko-KR" altLang="ko-KR" dirty="0" smtClean="0">
                <a:solidFill>
                  <a:schemeClr val="tx1"/>
                </a:solidFill>
              </a:rPr>
              <a:t>가 나오는 부분을 추출하라고 해서 </a:t>
            </a:r>
            <a:r>
              <a:rPr lang="en-US" altLang="ko-KR" dirty="0" smtClean="0">
                <a:solidFill>
                  <a:schemeClr val="tx1"/>
                </a:solidFill>
              </a:rPr>
              <a:t>‘*def’ </a:t>
            </a:r>
            <a:r>
              <a:rPr lang="ko-KR" altLang="ko-KR" dirty="0" smtClean="0">
                <a:solidFill>
                  <a:schemeClr val="tx1"/>
                </a:solidFill>
              </a:rPr>
              <a:t>부분이 출력이 되</a:t>
            </a:r>
            <a:r>
              <a:rPr lang="ko-KR" altLang="en-US" dirty="0" smtClean="0">
                <a:solidFill>
                  <a:schemeClr val="tx1"/>
                </a:solidFill>
              </a:rPr>
              <a:t>는 예제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62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780928"/>
            <a:ext cx="8208912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모서리가 둥근 직사각형 11"/>
          <p:cNvSpPr/>
          <p:nvPr/>
        </p:nvSpPr>
        <p:spPr>
          <a:xfrm>
            <a:off x="539552" y="1268760"/>
            <a:ext cx="7848872" cy="12961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‘</a:t>
            </a:r>
            <a:r>
              <a:rPr lang="en-US" altLang="ko-KR" b="1" dirty="0" err="1" smtClean="0">
                <a:solidFill>
                  <a:schemeClr val="tx1"/>
                </a:solidFill>
              </a:rPr>
              <a:t>abc</a:t>
            </a:r>
            <a:r>
              <a:rPr lang="en-US" altLang="ko-KR" b="1" dirty="0" smtClean="0">
                <a:solidFill>
                  <a:schemeClr val="tx1"/>
                </a:solidFill>
              </a:rPr>
              <a:t>*  *def  %</a:t>
            </a:r>
            <a:r>
              <a:rPr lang="en-US" altLang="ko-KR" b="1" dirty="0" err="1" smtClean="0">
                <a:solidFill>
                  <a:schemeClr val="tx1"/>
                </a:solidFill>
              </a:rPr>
              <a:t>ghi,jkl</a:t>
            </a:r>
            <a:r>
              <a:rPr lang="en-US" altLang="ko-KR" b="1" dirty="0" smtClean="0">
                <a:solidFill>
                  <a:schemeClr val="tx1"/>
                </a:solidFill>
              </a:rPr>
              <a:t>’ </a:t>
            </a:r>
            <a:r>
              <a:rPr lang="ko-KR" altLang="ko-KR" b="1" dirty="0" smtClean="0">
                <a:solidFill>
                  <a:schemeClr val="tx1"/>
                </a:solidFill>
              </a:rPr>
              <a:t>이란 문자열에서 첫 글자가 공백이 아니고</a:t>
            </a:r>
            <a:r>
              <a:rPr lang="en-US" altLang="ko-KR" b="1" dirty="0" smtClean="0">
                <a:solidFill>
                  <a:schemeClr val="tx1"/>
                </a:solidFill>
              </a:rPr>
              <a:t>( ’[^ ]’) </a:t>
            </a:r>
            <a:r>
              <a:rPr lang="ko-KR" altLang="ko-KR" b="1" dirty="0" smtClean="0">
                <a:solidFill>
                  <a:schemeClr val="tx1"/>
                </a:solidFill>
              </a:rPr>
              <a:t>그 후에 콤마</a:t>
            </a:r>
            <a:r>
              <a:rPr lang="en-US" altLang="ko-KR" b="1" dirty="0" smtClean="0">
                <a:solidFill>
                  <a:schemeClr val="tx1"/>
                </a:solidFill>
              </a:rPr>
              <a:t>(,) </a:t>
            </a:r>
            <a:r>
              <a:rPr lang="ko-KR" altLang="ko-KR" b="1" dirty="0" smtClean="0">
                <a:solidFill>
                  <a:schemeClr val="tx1"/>
                </a:solidFill>
              </a:rPr>
              <a:t>로 구분되는 문자열을 출력하라고 해서 </a:t>
            </a:r>
            <a:r>
              <a:rPr lang="en-US" altLang="ko-KR" b="1" dirty="0" smtClean="0">
                <a:solidFill>
                  <a:schemeClr val="tx1"/>
                </a:solidFill>
              </a:rPr>
              <a:t>‘%</a:t>
            </a:r>
            <a:r>
              <a:rPr lang="en-US" altLang="ko-KR" b="1" dirty="0" err="1" smtClean="0">
                <a:solidFill>
                  <a:schemeClr val="tx1"/>
                </a:solidFill>
              </a:rPr>
              <a:t>ghi</a:t>
            </a:r>
            <a:r>
              <a:rPr lang="en-US" altLang="ko-KR" b="1" dirty="0" smtClean="0">
                <a:solidFill>
                  <a:schemeClr val="tx1"/>
                </a:solidFill>
              </a:rPr>
              <a:t>,‘ </a:t>
            </a:r>
            <a:r>
              <a:rPr lang="ko-KR" altLang="ko-KR" b="1" dirty="0" smtClean="0">
                <a:solidFill>
                  <a:schemeClr val="tx1"/>
                </a:solidFill>
              </a:rPr>
              <a:t>까지가 출력된 </a:t>
            </a:r>
            <a:r>
              <a:rPr lang="ko-KR" altLang="en-US" b="1" dirty="0" smtClean="0">
                <a:solidFill>
                  <a:schemeClr val="tx1"/>
                </a:solidFill>
              </a:rPr>
              <a:t>예제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63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95536" y="1196752"/>
            <a:ext cx="8496944" cy="14401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ko-KR" altLang="ko-KR" b="1" dirty="0" smtClean="0">
                <a:solidFill>
                  <a:schemeClr val="tx1"/>
                </a:solidFill>
              </a:rPr>
              <a:t>교수테이블</a:t>
            </a:r>
            <a:r>
              <a:rPr lang="en-US" altLang="ko-KR" b="1" dirty="0" smtClean="0">
                <a:solidFill>
                  <a:schemeClr val="tx1"/>
                </a:solidFill>
              </a:rPr>
              <a:t>(professor )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 홈페이지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en-US" altLang="ko-KR" b="1" dirty="0" err="1" smtClean="0">
                <a:solidFill>
                  <a:schemeClr val="tx1"/>
                </a:solidFill>
              </a:rPr>
              <a:t>hpage</a:t>
            </a:r>
            <a:r>
              <a:rPr lang="en-US" altLang="ko-KR" b="1" dirty="0" smtClean="0">
                <a:solidFill>
                  <a:schemeClr val="tx1"/>
                </a:solidFill>
              </a:rPr>
              <a:t>) </a:t>
            </a:r>
            <a:r>
              <a:rPr lang="ko-KR" altLang="ko-KR" b="1" dirty="0" smtClean="0">
                <a:solidFill>
                  <a:schemeClr val="tx1"/>
                </a:solidFill>
              </a:rPr>
              <a:t>주소가 있는 교수들만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조사해서 아래의 화면처럼 나오게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492896"/>
            <a:ext cx="820891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64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124744"/>
            <a:ext cx="8568952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모서리가 둥근 직사각형 8"/>
          <p:cNvSpPr/>
          <p:nvPr/>
        </p:nvSpPr>
        <p:spPr>
          <a:xfrm>
            <a:off x="3635896" y="3212976"/>
            <a:ext cx="4968552" cy="18722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 - Professor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 교수의 이름과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    </a:t>
            </a:r>
            <a:r>
              <a:rPr lang="ko-KR" altLang="ko-KR" b="1" dirty="0" smtClean="0">
                <a:solidFill>
                  <a:schemeClr val="tx1"/>
                </a:solidFill>
              </a:rPr>
              <a:t>메일 주소를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    </a:t>
            </a:r>
            <a:r>
              <a:rPr lang="ko-KR" altLang="ko-KR" b="1" dirty="0" smtClean="0">
                <a:solidFill>
                  <a:schemeClr val="tx1"/>
                </a:solidFill>
              </a:rPr>
              <a:t>단 메일 주소는</a:t>
            </a:r>
            <a:r>
              <a:rPr lang="en-US" altLang="ko-KR" b="1" dirty="0" smtClean="0">
                <a:solidFill>
                  <a:schemeClr val="tx1"/>
                </a:solidFill>
              </a:rPr>
              <a:t> @</a:t>
            </a:r>
            <a:r>
              <a:rPr lang="ko-KR" altLang="ko-KR" b="1" dirty="0" smtClean="0">
                <a:solidFill>
                  <a:schemeClr val="tx1"/>
                </a:solidFill>
              </a:rPr>
              <a:t>뒤에 있는 주소만 출력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    </a:t>
            </a:r>
            <a:r>
              <a:rPr lang="ko-KR" altLang="ko-KR" b="1" dirty="0" smtClean="0">
                <a:solidFill>
                  <a:schemeClr val="tx1"/>
                </a:solidFill>
              </a:rPr>
              <a:t>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65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187624" y="2420888"/>
            <a:ext cx="6840760" cy="158417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25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3. 11g </a:t>
            </a:r>
            <a:r>
              <a:rPr lang="ko-KR" altLang="ko-KR" sz="2500" b="1" dirty="0" smtClean="0">
                <a:solidFill>
                  <a:schemeClr val="tx1"/>
                </a:solidFill>
              </a:rPr>
              <a:t>에서 추가된 정규식 함수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66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23528" y="1196752"/>
            <a:ext cx="7128792" cy="5760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1) REGEXP_COUNT </a:t>
            </a:r>
            <a:r>
              <a:rPr lang="ko-KR" altLang="ko-KR" b="1" dirty="0" smtClean="0">
                <a:solidFill>
                  <a:schemeClr val="tx1"/>
                </a:solidFill>
              </a:rPr>
              <a:t>함수</a:t>
            </a:r>
            <a:r>
              <a:rPr lang="en-US" altLang="ko-KR" dirty="0" smtClean="0">
                <a:solidFill>
                  <a:schemeClr val="tx1"/>
                </a:solidFill>
              </a:rPr>
              <a:t> : </a:t>
            </a:r>
            <a:r>
              <a:rPr lang="ko-KR" altLang="ko-KR" dirty="0" smtClean="0">
                <a:solidFill>
                  <a:schemeClr val="tx1"/>
                </a:solidFill>
              </a:rPr>
              <a:t>특정 문자의 개수를 세는 함수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844824"/>
            <a:ext cx="5400600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모서리가 둥근 직사각형 13"/>
          <p:cNvSpPr/>
          <p:nvPr/>
        </p:nvSpPr>
        <p:spPr>
          <a:xfrm>
            <a:off x="5436096" y="3356992"/>
            <a:ext cx="3096344" cy="129614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소문자 </a:t>
            </a:r>
            <a:r>
              <a:rPr lang="en-US" altLang="ko-KR" b="1" dirty="0" smtClean="0">
                <a:solidFill>
                  <a:schemeClr val="tx1"/>
                </a:solidFill>
              </a:rPr>
              <a:t>‘a’ </a:t>
            </a:r>
            <a:r>
              <a:rPr lang="ko-KR" altLang="en-US" b="1" dirty="0" smtClean="0">
                <a:solidFill>
                  <a:schemeClr val="tx1"/>
                </a:solidFill>
              </a:rPr>
              <a:t>의 개수를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세는 경우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67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340768"/>
            <a:ext cx="5760640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6444208" y="1340768"/>
            <a:ext cx="2448272" cy="4680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b="1" dirty="0" smtClean="0">
                <a:solidFill>
                  <a:schemeClr val="tx1"/>
                </a:solidFill>
              </a:rPr>
              <a:t>검색 위치를</a:t>
            </a:r>
            <a:r>
              <a:rPr lang="en-US" altLang="ko-KR" b="1" dirty="0" smtClean="0">
                <a:solidFill>
                  <a:schemeClr val="tx1"/>
                </a:solidFill>
              </a:rPr>
              <a:t> 3</a:t>
            </a:r>
            <a:r>
              <a:rPr lang="ko-KR" altLang="ko-KR" b="1" dirty="0" smtClean="0">
                <a:solidFill>
                  <a:schemeClr val="tx1"/>
                </a:solidFill>
              </a:rPr>
              <a:t>으로 지정해서</a:t>
            </a:r>
            <a:r>
              <a:rPr lang="en-US" altLang="ko-KR" b="1" dirty="0" smtClean="0">
                <a:solidFill>
                  <a:schemeClr val="tx1"/>
                </a:solidFill>
              </a:rPr>
              <a:t> 3</a:t>
            </a:r>
            <a:r>
              <a:rPr lang="ko-KR" altLang="ko-KR" b="1" dirty="0" smtClean="0">
                <a:solidFill>
                  <a:schemeClr val="tx1"/>
                </a:solidFill>
              </a:rPr>
              <a:t>번째 문자 이후부터 해당 소문자 </a:t>
            </a:r>
            <a:r>
              <a:rPr lang="en-US" altLang="ko-KR" b="1" dirty="0" smtClean="0">
                <a:solidFill>
                  <a:schemeClr val="tx1"/>
                </a:solidFill>
              </a:rPr>
              <a:t>‘a’ </a:t>
            </a:r>
            <a:r>
              <a:rPr lang="ko-KR" altLang="ko-KR" b="1" dirty="0" smtClean="0">
                <a:solidFill>
                  <a:schemeClr val="tx1"/>
                </a:solidFill>
              </a:rPr>
              <a:t>가 나오는 개수를 세는 예제입니다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68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124744"/>
            <a:ext cx="6696744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모서리가 둥근 직사각형 11"/>
          <p:cNvSpPr/>
          <p:nvPr/>
        </p:nvSpPr>
        <p:spPr>
          <a:xfrm>
            <a:off x="5508104" y="2708920"/>
            <a:ext cx="3456384" cy="3384376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b="1" dirty="0" smtClean="0">
                <a:solidFill>
                  <a:schemeClr val="tx1"/>
                </a:solidFill>
              </a:rPr>
              <a:t>대소문자 구분 여부를 테스트 한 화면입니다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R2 </a:t>
            </a:r>
            <a:r>
              <a:rPr lang="ko-KR" altLang="ko-KR" b="1" dirty="0" smtClean="0">
                <a:solidFill>
                  <a:schemeClr val="tx1"/>
                </a:solidFill>
              </a:rPr>
              <a:t>결과 </a:t>
            </a:r>
            <a:r>
              <a:rPr lang="ko-KR" altLang="ko-KR" b="1" dirty="0" err="1" smtClean="0">
                <a:solidFill>
                  <a:schemeClr val="tx1"/>
                </a:solidFill>
              </a:rPr>
              <a:t>컬럼을</a:t>
            </a:r>
            <a:r>
              <a:rPr lang="ko-KR" altLang="ko-KR" b="1" dirty="0" smtClean="0">
                <a:solidFill>
                  <a:schemeClr val="tx1"/>
                </a:solidFill>
              </a:rPr>
              <a:t> 보면 </a:t>
            </a:r>
            <a:r>
              <a:rPr lang="en-US" altLang="ko-KR" b="1" dirty="0" smtClean="0">
                <a:solidFill>
                  <a:schemeClr val="tx1"/>
                </a:solidFill>
              </a:rPr>
              <a:t>‘</a:t>
            </a:r>
            <a:r>
              <a:rPr lang="en-US" altLang="ko-KR" b="1" dirty="0" err="1" smtClean="0">
                <a:solidFill>
                  <a:schemeClr val="tx1"/>
                </a:solidFill>
              </a:rPr>
              <a:t>i</a:t>
            </a:r>
            <a:r>
              <a:rPr lang="en-US" altLang="ko-KR" b="1" dirty="0" smtClean="0">
                <a:solidFill>
                  <a:schemeClr val="tx1"/>
                </a:solidFill>
              </a:rPr>
              <a:t>’ </a:t>
            </a:r>
            <a:r>
              <a:rPr lang="ko-KR" altLang="ko-KR" b="1" dirty="0" smtClean="0">
                <a:solidFill>
                  <a:schemeClr val="tx1"/>
                </a:solidFill>
              </a:rPr>
              <a:t>옵션으로 대소문자를 무시하고 검색하는 것을 확인 할 수 있습니다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11560" y="980728"/>
            <a:ext cx="8064896" cy="7920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b="1" dirty="0" smtClean="0">
                <a:solidFill>
                  <a:schemeClr val="tx1"/>
                </a:solidFill>
              </a:rPr>
              <a:t>INITCAP </a:t>
            </a:r>
            <a:r>
              <a:rPr lang="ko-KR" altLang="ko-KR" b="1" dirty="0" smtClean="0">
                <a:solidFill>
                  <a:schemeClr val="tx1"/>
                </a:solidFill>
              </a:rPr>
              <a:t>함수</a:t>
            </a:r>
            <a:r>
              <a:rPr lang="en-US" altLang="ko-KR" b="1" dirty="0" smtClean="0">
                <a:solidFill>
                  <a:schemeClr val="tx1"/>
                </a:solidFill>
              </a:rPr>
              <a:t>: 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   </a:t>
            </a:r>
            <a:r>
              <a:rPr lang="ko-KR" altLang="ko-KR" dirty="0" smtClean="0">
                <a:solidFill>
                  <a:schemeClr val="tx1"/>
                </a:solidFill>
              </a:rPr>
              <a:t>첫 글자만 대문자로 출력하고 나머지는 전부 소문자로 출력하는 함수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137" name="AutoShape 1"/>
          <p:cNvSpPr>
            <a:spLocks noChangeArrowheads="1"/>
          </p:cNvSpPr>
          <p:nvPr/>
        </p:nvSpPr>
        <p:spPr bwMode="auto">
          <a:xfrm>
            <a:off x="755576" y="1886347"/>
            <a:ext cx="4032448" cy="3905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  법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: INITCAP(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문자열 또는 컬럼명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</a:t>
            </a:r>
            <a:endParaRPr kumimoji="1" lang="en-US" altLang="ko-K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55576" y="2420888"/>
            <a:ext cx="7848872" cy="6480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en-US" altLang="ko-KR" b="1" dirty="0" smtClean="0">
                <a:solidFill>
                  <a:schemeClr val="tx1"/>
                </a:solidFill>
              </a:rPr>
              <a:t>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사용하여</a:t>
            </a:r>
            <a:r>
              <a:rPr lang="en-US" altLang="ko-KR" b="1" dirty="0" smtClean="0">
                <a:solidFill>
                  <a:schemeClr val="tx1"/>
                </a:solidFill>
              </a:rPr>
              <a:t> 1</a:t>
            </a:r>
            <a:r>
              <a:rPr lang="ko-KR" altLang="ko-KR" b="1" dirty="0" smtClean="0">
                <a:solidFill>
                  <a:schemeClr val="tx1"/>
                </a:solidFill>
              </a:rPr>
              <a:t>전공이</a:t>
            </a:r>
            <a:r>
              <a:rPr lang="en-US" altLang="ko-KR" b="1" dirty="0" smtClean="0">
                <a:solidFill>
                  <a:schemeClr val="tx1"/>
                </a:solidFill>
              </a:rPr>
              <a:t> 201 </a:t>
            </a:r>
            <a:r>
              <a:rPr lang="ko-KR" altLang="ko-KR" b="1" dirty="0" smtClean="0">
                <a:solidFill>
                  <a:schemeClr val="tx1"/>
                </a:solidFill>
              </a:rPr>
              <a:t>번인 학생들의</a:t>
            </a:r>
            <a:r>
              <a:rPr lang="en-US" altLang="ko-KR" b="1" dirty="0" smtClean="0">
                <a:solidFill>
                  <a:schemeClr val="tx1"/>
                </a:solidFill>
              </a:rPr>
              <a:t> ID </a:t>
            </a:r>
            <a:r>
              <a:rPr lang="ko-KR" altLang="ko-KR" b="1" dirty="0" smtClean="0">
                <a:solidFill>
                  <a:schemeClr val="tx1"/>
                </a:solidFill>
              </a:rPr>
              <a:t>를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첫 글자만 대문자로 출력하세요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140968"/>
            <a:ext cx="3600400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그림 13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5976" y="3140968"/>
            <a:ext cx="4176464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138" name="AutoShape 2"/>
          <p:cNvSpPr>
            <a:spLocks noChangeArrowheads="1"/>
          </p:cNvSpPr>
          <p:nvPr/>
        </p:nvSpPr>
        <p:spPr bwMode="auto">
          <a:xfrm>
            <a:off x="6012160" y="4797152"/>
            <a:ext cx="2520280" cy="10890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문자열 중간에 공백이 있는 </a:t>
            </a: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경우에는 단어의 시작부분이 대문자로 바뀌는 것을 볼 수 있습니다</a:t>
            </a: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69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124744"/>
            <a:ext cx="6408712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모서리가 둥근 직사각형 11"/>
          <p:cNvSpPr/>
          <p:nvPr/>
        </p:nvSpPr>
        <p:spPr>
          <a:xfrm>
            <a:off x="5364088" y="2132856"/>
            <a:ext cx="3600400" cy="273630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dirty="0" smtClean="0">
                <a:solidFill>
                  <a:schemeClr val="tx1"/>
                </a:solidFill>
              </a:rPr>
              <a:t>탈출문자</a:t>
            </a:r>
            <a:r>
              <a:rPr lang="en-US" altLang="ko-KR" dirty="0" smtClean="0">
                <a:solidFill>
                  <a:schemeClr val="tx1"/>
                </a:solidFill>
              </a:rPr>
              <a:t>(Escape)</a:t>
            </a:r>
            <a:r>
              <a:rPr lang="ko-KR" altLang="ko-KR" dirty="0" smtClean="0">
                <a:solidFill>
                  <a:schemeClr val="tx1"/>
                </a:solidFill>
              </a:rPr>
              <a:t>를 사용하는 예를 보여줍니다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 </a:t>
            </a:r>
            <a:r>
              <a:rPr lang="ko-KR" altLang="ko-KR" dirty="0" smtClean="0">
                <a:solidFill>
                  <a:schemeClr val="tx1"/>
                </a:solidFill>
              </a:rPr>
              <a:t>결과에서는 </a:t>
            </a:r>
            <a:r>
              <a:rPr lang="en-US" altLang="ko-KR" dirty="0" smtClean="0">
                <a:solidFill>
                  <a:schemeClr val="tx1"/>
                </a:solidFill>
              </a:rPr>
              <a:t>. (</a:t>
            </a:r>
            <a:r>
              <a:rPr lang="ko-KR" altLang="ko-KR" dirty="0" smtClean="0">
                <a:solidFill>
                  <a:schemeClr val="tx1"/>
                </a:solidFill>
              </a:rPr>
              <a:t>점</a:t>
            </a:r>
            <a:r>
              <a:rPr lang="en-US" altLang="ko-KR" dirty="0" smtClean="0">
                <a:solidFill>
                  <a:schemeClr val="tx1"/>
                </a:solidFill>
              </a:rPr>
              <a:t>) </a:t>
            </a:r>
            <a:r>
              <a:rPr lang="ko-KR" altLang="ko-KR" dirty="0" smtClean="0">
                <a:solidFill>
                  <a:schemeClr val="tx1"/>
                </a:solidFill>
              </a:rPr>
              <a:t>이 모든 것이란 뜻으로 작동했지만</a:t>
            </a:r>
            <a:r>
              <a:rPr lang="en-US" altLang="ko-KR" dirty="0" smtClean="0">
                <a:solidFill>
                  <a:schemeClr val="tx1"/>
                </a:solidFill>
              </a:rPr>
              <a:t> R2 </a:t>
            </a:r>
            <a:r>
              <a:rPr lang="ko-KR" altLang="ko-KR" dirty="0" smtClean="0">
                <a:solidFill>
                  <a:schemeClr val="tx1"/>
                </a:solidFill>
              </a:rPr>
              <a:t>결과는</a:t>
            </a:r>
            <a:r>
              <a:rPr lang="en-US" altLang="ko-KR" dirty="0" smtClean="0">
                <a:solidFill>
                  <a:schemeClr val="tx1"/>
                </a:solidFill>
              </a:rPr>
              <a:t> \(</a:t>
            </a:r>
            <a:r>
              <a:rPr lang="ko-KR" altLang="ko-KR" dirty="0" smtClean="0">
                <a:solidFill>
                  <a:schemeClr val="tx1"/>
                </a:solidFill>
              </a:rPr>
              <a:t>탈출문자</a:t>
            </a:r>
            <a:r>
              <a:rPr lang="en-US" altLang="ko-KR" dirty="0" smtClean="0">
                <a:solidFill>
                  <a:schemeClr val="tx1"/>
                </a:solidFill>
              </a:rPr>
              <a:t>) </a:t>
            </a:r>
            <a:r>
              <a:rPr lang="ko-KR" altLang="ko-KR" dirty="0" smtClean="0">
                <a:solidFill>
                  <a:schemeClr val="tx1"/>
                </a:solidFill>
              </a:rPr>
              <a:t>를 썼기 때문에</a:t>
            </a:r>
            <a:r>
              <a:rPr lang="en-US" altLang="ko-KR" dirty="0" smtClean="0">
                <a:solidFill>
                  <a:schemeClr val="tx1"/>
                </a:solidFill>
              </a:rPr>
              <a:t> .(</a:t>
            </a:r>
            <a:r>
              <a:rPr lang="ko-KR" altLang="ko-KR" dirty="0" smtClean="0">
                <a:solidFill>
                  <a:schemeClr val="tx1"/>
                </a:solidFill>
              </a:rPr>
              <a:t>점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ko-KR" dirty="0" smtClean="0">
                <a:solidFill>
                  <a:schemeClr val="tx1"/>
                </a:solidFill>
              </a:rPr>
              <a:t>으로 인식해서 결과를 출력 한 것입니다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70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124744"/>
            <a:ext cx="6912768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모서리가 둥근 직사각형 11"/>
          <p:cNvSpPr/>
          <p:nvPr/>
        </p:nvSpPr>
        <p:spPr>
          <a:xfrm>
            <a:off x="6228184" y="1700808"/>
            <a:ext cx="2664296" cy="295232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dirty="0" smtClean="0">
                <a:solidFill>
                  <a:schemeClr val="tx1"/>
                </a:solidFill>
              </a:rPr>
              <a:t>어떤 문자를 검색할 때 사용하는 방법을</a:t>
            </a:r>
            <a:r>
              <a:rPr lang="en-US" altLang="ko-KR" dirty="0" smtClean="0">
                <a:solidFill>
                  <a:schemeClr val="tx1"/>
                </a:solidFill>
              </a:rPr>
              <a:t> 3</a:t>
            </a:r>
            <a:r>
              <a:rPr lang="ko-KR" altLang="ko-KR" dirty="0" smtClean="0">
                <a:solidFill>
                  <a:schemeClr val="tx1"/>
                </a:solidFill>
              </a:rPr>
              <a:t>가지로 살펴 보았습니다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ko-KR" dirty="0" smtClean="0">
                <a:solidFill>
                  <a:schemeClr val="tx1"/>
                </a:solidFill>
              </a:rPr>
              <a:t>어떤 방법으로 검색하든 동일한 결과가 나옴을 알 수 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71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23528" y="1124744"/>
            <a:ext cx="8424936" cy="6480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2) 11g REGEXP_SUBSTR </a:t>
            </a:r>
            <a:r>
              <a:rPr lang="ko-KR" altLang="ko-KR" b="1" dirty="0" smtClean="0">
                <a:solidFill>
                  <a:schemeClr val="tx1"/>
                </a:solidFill>
              </a:rPr>
              <a:t>추가 기능</a:t>
            </a:r>
            <a:r>
              <a:rPr lang="en-US" altLang="ko-KR" b="1" dirty="0" smtClean="0">
                <a:solidFill>
                  <a:schemeClr val="tx1"/>
                </a:solidFill>
              </a:rPr>
              <a:t>( Sub Expression </a:t>
            </a:r>
            <a:r>
              <a:rPr lang="ko-KR" altLang="ko-KR" b="1" dirty="0" smtClean="0">
                <a:solidFill>
                  <a:schemeClr val="tx1"/>
                </a:solidFill>
              </a:rPr>
              <a:t>사용하기</a:t>
            </a:r>
            <a:r>
              <a:rPr lang="en-US" altLang="ko-KR" b="1" dirty="0" smtClean="0">
                <a:solidFill>
                  <a:schemeClr val="tx1"/>
                </a:solidFill>
              </a:rPr>
              <a:t> )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916832"/>
            <a:ext cx="7776864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1763688" y="3356992"/>
            <a:ext cx="2952328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72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196752"/>
            <a:ext cx="8280920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모서리가 둥근 직사각형 11"/>
          <p:cNvSpPr/>
          <p:nvPr/>
        </p:nvSpPr>
        <p:spPr>
          <a:xfrm>
            <a:off x="1835696" y="2780928"/>
            <a:ext cx="3024336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851920" y="3717032"/>
            <a:ext cx="1296144" cy="15841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73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835696" y="2492896"/>
            <a:ext cx="5112568" cy="17281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 smtClean="0">
                <a:solidFill>
                  <a:schemeClr val="tx1"/>
                </a:solidFill>
              </a:rPr>
              <a:t>4. </a:t>
            </a:r>
            <a:r>
              <a:rPr lang="ko-KR" altLang="ko-KR" sz="2500" b="1" dirty="0" smtClean="0">
                <a:solidFill>
                  <a:schemeClr val="tx1"/>
                </a:solidFill>
              </a:rPr>
              <a:t>숫자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 </a:t>
            </a:r>
            <a:r>
              <a:rPr lang="ko-KR" altLang="ko-KR" sz="2500" b="1" dirty="0" smtClean="0">
                <a:solidFill>
                  <a:schemeClr val="tx1"/>
                </a:solidFill>
              </a:rPr>
              <a:t>함수</a:t>
            </a:r>
            <a:endParaRPr lang="ko-KR" altLang="ko-KR" sz="25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74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323527" y="1700808"/>
          <a:ext cx="8640962" cy="3240363"/>
        </p:xfrm>
        <a:graphic>
          <a:graphicData uri="http://schemas.openxmlformats.org/drawingml/2006/table">
            <a:tbl>
              <a:tblPr/>
              <a:tblGrid>
                <a:gridCol w="1429544"/>
                <a:gridCol w="4330785"/>
                <a:gridCol w="2880633"/>
              </a:tblGrid>
              <a:tr h="46290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이</a:t>
                      </a: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   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름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의 </a:t>
                      </a: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     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미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사 용 예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46290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ROUND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맑은 고딕"/>
                          <a:ea typeface="맑은 고딕"/>
                          <a:cs typeface="Times New Roman"/>
                        </a:rPr>
                        <a:t>주어진 숫자를 반올림 한 후 출력함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ROUND(12.345,2) -&gt; 12.35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90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TRUNC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맑은 고딕"/>
                          <a:ea typeface="맑은 고딕"/>
                          <a:cs typeface="Times New Roman"/>
                        </a:rPr>
                        <a:t>주어진 숫자를 버림 한 후 출력함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TRUNC(12.345,2) -&gt; 12.34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90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MOD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맑은 고딕"/>
                          <a:ea typeface="맑은 고딕"/>
                          <a:cs typeface="Times New Roman"/>
                        </a:rPr>
                        <a:t>주어진 숫자를 나누기 한 후 나머지 값 출력함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MOD(12,10) -&gt; 2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90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CEIL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맑은 고딕"/>
                          <a:ea typeface="맑은 고딕"/>
                          <a:cs typeface="Times New Roman"/>
                        </a:rPr>
                        <a:t>주어진 숫자와 가장 근접한 큰 정수 출력함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CEIL(12.345) -&gt; 13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90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FLOOR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맑은 고딕"/>
                          <a:ea typeface="맑은 고딕"/>
                          <a:cs typeface="Times New Roman"/>
                        </a:rPr>
                        <a:t>주어진 숫자와 가장 근접한 작은 정수 출력함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FLOOR(12.345) -&gt; 12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90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POWER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맑은 고딕"/>
                          <a:ea typeface="맑은 고딕"/>
                          <a:cs typeface="Times New Roman"/>
                        </a:rPr>
                        <a:t>주어진 숫자</a:t>
                      </a: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r>
                        <a:rPr lang="ko-KR" sz="1600" kern="100">
                          <a:latin typeface="맑은 고딕"/>
                          <a:ea typeface="맑은 고딕"/>
                          <a:cs typeface="Times New Roman"/>
                        </a:rPr>
                        <a:t>의 숫자</a:t>
                      </a: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2 </a:t>
                      </a:r>
                      <a:r>
                        <a:rPr lang="ko-KR" sz="1600" kern="100">
                          <a:latin typeface="맑은 고딕"/>
                          <a:ea typeface="맑은 고딕"/>
                          <a:cs typeface="Times New Roman"/>
                        </a:rPr>
                        <a:t>승을 출력함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맑은 고딕"/>
                          <a:ea typeface="맑은 고딕"/>
                          <a:cs typeface="Times New Roman"/>
                        </a:rPr>
                        <a:t>POWER(3,2) -&gt; 9</a:t>
                      </a:r>
                      <a:endParaRPr lang="ko-KR" sz="16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75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23528" y="1124744"/>
            <a:ext cx="3312368" cy="6480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1) ROUND </a:t>
            </a:r>
            <a:r>
              <a:rPr lang="ko-KR" altLang="ko-KR" b="1" dirty="0" smtClean="0">
                <a:solidFill>
                  <a:schemeClr val="tx1"/>
                </a:solidFill>
              </a:rPr>
              <a:t>함수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41313" name="AutoShape 1"/>
          <p:cNvSpPr>
            <a:spLocks noChangeArrowheads="1"/>
          </p:cNvSpPr>
          <p:nvPr/>
        </p:nvSpPr>
        <p:spPr bwMode="auto">
          <a:xfrm>
            <a:off x="395536" y="1700808"/>
            <a:ext cx="4001765" cy="54463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 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  법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: ROUND(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숫자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원하는 자리수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</a:t>
            </a:r>
            <a:endParaRPr kumimoji="1" lang="ko-KR" altLang="ko-K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564904"/>
            <a:ext cx="6264696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6084168" y="3861048"/>
            <a:ext cx="2520280" cy="93610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자리 수에 주의하세요</a:t>
            </a:r>
            <a:r>
              <a:rPr lang="en-US" altLang="ko-KR" b="1" dirty="0" smtClean="0">
                <a:solidFill>
                  <a:schemeClr val="tx1"/>
                </a:solidFill>
              </a:rPr>
              <a:t>!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76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23528" y="1268760"/>
            <a:ext cx="3456384" cy="7200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2) TRUNC </a:t>
            </a:r>
            <a:r>
              <a:rPr lang="ko-KR" altLang="ko-KR" b="1" dirty="0" smtClean="0">
                <a:solidFill>
                  <a:schemeClr val="tx1"/>
                </a:solidFill>
              </a:rPr>
              <a:t>함수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40289" name="AutoShape 1"/>
          <p:cNvSpPr>
            <a:spLocks noChangeArrowheads="1"/>
          </p:cNvSpPr>
          <p:nvPr/>
        </p:nvSpPr>
        <p:spPr bwMode="auto">
          <a:xfrm>
            <a:off x="467544" y="1988840"/>
            <a:ext cx="3960440" cy="50405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 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  법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: TRUNC(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숫자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원하는 자리수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</a:t>
            </a:r>
            <a:endParaRPr kumimoji="1" lang="ko-KR" altLang="ko-K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708920"/>
            <a:ext cx="5472608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77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67544" y="1196752"/>
            <a:ext cx="5688632" cy="8640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3) MOD , CEIL , FLOOR </a:t>
            </a:r>
            <a:r>
              <a:rPr lang="ko-KR" altLang="ko-KR" b="1" dirty="0" smtClean="0">
                <a:solidFill>
                  <a:schemeClr val="tx1"/>
                </a:solidFill>
              </a:rPr>
              <a:t>함수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988840"/>
            <a:ext cx="7200800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78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67544" y="1340768"/>
            <a:ext cx="3672408" cy="5760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4) POWER </a:t>
            </a:r>
            <a:r>
              <a:rPr lang="ko-KR" altLang="ko-KR" b="1" dirty="0" smtClean="0">
                <a:solidFill>
                  <a:schemeClr val="tx1"/>
                </a:solidFill>
              </a:rPr>
              <a:t>함수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38241" name="AutoShape 1"/>
          <p:cNvSpPr>
            <a:spLocks noChangeArrowheads="1"/>
          </p:cNvSpPr>
          <p:nvPr/>
        </p:nvSpPr>
        <p:spPr bwMode="auto">
          <a:xfrm>
            <a:off x="539552" y="1916832"/>
            <a:ext cx="3417763" cy="5794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 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  법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: POWER( 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숫자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1 , 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숫자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2) </a:t>
            </a:r>
            <a:endParaRPr kumimoji="1" lang="ko-KR" altLang="ko-K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780928"/>
            <a:ext cx="5040560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39552" y="1124744"/>
            <a:ext cx="6552728" cy="7920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2) LOWER </a:t>
            </a:r>
            <a:r>
              <a:rPr lang="ko-KR" altLang="ko-KR" b="1" dirty="0" smtClean="0">
                <a:solidFill>
                  <a:schemeClr val="tx1"/>
                </a:solidFill>
              </a:rPr>
              <a:t>함수</a:t>
            </a:r>
            <a:r>
              <a:rPr lang="en-US" altLang="ko-KR" b="1" dirty="0" smtClean="0">
                <a:solidFill>
                  <a:schemeClr val="tx1"/>
                </a:solidFill>
              </a:rPr>
              <a:t>: 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ko-KR" altLang="ko-KR" dirty="0" smtClean="0">
                <a:solidFill>
                  <a:schemeClr val="tx1"/>
                </a:solidFill>
              </a:rPr>
              <a:t>입력되는 값을 전부 소문자로 변경하여 출력합니다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113" name="AutoShape 1"/>
          <p:cNvSpPr>
            <a:spLocks noChangeArrowheads="1"/>
          </p:cNvSpPr>
          <p:nvPr/>
        </p:nvSpPr>
        <p:spPr bwMode="auto">
          <a:xfrm>
            <a:off x="683568" y="2102371"/>
            <a:ext cx="3888432" cy="3905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  법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: LOWER(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문자열 또는 컬럼명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83568" y="2996952"/>
            <a:ext cx="6408712" cy="93610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3) UPPER </a:t>
            </a:r>
            <a:r>
              <a:rPr lang="ko-KR" altLang="ko-KR" b="1" dirty="0" smtClean="0">
                <a:solidFill>
                  <a:schemeClr val="tx1"/>
                </a:solidFill>
              </a:rPr>
              <a:t>함수</a:t>
            </a:r>
            <a:r>
              <a:rPr lang="en-US" altLang="ko-KR" b="1" dirty="0" smtClean="0">
                <a:solidFill>
                  <a:schemeClr val="tx1"/>
                </a:solidFill>
              </a:rPr>
              <a:t>: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ko-KR" altLang="ko-KR" dirty="0" smtClean="0">
                <a:solidFill>
                  <a:schemeClr val="tx1"/>
                </a:solidFill>
              </a:rPr>
              <a:t>입력되는 값을 전부 대문자로 변경하여 출력합니다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90114" name="AutoShape 2"/>
          <p:cNvSpPr>
            <a:spLocks noChangeArrowheads="1"/>
          </p:cNvSpPr>
          <p:nvPr/>
        </p:nvSpPr>
        <p:spPr bwMode="auto">
          <a:xfrm>
            <a:off x="755576" y="4077072"/>
            <a:ext cx="3888432" cy="3746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  법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: UPPER(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문자열 또는 컬럼명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79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123728" y="2708920"/>
            <a:ext cx="5256584" cy="17281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 smtClean="0">
                <a:solidFill>
                  <a:schemeClr val="tx1"/>
                </a:solidFill>
              </a:rPr>
              <a:t>5. </a:t>
            </a:r>
            <a:r>
              <a:rPr lang="ko-KR" altLang="ko-KR" sz="2500" b="1" dirty="0" smtClean="0">
                <a:solidFill>
                  <a:schemeClr val="tx1"/>
                </a:solidFill>
              </a:rPr>
              <a:t>날짜 함수</a:t>
            </a:r>
            <a:endParaRPr lang="ko-KR" altLang="ko-KR" sz="25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80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899592" y="1340768"/>
            <a:ext cx="7344816" cy="13681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-  10</a:t>
            </a:r>
            <a:r>
              <a:rPr lang="ko-KR" altLang="ko-KR" b="1" dirty="0" smtClean="0">
                <a:solidFill>
                  <a:schemeClr val="tx1"/>
                </a:solidFill>
              </a:rPr>
              <a:t>월</a:t>
            </a:r>
            <a:r>
              <a:rPr lang="en-US" altLang="ko-KR" b="1" dirty="0" smtClean="0">
                <a:solidFill>
                  <a:schemeClr val="tx1"/>
                </a:solidFill>
              </a:rPr>
              <a:t> 23</a:t>
            </a:r>
            <a:r>
              <a:rPr lang="ko-KR" altLang="ko-KR" b="1" dirty="0" smtClean="0">
                <a:solidFill>
                  <a:schemeClr val="tx1"/>
                </a:solidFill>
              </a:rPr>
              <a:t>일</a:t>
            </a:r>
            <a:r>
              <a:rPr lang="en-US" altLang="ko-KR" b="1" dirty="0" smtClean="0">
                <a:solidFill>
                  <a:schemeClr val="tx1"/>
                </a:solidFill>
              </a:rPr>
              <a:t> + 3 </a:t>
            </a:r>
            <a:r>
              <a:rPr lang="ko-KR" altLang="ko-KR" b="1" dirty="0" smtClean="0">
                <a:solidFill>
                  <a:schemeClr val="tx1"/>
                </a:solidFill>
              </a:rPr>
              <a:t>은</a:t>
            </a:r>
            <a:r>
              <a:rPr lang="en-US" altLang="ko-KR" b="1" dirty="0" smtClean="0">
                <a:solidFill>
                  <a:schemeClr val="tx1"/>
                </a:solidFill>
              </a:rPr>
              <a:t> 10</a:t>
            </a:r>
            <a:r>
              <a:rPr lang="ko-KR" altLang="ko-KR" b="1" dirty="0" smtClean="0">
                <a:solidFill>
                  <a:schemeClr val="tx1"/>
                </a:solidFill>
              </a:rPr>
              <a:t>월</a:t>
            </a:r>
            <a:r>
              <a:rPr lang="en-US" altLang="ko-KR" b="1" dirty="0" smtClean="0">
                <a:solidFill>
                  <a:schemeClr val="tx1"/>
                </a:solidFill>
              </a:rPr>
              <a:t> 26</a:t>
            </a:r>
            <a:r>
              <a:rPr lang="ko-KR" altLang="ko-KR" b="1" dirty="0" smtClean="0">
                <a:solidFill>
                  <a:schemeClr val="tx1"/>
                </a:solidFill>
              </a:rPr>
              <a:t>일로 생각합니다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-  10</a:t>
            </a:r>
            <a:r>
              <a:rPr lang="ko-KR" altLang="ko-KR" b="1" dirty="0" smtClean="0">
                <a:solidFill>
                  <a:schemeClr val="tx1"/>
                </a:solidFill>
              </a:rPr>
              <a:t>월</a:t>
            </a:r>
            <a:r>
              <a:rPr lang="en-US" altLang="ko-KR" b="1" dirty="0" smtClean="0">
                <a:solidFill>
                  <a:schemeClr val="tx1"/>
                </a:solidFill>
              </a:rPr>
              <a:t> 23</a:t>
            </a:r>
            <a:r>
              <a:rPr lang="ko-KR" altLang="ko-KR" b="1" dirty="0" smtClean="0">
                <a:solidFill>
                  <a:schemeClr val="tx1"/>
                </a:solidFill>
              </a:rPr>
              <a:t>일 </a:t>
            </a:r>
            <a:r>
              <a:rPr lang="en-US" altLang="ko-KR" b="1" dirty="0" smtClean="0">
                <a:solidFill>
                  <a:schemeClr val="tx1"/>
                </a:solidFill>
              </a:rPr>
              <a:t>– 3 </a:t>
            </a:r>
            <a:r>
              <a:rPr lang="ko-KR" altLang="ko-KR" b="1" dirty="0" smtClean="0">
                <a:solidFill>
                  <a:schemeClr val="tx1"/>
                </a:solidFill>
              </a:rPr>
              <a:t>은</a:t>
            </a:r>
            <a:r>
              <a:rPr lang="en-US" altLang="ko-KR" b="1" dirty="0" smtClean="0">
                <a:solidFill>
                  <a:schemeClr val="tx1"/>
                </a:solidFill>
              </a:rPr>
              <a:t> 10</a:t>
            </a:r>
            <a:r>
              <a:rPr lang="ko-KR" altLang="ko-KR" b="1" dirty="0" smtClean="0">
                <a:solidFill>
                  <a:schemeClr val="tx1"/>
                </a:solidFill>
              </a:rPr>
              <a:t>월</a:t>
            </a:r>
            <a:r>
              <a:rPr lang="en-US" altLang="ko-KR" b="1" dirty="0" smtClean="0">
                <a:solidFill>
                  <a:schemeClr val="tx1"/>
                </a:solidFill>
              </a:rPr>
              <a:t> 20</a:t>
            </a:r>
            <a:r>
              <a:rPr lang="ko-KR" altLang="ko-KR" b="1" dirty="0" smtClean="0">
                <a:solidFill>
                  <a:schemeClr val="tx1"/>
                </a:solidFill>
              </a:rPr>
              <a:t>일로 생각합니다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-  10</a:t>
            </a:r>
            <a:r>
              <a:rPr lang="ko-KR" altLang="ko-KR" b="1" dirty="0" smtClean="0">
                <a:solidFill>
                  <a:schemeClr val="tx1"/>
                </a:solidFill>
              </a:rPr>
              <a:t>월</a:t>
            </a:r>
            <a:r>
              <a:rPr lang="en-US" altLang="ko-KR" b="1" dirty="0" smtClean="0">
                <a:solidFill>
                  <a:schemeClr val="tx1"/>
                </a:solidFill>
              </a:rPr>
              <a:t> 23</a:t>
            </a:r>
            <a:r>
              <a:rPr lang="ko-KR" altLang="ko-KR" b="1" dirty="0" smtClean="0">
                <a:solidFill>
                  <a:schemeClr val="tx1"/>
                </a:solidFill>
              </a:rPr>
              <a:t>일 </a:t>
            </a:r>
            <a:r>
              <a:rPr lang="en-US" altLang="ko-KR" b="1" dirty="0" smtClean="0">
                <a:solidFill>
                  <a:schemeClr val="tx1"/>
                </a:solidFill>
              </a:rPr>
              <a:t>– 10</a:t>
            </a:r>
            <a:r>
              <a:rPr lang="ko-KR" altLang="ko-KR" b="1" dirty="0" smtClean="0">
                <a:solidFill>
                  <a:schemeClr val="tx1"/>
                </a:solidFill>
              </a:rPr>
              <a:t>월</a:t>
            </a:r>
            <a:r>
              <a:rPr lang="en-US" altLang="ko-KR" b="1" dirty="0" smtClean="0">
                <a:solidFill>
                  <a:schemeClr val="tx1"/>
                </a:solidFill>
              </a:rPr>
              <a:t> 20</a:t>
            </a:r>
            <a:r>
              <a:rPr lang="ko-KR" altLang="ko-KR" b="1" dirty="0" smtClean="0">
                <a:solidFill>
                  <a:schemeClr val="tx1"/>
                </a:solidFill>
              </a:rPr>
              <a:t>일 은</a:t>
            </a:r>
            <a:r>
              <a:rPr lang="en-US" altLang="ko-KR" b="1" dirty="0" smtClean="0">
                <a:solidFill>
                  <a:schemeClr val="tx1"/>
                </a:solidFill>
              </a:rPr>
              <a:t> 3</a:t>
            </a:r>
            <a:r>
              <a:rPr lang="ko-KR" altLang="ko-KR" b="1" dirty="0" smtClean="0">
                <a:solidFill>
                  <a:schemeClr val="tx1"/>
                </a:solidFill>
              </a:rPr>
              <a:t>일 차이 난다 라고 생각합니다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899592" y="2996952"/>
          <a:ext cx="7416824" cy="3096344"/>
        </p:xfrm>
        <a:graphic>
          <a:graphicData uri="http://schemas.openxmlformats.org/drawingml/2006/table">
            <a:tbl>
              <a:tblPr/>
              <a:tblGrid>
                <a:gridCol w="2190203"/>
                <a:gridCol w="4312193"/>
                <a:gridCol w="914428"/>
              </a:tblGrid>
              <a:tr h="38704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함 수 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의</a:t>
                      </a: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      </a:t>
                      </a: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결</a:t>
                      </a: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38704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SYSDATE</a:t>
                      </a:r>
                      <a:endParaRPr lang="ko-KR" sz="1500" b="1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시스템의 현재 날짜와 시간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날짜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04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MONTHS_BETWEEN</a:t>
                      </a:r>
                      <a:endParaRPr lang="ko-KR" sz="1500" b="1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두 날짜 사이의 개월 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숫자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04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ADD_MONTHS</a:t>
                      </a:r>
                      <a:endParaRPr lang="ko-KR" sz="1500" b="1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주어진 날짜에 개월을 더함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날짜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04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NEXT_DAY</a:t>
                      </a:r>
                      <a:endParaRPr lang="ko-KR" sz="1500" b="1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주어진 날짜를 기준으로 돌아오는 날짜 출력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날짜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04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LAST_DAY</a:t>
                      </a:r>
                      <a:endParaRPr lang="ko-KR" sz="1500" b="1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주어진 날짜가 속한 달의 마지막 날짜 출력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날짜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04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ROUND</a:t>
                      </a:r>
                      <a:endParaRPr lang="ko-KR" sz="1500" b="1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주어진 날짜를 반올림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날짜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04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TRUNC</a:t>
                      </a:r>
                      <a:endParaRPr lang="ko-KR" sz="1500" b="1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주어진 날짜를 버림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날짜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81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55576" y="1196752"/>
            <a:ext cx="5688632" cy="5760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1) SYSDATE </a:t>
            </a:r>
            <a:r>
              <a:rPr lang="ko-KR" altLang="ko-KR" b="1" dirty="0" smtClean="0">
                <a:solidFill>
                  <a:schemeClr val="tx1"/>
                </a:solidFill>
              </a:rPr>
              <a:t>함수</a:t>
            </a:r>
            <a:r>
              <a:rPr lang="en-US" altLang="ko-KR" b="1" dirty="0" smtClean="0">
                <a:solidFill>
                  <a:schemeClr val="tx1"/>
                </a:solidFill>
              </a:rPr>
              <a:t> ( </a:t>
            </a:r>
            <a:r>
              <a:rPr lang="ko-KR" altLang="en-US" b="1" dirty="0" smtClean="0">
                <a:solidFill>
                  <a:schemeClr val="tx1"/>
                </a:solidFill>
              </a:rPr>
              <a:t>현재 날짜</a:t>
            </a:r>
            <a:r>
              <a:rPr lang="en-US" altLang="ko-KR" b="1" dirty="0" smtClean="0">
                <a:solidFill>
                  <a:schemeClr val="tx1"/>
                </a:solidFill>
              </a:rPr>
              <a:t>/</a:t>
            </a:r>
            <a:r>
              <a:rPr lang="ko-KR" altLang="en-US" b="1" dirty="0" smtClean="0">
                <a:solidFill>
                  <a:schemeClr val="tx1"/>
                </a:solidFill>
              </a:rPr>
              <a:t>시간 출력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r>
              <a:rPr lang="ko-KR" altLang="ko-KR" b="1" dirty="0" smtClean="0">
                <a:solidFill>
                  <a:schemeClr val="tx1"/>
                </a:solidFill>
              </a:rPr>
              <a:t> 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844824"/>
            <a:ext cx="7344816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82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23528" y="1196752"/>
            <a:ext cx="8280920" cy="6480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2) MONTHS_BETWEEN </a:t>
            </a:r>
            <a:r>
              <a:rPr lang="ko-KR" altLang="ko-KR" b="1" dirty="0" smtClean="0">
                <a:solidFill>
                  <a:schemeClr val="tx1"/>
                </a:solidFill>
              </a:rPr>
              <a:t>함수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( </a:t>
            </a:r>
            <a:r>
              <a:rPr lang="ko-KR" altLang="en-US" dirty="0" smtClean="0">
                <a:solidFill>
                  <a:schemeClr val="tx1"/>
                </a:solidFill>
              </a:rPr>
              <a:t>두 날짜 사이의 개월 수 계산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132856"/>
            <a:ext cx="8208912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83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420888"/>
            <a:ext cx="6264696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모서리가 둥근 직사각형 11"/>
          <p:cNvSpPr/>
          <p:nvPr/>
        </p:nvSpPr>
        <p:spPr>
          <a:xfrm>
            <a:off x="467544" y="1196752"/>
            <a:ext cx="7416824" cy="5760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MONTHS_BETWEEN </a:t>
            </a:r>
            <a:r>
              <a:rPr lang="ko-KR" altLang="en-US" b="1" dirty="0" smtClean="0">
                <a:solidFill>
                  <a:schemeClr val="tx1"/>
                </a:solidFill>
              </a:rPr>
              <a:t>함수 주요 특징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39552" y="1772816"/>
            <a:ext cx="6120680" cy="43204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1. </a:t>
            </a:r>
            <a:r>
              <a:rPr lang="ko-KR" altLang="en-US" b="1" dirty="0" smtClean="0">
                <a:solidFill>
                  <a:schemeClr val="tx1"/>
                </a:solidFill>
              </a:rPr>
              <a:t>큰 날짜를 먼저 써야 합니다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555776" y="4581128"/>
            <a:ext cx="6192688" cy="93610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작은 날짜 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</a:rPr>
              <a:t>오래된 날짜</a:t>
            </a:r>
            <a:r>
              <a:rPr lang="en-US" altLang="ko-KR" b="1" dirty="0" smtClean="0">
                <a:solidFill>
                  <a:schemeClr val="tx1"/>
                </a:solidFill>
              </a:rPr>
              <a:t>) </a:t>
            </a:r>
            <a:r>
              <a:rPr lang="ko-KR" altLang="en-US" b="1" dirty="0" smtClean="0">
                <a:solidFill>
                  <a:schemeClr val="tx1"/>
                </a:solidFill>
              </a:rPr>
              <a:t>를 먼저 써서 마이너스 값 나옴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84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95536" y="1052736"/>
            <a:ext cx="8280920" cy="7200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2. </a:t>
            </a:r>
            <a:r>
              <a:rPr lang="ko-KR" altLang="ko-KR" b="1" dirty="0" smtClean="0">
                <a:solidFill>
                  <a:schemeClr val="tx1"/>
                </a:solidFill>
              </a:rPr>
              <a:t>두 날짜가 같은 달에 속해 있으면 특정 규칙으로 계산된 값이 나옵니다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39552" y="1772816"/>
            <a:ext cx="6696744" cy="7200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* 1</a:t>
            </a:r>
            <a:r>
              <a:rPr lang="ko-KR" altLang="ko-KR" b="1" dirty="0" smtClean="0">
                <a:solidFill>
                  <a:schemeClr val="tx1"/>
                </a:solidFill>
              </a:rPr>
              <a:t>개월이</a:t>
            </a:r>
            <a:r>
              <a:rPr lang="en-US" altLang="ko-KR" b="1" dirty="0" smtClean="0">
                <a:solidFill>
                  <a:schemeClr val="tx1"/>
                </a:solidFill>
              </a:rPr>
              <a:t> 29</a:t>
            </a:r>
            <a:r>
              <a:rPr lang="ko-KR" altLang="ko-KR" b="1" dirty="0" smtClean="0">
                <a:solidFill>
                  <a:schemeClr val="tx1"/>
                </a:solidFill>
              </a:rPr>
              <a:t>일 인</a:t>
            </a:r>
            <a:r>
              <a:rPr lang="en-US" altLang="ko-KR" b="1" dirty="0" smtClean="0">
                <a:solidFill>
                  <a:schemeClr val="tx1"/>
                </a:solidFill>
              </a:rPr>
              <a:t> 2012</a:t>
            </a:r>
            <a:r>
              <a:rPr lang="ko-KR" altLang="ko-KR" b="1" dirty="0" smtClean="0">
                <a:solidFill>
                  <a:schemeClr val="tx1"/>
                </a:solidFill>
              </a:rPr>
              <a:t>년</a:t>
            </a:r>
            <a:r>
              <a:rPr lang="en-US" altLang="ko-KR" b="1" dirty="0" smtClean="0">
                <a:solidFill>
                  <a:schemeClr val="tx1"/>
                </a:solidFill>
              </a:rPr>
              <a:t> 2</a:t>
            </a:r>
            <a:r>
              <a:rPr lang="ko-KR" altLang="ko-KR" b="1" dirty="0" smtClean="0">
                <a:solidFill>
                  <a:schemeClr val="tx1"/>
                </a:solidFill>
              </a:rPr>
              <a:t>월을 조회한 화면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420888"/>
            <a:ext cx="7344816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85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39552" y="980728"/>
            <a:ext cx="7848872" cy="6480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* 1</a:t>
            </a:r>
            <a:r>
              <a:rPr lang="ko-KR" altLang="ko-KR" b="1" dirty="0" smtClean="0">
                <a:solidFill>
                  <a:schemeClr val="tx1"/>
                </a:solidFill>
              </a:rPr>
              <a:t>개월이</a:t>
            </a:r>
            <a:r>
              <a:rPr lang="en-US" altLang="ko-KR" b="1" dirty="0" smtClean="0">
                <a:solidFill>
                  <a:schemeClr val="tx1"/>
                </a:solidFill>
              </a:rPr>
              <a:t> 30</a:t>
            </a:r>
            <a:r>
              <a:rPr lang="ko-KR" altLang="ko-KR" b="1" dirty="0" smtClean="0">
                <a:solidFill>
                  <a:schemeClr val="tx1"/>
                </a:solidFill>
              </a:rPr>
              <a:t>일 인</a:t>
            </a:r>
            <a:r>
              <a:rPr lang="en-US" altLang="ko-KR" b="1" dirty="0" smtClean="0">
                <a:solidFill>
                  <a:schemeClr val="tx1"/>
                </a:solidFill>
              </a:rPr>
              <a:t> 2012</a:t>
            </a:r>
            <a:r>
              <a:rPr lang="ko-KR" altLang="ko-KR" b="1" dirty="0" smtClean="0">
                <a:solidFill>
                  <a:schemeClr val="tx1"/>
                </a:solidFill>
              </a:rPr>
              <a:t>년</a:t>
            </a:r>
            <a:r>
              <a:rPr lang="en-US" altLang="ko-KR" b="1" dirty="0" smtClean="0">
                <a:solidFill>
                  <a:schemeClr val="tx1"/>
                </a:solidFill>
              </a:rPr>
              <a:t> 4</a:t>
            </a:r>
            <a:r>
              <a:rPr lang="ko-KR" altLang="ko-KR" b="1" dirty="0" smtClean="0">
                <a:solidFill>
                  <a:schemeClr val="tx1"/>
                </a:solidFill>
              </a:rPr>
              <a:t>월을 조회한 화면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628800"/>
            <a:ext cx="5688632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611560" y="3789040"/>
            <a:ext cx="5832648" cy="5040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* 1 </a:t>
            </a:r>
            <a:r>
              <a:rPr lang="ko-KR" altLang="ko-KR" b="1" dirty="0" smtClean="0">
                <a:solidFill>
                  <a:schemeClr val="tx1"/>
                </a:solidFill>
              </a:rPr>
              <a:t>개월이</a:t>
            </a:r>
            <a:r>
              <a:rPr lang="en-US" altLang="ko-KR" b="1" dirty="0" smtClean="0">
                <a:solidFill>
                  <a:schemeClr val="tx1"/>
                </a:solidFill>
              </a:rPr>
              <a:t> 31</a:t>
            </a:r>
            <a:r>
              <a:rPr lang="ko-KR" altLang="ko-KR" b="1" dirty="0" smtClean="0">
                <a:solidFill>
                  <a:schemeClr val="tx1"/>
                </a:solidFill>
              </a:rPr>
              <a:t>일 인</a:t>
            </a:r>
            <a:r>
              <a:rPr lang="en-US" altLang="ko-KR" b="1" dirty="0" smtClean="0">
                <a:solidFill>
                  <a:schemeClr val="tx1"/>
                </a:solidFill>
              </a:rPr>
              <a:t> 2012</a:t>
            </a:r>
            <a:r>
              <a:rPr lang="ko-KR" altLang="ko-KR" b="1" dirty="0" smtClean="0">
                <a:solidFill>
                  <a:schemeClr val="tx1"/>
                </a:solidFill>
              </a:rPr>
              <a:t>년</a:t>
            </a:r>
            <a:r>
              <a:rPr lang="en-US" altLang="ko-KR" b="1" dirty="0" smtClean="0">
                <a:solidFill>
                  <a:schemeClr val="tx1"/>
                </a:solidFill>
              </a:rPr>
              <a:t> 1</a:t>
            </a:r>
            <a:r>
              <a:rPr lang="ko-KR" altLang="ko-KR" b="1" dirty="0" smtClean="0">
                <a:solidFill>
                  <a:schemeClr val="tx1"/>
                </a:solidFill>
              </a:rPr>
              <a:t>월을 조회한 화면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4" name="그림 13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4293096"/>
            <a:ext cx="5760640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86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39552" y="1196752"/>
            <a:ext cx="8280920" cy="6480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3. </a:t>
            </a:r>
            <a:r>
              <a:rPr lang="ko-KR" altLang="ko-KR" b="1" dirty="0" smtClean="0">
                <a:solidFill>
                  <a:schemeClr val="tx1"/>
                </a:solidFill>
              </a:rPr>
              <a:t>두 날짜가 모두 해당 월의 마지막 날이거나 처음 날이면 개월 수 가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    </a:t>
            </a:r>
            <a:r>
              <a:rPr lang="ko-KR" altLang="ko-KR" b="1" dirty="0" smtClean="0">
                <a:solidFill>
                  <a:schemeClr val="tx1"/>
                </a:solidFill>
              </a:rPr>
              <a:t>정수 값으로 나옵니다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132856"/>
            <a:ext cx="7632848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87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95536" y="1196752"/>
            <a:ext cx="8280920" cy="93610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4. </a:t>
            </a:r>
            <a:r>
              <a:rPr lang="ko-KR" altLang="ko-KR" b="1" dirty="0" smtClean="0">
                <a:solidFill>
                  <a:schemeClr val="tx1"/>
                </a:solidFill>
              </a:rPr>
              <a:t>두 날짜 중 하나는 시작일이고 하나는 마지막 일이면 특정 규칙으로 계산된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   </a:t>
            </a:r>
            <a:r>
              <a:rPr lang="ko-KR" altLang="ko-KR" b="1" dirty="0" smtClean="0">
                <a:solidFill>
                  <a:schemeClr val="tx1"/>
                </a:solidFill>
              </a:rPr>
              <a:t>값이 나옵니다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276872"/>
            <a:ext cx="8136904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88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67544" y="908720"/>
            <a:ext cx="7992888" cy="6480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* 2 </a:t>
            </a:r>
            <a:r>
              <a:rPr lang="ko-KR" altLang="en-US" b="1" dirty="0" smtClean="0">
                <a:solidFill>
                  <a:schemeClr val="tx1"/>
                </a:solidFill>
              </a:rPr>
              <a:t>월은 일수가 달라도 반환 값은 같습니다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628800"/>
            <a:ext cx="6264696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그림 12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3933056"/>
            <a:ext cx="6264696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AutoShape 2"/>
          <p:cNvSpPr>
            <a:spLocks noChangeArrowheads="1"/>
          </p:cNvSpPr>
          <p:nvPr/>
        </p:nvSpPr>
        <p:spPr bwMode="auto">
          <a:xfrm>
            <a:off x="5220072" y="2420888"/>
            <a:ext cx="3528392" cy="7953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월이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28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일까지 있는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2011 </a:t>
            </a:r>
            <a:r>
              <a: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년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</a:t>
            </a:r>
            <a:r>
              <a: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월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을 조회한 화면 입니다</a:t>
            </a:r>
            <a:endParaRPr kumimoji="1" 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27" name="AutoShape 3"/>
          <p:cNvSpPr>
            <a:spLocks noChangeArrowheads="1"/>
          </p:cNvSpPr>
          <p:nvPr/>
        </p:nvSpPr>
        <p:spPr bwMode="auto">
          <a:xfrm>
            <a:off x="5292080" y="4725144"/>
            <a:ext cx="3384376" cy="7953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월이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29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일까지 있는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2012 </a:t>
            </a:r>
            <a:r>
              <a: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년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</a:t>
            </a:r>
            <a:r>
              <a: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월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을 조회한 화면 입니다</a:t>
            </a:r>
            <a:endParaRPr kumimoji="1" 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67544" y="1196752"/>
            <a:ext cx="8136904" cy="10081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b="1" dirty="0" smtClean="0">
                <a:solidFill>
                  <a:schemeClr val="tx1"/>
                </a:solidFill>
              </a:rPr>
              <a:t>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</a:t>
            </a:r>
            <a:r>
              <a:rPr lang="en-US" altLang="ko-KR" b="1" dirty="0" smtClean="0">
                <a:solidFill>
                  <a:schemeClr val="tx1"/>
                </a:solidFill>
              </a:rPr>
              <a:t> 1 </a:t>
            </a:r>
            <a:r>
              <a:rPr lang="ko-KR" altLang="ko-KR" b="1" dirty="0" smtClean="0">
                <a:solidFill>
                  <a:schemeClr val="tx1"/>
                </a:solidFill>
              </a:rPr>
              <a:t>전공이</a:t>
            </a:r>
            <a:r>
              <a:rPr lang="en-US" altLang="ko-KR" b="1" dirty="0" smtClean="0">
                <a:solidFill>
                  <a:schemeClr val="tx1"/>
                </a:solidFill>
              </a:rPr>
              <a:t> 201 </a:t>
            </a:r>
            <a:r>
              <a:rPr lang="ko-KR" altLang="ko-KR" b="1" dirty="0" smtClean="0">
                <a:solidFill>
                  <a:schemeClr val="tx1"/>
                </a:solidFill>
              </a:rPr>
              <a:t>번인 학생들의</a:t>
            </a:r>
            <a:r>
              <a:rPr lang="en-US" altLang="ko-KR" b="1" dirty="0" smtClean="0">
                <a:solidFill>
                  <a:schemeClr val="tx1"/>
                </a:solidFill>
              </a:rPr>
              <a:t> ID </a:t>
            </a:r>
            <a:r>
              <a:rPr lang="ko-KR" altLang="ko-KR" b="1" dirty="0" smtClean="0">
                <a:solidFill>
                  <a:schemeClr val="tx1"/>
                </a:solidFill>
              </a:rPr>
              <a:t>를 이름과 함께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소문자</a:t>
            </a:r>
            <a:r>
              <a:rPr lang="en-US" altLang="ko-KR" b="1" dirty="0" smtClean="0">
                <a:solidFill>
                  <a:schemeClr val="tx1"/>
                </a:solidFill>
              </a:rPr>
              <a:t> , </a:t>
            </a:r>
            <a:r>
              <a:rPr lang="ko-KR" altLang="ko-KR" b="1" dirty="0" smtClean="0">
                <a:solidFill>
                  <a:schemeClr val="tx1"/>
                </a:solidFill>
              </a:rPr>
              <a:t>대문자로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276872"/>
            <a:ext cx="7776864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89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39552" y="1196752"/>
            <a:ext cx="7560840" cy="7200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MONTHS_BETWEEN </a:t>
            </a:r>
            <a:r>
              <a:rPr lang="ko-KR" altLang="en-US" b="1" dirty="0" smtClean="0">
                <a:solidFill>
                  <a:schemeClr val="tx1"/>
                </a:solidFill>
              </a:rPr>
              <a:t>과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전통적인 방법의 차이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988840"/>
            <a:ext cx="8064896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5940152" y="3356992"/>
            <a:ext cx="864096" cy="12241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092280" y="3356992"/>
            <a:ext cx="864096" cy="12241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90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23528" y="1196752"/>
            <a:ext cx="4104456" cy="6480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3) ADD_MONTHS </a:t>
            </a:r>
            <a:r>
              <a:rPr lang="ko-KR" altLang="ko-KR" b="1" dirty="0" smtClean="0">
                <a:solidFill>
                  <a:schemeClr val="tx1"/>
                </a:solidFill>
              </a:rPr>
              <a:t>함수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060848"/>
            <a:ext cx="7704856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91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67544" y="1412776"/>
            <a:ext cx="7776864" cy="6480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4) NEXT_DAY </a:t>
            </a:r>
            <a:r>
              <a:rPr lang="ko-KR" altLang="ko-KR" b="1" dirty="0" smtClean="0">
                <a:solidFill>
                  <a:schemeClr val="tx1"/>
                </a:solidFill>
              </a:rPr>
              <a:t>함수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276872"/>
            <a:ext cx="7704856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92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39552" y="1340768"/>
            <a:ext cx="4680520" cy="6480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5) LAST_DAY </a:t>
            </a:r>
            <a:r>
              <a:rPr lang="ko-KR" altLang="ko-KR" b="1" dirty="0" smtClean="0">
                <a:solidFill>
                  <a:schemeClr val="tx1"/>
                </a:solidFill>
              </a:rPr>
              <a:t>함수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060848"/>
            <a:ext cx="7704856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93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95536" y="1196752"/>
            <a:ext cx="7488832" cy="7200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6) </a:t>
            </a:r>
            <a:r>
              <a:rPr lang="ko-KR" altLang="ko-KR" b="1" dirty="0" smtClean="0">
                <a:solidFill>
                  <a:schemeClr val="tx1"/>
                </a:solidFill>
              </a:rPr>
              <a:t>날짜의</a:t>
            </a:r>
            <a:r>
              <a:rPr lang="en-US" altLang="ko-KR" b="1" dirty="0" smtClean="0">
                <a:solidFill>
                  <a:schemeClr val="tx1"/>
                </a:solidFill>
              </a:rPr>
              <a:t> ROUND , TRUNC </a:t>
            </a:r>
            <a:r>
              <a:rPr lang="ko-KR" altLang="ko-KR" b="1" dirty="0" smtClean="0">
                <a:solidFill>
                  <a:schemeClr val="tx1"/>
                </a:solidFill>
              </a:rPr>
              <a:t>함수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988840"/>
            <a:ext cx="8136904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94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051720" y="2636912"/>
            <a:ext cx="4824536" cy="12241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 smtClean="0">
                <a:solidFill>
                  <a:schemeClr val="tx1"/>
                </a:solidFill>
              </a:rPr>
              <a:t>6. </a:t>
            </a:r>
            <a:r>
              <a:rPr lang="ko-KR" altLang="ko-KR" sz="2500" b="1" dirty="0" smtClean="0">
                <a:solidFill>
                  <a:schemeClr val="tx1"/>
                </a:solidFill>
              </a:rPr>
              <a:t>형 변환 함수</a:t>
            </a:r>
            <a:endParaRPr lang="ko-KR" altLang="ko-KR" sz="25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95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395536" y="1772816"/>
          <a:ext cx="8352928" cy="4392490"/>
        </p:xfrm>
        <a:graphic>
          <a:graphicData uri="http://schemas.openxmlformats.org/drawingml/2006/table">
            <a:tbl>
              <a:tblPr/>
              <a:tblGrid>
                <a:gridCol w="2023937"/>
                <a:gridCol w="6328991"/>
              </a:tblGrid>
              <a:tr h="3378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>
                          <a:latin typeface="맑은 고딕"/>
                          <a:ea typeface="맑은 고딕"/>
                          <a:cs typeface="Times New Roman"/>
                        </a:rPr>
                        <a:t>데이터 타입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>
                          <a:latin typeface="맑은 고딕"/>
                          <a:ea typeface="맑은 고딕"/>
                          <a:cs typeface="Times New Roman"/>
                        </a:rPr>
                        <a:t>설</a:t>
                      </a:r>
                      <a:r>
                        <a:rPr lang="en-US" sz="1400" b="1" kern="100">
                          <a:latin typeface="맑은 고딕"/>
                          <a:ea typeface="맑은 고딕"/>
                          <a:cs typeface="Times New Roman"/>
                        </a:rPr>
                        <a:t>     </a:t>
                      </a:r>
                      <a:r>
                        <a:rPr lang="ko-KR" sz="1400" b="1" kern="100">
                          <a:latin typeface="맑은 고딕"/>
                          <a:ea typeface="맑은 고딕"/>
                          <a:cs typeface="Times New Roman"/>
                        </a:rPr>
                        <a:t>명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3378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CHAR(n)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고정길이의 문자를 저장합니다</a:t>
                      </a: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최대값은</a:t>
                      </a: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 2000 bytes </a:t>
                      </a: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입니다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8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VARCHAR2(n)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변하는 길이의 문자를 저장합니다</a:t>
                      </a: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최대값은</a:t>
                      </a: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 4000 bytes </a:t>
                      </a: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입니다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576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NUMBER(</a:t>
                      </a:r>
                      <a:r>
                        <a:rPr lang="en-US" sz="1400" b="1" kern="100" dirty="0" err="1">
                          <a:latin typeface="맑은 고딕"/>
                          <a:ea typeface="맑은 고딕"/>
                          <a:cs typeface="Times New Roman"/>
                        </a:rPr>
                        <a:t>p,s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숫자 값을 저장합니다</a:t>
                      </a: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.p </a:t>
                      </a: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는 전체 자리수로</a:t>
                      </a: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 1-38 </a:t>
                      </a: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자리까지 가능하고</a:t>
                      </a: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 s</a:t>
                      </a: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는 소수점 이하 자리수로</a:t>
                      </a: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 -84 ~ 127 </a:t>
                      </a: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자리까지 가능합니다</a:t>
                      </a: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576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DATE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굴림"/>
                        </a:rPr>
                        <a:t>총 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굴림"/>
                        </a:rPr>
                        <a:t>7Byte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굴림"/>
                        </a:rPr>
                        <a:t>로 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굴림"/>
                        </a:rPr>
                        <a:t>BC 4712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굴림"/>
                        </a:rPr>
                        <a:t>년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굴림"/>
                        </a:rPr>
                        <a:t> 1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굴림"/>
                        </a:rPr>
                        <a:t>월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굴림"/>
                        </a:rPr>
                        <a:t> 1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굴림"/>
                        </a:rPr>
                        <a:t>일부터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굴림"/>
                        </a:rPr>
                        <a:t> AD 9999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굴림"/>
                        </a:rPr>
                        <a:t>년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굴림"/>
                        </a:rPr>
                        <a:t> 12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굴림"/>
                        </a:rPr>
                        <a:t>월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굴림"/>
                        </a:rPr>
                        <a:t> 31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굴림"/>
                        </a:rPr>
                        <a:t>일까지의 날짜를 저장할 수 있습니다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굴림"/>
                        </a:rPr>
                        <a:t>.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8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LONG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굴림"/>
                        </a:rPr>
                        <a:t>가변 길이의 문자를 저장하며 최대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굴림"/>
                        </a:rPr>
                        <a:t> 2GB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굴림"/>
                        </a:rPr>
                        <a:t>까지 저장 할 수 있습니다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8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CLOB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굴림"/>
                        </a:rPr>
                        <a:t>가변 길이의 문자를 저장하며 최대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굴림"/>
                        </a:rPr>
                        <a:t> 4GB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굴림"/>
                        </a:rPr>
                        <a:t>까지 저장 할 수 있습니다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8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BLOB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굴림"/>
                        </a:rPr>
                        <a:t>가변 길이의 바이너리 데이터를 최대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굴림"/>
                        </a:rPr>
                        <a:t> 4GB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굴림"/>
                        </a:rPr>
                        <a:t>까지 저장 할 수 있습니다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8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RAW(n)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굴림"/>
                        </a:rPr>
                        <a:t>원시 이진 데이터로 최대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굴림"/>
                        </a:rPr>
                        <a:t> 2000 bytes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굴림"/>
                        </a:rPr>
                        <a:t>까지 저장할 수 있습니다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8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LONG RAW(n)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굴림"/>
                        </a:rPr>
                        <a:t>원시 이진 데이터로 최대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굴림"/>
                        </a:rPr>
                        <a:t> 2GB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굴림"/>
                        </a:rPr>
                        <a:t>까지 저장할 수 있습니다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8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BFILE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0" dirty="0">
                          <a:latin typeface="맑은 고딕"/>
                          <a:ea typeface="맑은 고딕"/>
                          <a:cs typeface="굴림"/>
                        </a:rPr>
                        <a:t>외부 파일에 저장된 데이터로 최대</a:t>
                      </a:r>
                      <a:r>
                        <a:rPr lang="en-US" sz="1400" kern="0" dirty="0">
                          <a:latin typeface="맑은 고딕"/>
                          <a:ea typeface="맑은 고딕"/>
                          <a:cs typeface="굴림"/>
                        </a:rPr>
                        <a:t> 4GB </a:t>
                      </a:r>
                      <a:r>
                        <a:rPr lang="ko-KR" sz="1400" kern="0" dirty="0">
                          <a:latin typeface="맑은 고딕"/>
                          <a:ea typeface="맑은 고딕"/>
                          <a:cs typeface="굴림"/>
                        </a:rPr>
                        <a:t>까지 저장 할 수 있습니다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모서리가 둥근 직사각형 11"/>
          <p:cNvSpPr/>
          <p:nvPr/>
        </p:nvSpPr>
        <p:spPr>
          <a:xfrm>
            <a:off x="539552" y="1052736"/>
            <a:ext cx="4392488" cy="5760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오라클의</a:t>
            </a:r>
            <a:r>
              <a:rPr lang="ko-KR" altLang="en-US" b="1" dirty="0" smtClean="0">
                <a:solidFill>
                  <a:schemeClr val="tx1"/>
                </a:solidFill>
              </a:rPr>
              <a:t> 주요 데이터 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96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95536" y="1196752"/>
            <a:ext cx="3816424" cy="5760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 </a:t>
            </a:r>
            <a:r>
              <a:rPr lang="ko-KR" altLang="en-US" b="1" dirty="0" smtClean="0">
                <a:solidFill>
                  <a:schemeClr val="tx1"/>
                </a:solidFill>
              </a:rPr>
              <a:t>묵시적 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</a:rPr>
              <a:t>자동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r>
              <a:rPr lang="ko-KR" altLang="en-US" b="1" dirty="0" smtClean="0">
                <a:solidFill>
                  <a:schemeClr val="tx1"/>
                </a:solidFill>
              </a:rPr>
              <a:t> 형 변환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772816"/>
            <a:ext cx="4248472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3347864" y="2636912"/>
            <a:ext cx="4824536" cy="72008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SQL&gt; SELECT 1 + </a:t>
            </a:r>
            <a:r>
              <a:rPr lang="en-US" altLang="ko-KR" dirty="0" err="1" smtClean="0">
                <a:solidFill>
                  <a:schemeClr val="tx1"/>
                </a:solidFill>
              </a:rPr>
              <a:t>to_number</a:t>
            </a:r>
            <a:r>
              <a:rPr lang="en-US" altLang="ko-KR" dirty="0" smtClean="0">
                <a:solidFill>
                  <a:schemeClr val="tx1"/>
                </a:solidFill>
              </a:rPr>
              <a:t>(‘1’)  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2     FROM dual ;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4" name="그림 13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3789040"/>
            <a:ext cx="4248472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97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67544" y="1340768"/>
            <a:ext cx="3384376" cy="5040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en-US" b="1" dirty="0" smtClean="0">
                <a:solidFill>
                  <a:schemeClr val="tx1"/>
                </a:solidFill>
              </a:rPr>
              <a:t>명시적 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</a:rPr>
              <a:t>수동</a:t>
            </a:r>
            <a:r>
              <a:rPr lang="en-US" altLang="ko-KR" b="1" dirty="0" smtClean="0">
                <a:solidFill>
                  <a:schemeClr val="tx1"/>
                </a:solidFill>
              </a:rPr>
              <a:t>) </a:t>
            </a:r>
            <a:r>
              <a:rPr lang="ko-KR" altLang="en-US" b="1" dirty="0" smtClean="0">
                <a:solidFill>
                  <a:schemeClr val="tx1"/>
                </a:solidFill>
              </a:rPr>
              <a:t>형 변환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827584" y="2204864"/>
            <a:ext cx="7560840" cy="2664296"/>
            <a:chOff x="899592" y="2420888"/>
            <a:chExt cx="7560840" cy="2664296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3995936" y="3356992"/>
              <a:ext cx="1368152" cy="79208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문자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(char)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1187624" y="3356992"/>
              <a:ext cx="1368152" cy="79208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숫자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(number)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6804248" y="3356992"/>
              <a:ext cx="1368152" cy="79208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날짜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(date)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오른쪽 화살표 15"/>
            <p:cNvSpPr/>
            <p:nvPr/>
          </p:nvSpPr>
          <p:spPr>
            <a:xfrm>
              <a:off x="2699792" y="3429000"/>
              <a:ext cx="1080120" cy="216024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7" name="왼쪽 화살표 16"/>
            <p:cNvSpPr/>
            <p:nvPr/>
          </p:nvSpPr>
          <p:spPr>
            <a:xfrm>
              <a:off x="5580112" y="3429000"/>
              <a:ext cx="1080120" cy="216024"/>
            </a:xfrm>
            <a:prstGeom prst="lef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8" name="왼쪽 화살표 17"/>
            <p:cNvSpPr/>
            <p:nvPr/>
          </p:nvSpPr>
          <p:spPr>
            <a:xfrm>
              <a:off x="2699792" y="3789040"/>
              <a:ext cx="1080120" cy="216024"/>
            </a:xfrm>
            <a:prstGeom prst="lef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9" name="오른쪽 화살표 18"/>
            <p:cNvSpPr/>
            <p:nvPr/>
          </p:nvSpPr>
          <p:spPr>
            <a:xfrm>
              <a:off x="5580112" y="3789040"/>
              <a:ext cx="1080120" cy="216024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2699792" y="2780928"/>
              <a:ext cx="1080120" cy="50405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500" dirty="0" smtClean="0">
                  <a:solidFill>
                    <a:schemeClr val="tx1"/>
                  </a:solidFill>
                </a:rPr>
                <a:t>TO_CHAR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5580112" y="2780928"/>
              <a:ext cx="1080120" cy="50405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500" dirty="0" smtClean="0">
                  <a:solidFill>
                    <a:schemeClr val="tx1"/>
                  </a:solidFill>
                </a:rPr>
                <a:t>TO_CHAR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2483768" y="4221088"/>
              <a:ext cx="1440160" cy="50405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500" dirty="0" smtClean="0">
                  <a:solidFill>
                    <a:schemeClr val="tx1"/>
                  </a:solidFill>
                </a:rPr>
                <a:t>TO_NUMBER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5580112" y="4221088"/>
              <a:ext cx="1080120" cy="50405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500" dirty="0" smtClean="0">
                  <a:solidFill>
                    <a:schemeClr val="tx1"/>
                  </a:solidFill>
                </a:rPr>
                <a:t>TO_DATE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899592" y="2420888"/>
              <a:ext cx="7560840" cy="26642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98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2.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단일행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23528" y="980728"/>
            <a:ext cx="6408712" cy="7200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1) TO_CHAR </a:t>
            </a:r>
            <a:r>
              <a:rPr lang="ko-KR" altLang="ko-KR" b="1" dirty="0" smtClean="0">
                <a:solidFill>
                  <a:schemeClr val="tx1"/>
                </a:solidFill>
              </a:rPr>
              <a:t>함수</a:t>
            </a:r>
            <a:r>
              <a:rPr lang="en-US" altLang="ko-KR" b="1" dirty="0" smtClean="0">
                <a:solidFill>
                  <a:schemeClr val="tx1"/>
                </a:solidFill>
              </a:rPr>
              <a:t> (</a:t>
            </a:r>
            <a:r>
              <a:rPr lang="ko-KR" altLang="ko-KR" b="1" dirty="0" smtClean="0">
                <a:solidFill>
                  <a:schemeClr val="tx1"/>
                </a:solidFill>
              </a:rPr>
              <a:t>날짜를 문자로 형 변환하기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39937" name="AutoShape 1"/>
          <p:cNvSpPr>
            <a:spLocks noChangeArrowheads="1"/>
          </p:cNvSpPr>
          <p:nvPr/>
        </p:nvSpPr>
        <p:spPr bwMode="auto">
          <a:xfrm>
            <a:off x="539552" y="1628800"/>
            <a:ext cx="4608512" cy="57606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  법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:  TO_CHAR(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원래 날짜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‘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원하는 모양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51520" y="2348880"/>
            <a:ext cx="7344816" cy="151216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* </a:t>
            </a:r>
            <a:r>
              <a:rPr lang="ko-KR" altLang="ko-KR" b="1" dirty="0" smtClean="0">
                <a:solidFill>
                  <a:schemeClr val="tx1"/>
                </a:solidFill>
              </a:rPr>
              <a:t>년도 </a:t>
            </a:r>
            <a:r>
              <a:rPr lang="en-US" altLang="ko-KR" dirty="0" smtClean="0">
                <a:solidFill>
                  <a:schemeClr val="tx1"/>
                </a:solidFill>
              </a:rPr>
              <a:t>: ‘YYYY’ – </a:t>
            </a:r>
            <a:r>
              <a:rPr lang="ko-KR" altLang="ko-KR" dirty="0" smtClean="0">
                <a:solidFill>
                  <a:schemeClr val="tx1"/>
                </a:solidFill>
              </a:rPr>
              <a:t>연도를</a:t>
            </a:r>
            <a:r>
              <a:rPr lang="en-US" altLang="ko-KR" dirty="0" smtClean="0">
                <a:solidFill>
                  <a:schemeClr val="tx1"/>
                </a:solidFill>
              </a:rPr>
              <a:t> 4</a:t>
            </a:r>
            <a:r>
              <a:rPr lang="ko-KR" altLang="ko-KR" dirty="0" smtClean="0">
                <a:solidFill>
                  <a:schemeClr val="tx1"/>
                </a:solidFill>
              </a:rPr>
              <a:t>자리로 표현합니다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ko-KR" dirty="0" smtClean="0">
                <a:solidFill>
                  <a:schemeClr val="tx1"/>
                </a:solidFill>
              </a:rPr>
              <a:t>예</a:t>
            </a:r>
            <a:r>
              <a:rPr lang="en-US" altLang="ko-KR" dirty="0" smtClean="0">
                <a:solidFill>
                  <a:schemeClr val="tx1"/>
                </a:solidFill>
              </a:rPr>
              <a:t>: 1999 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       ‘RRRR’ – 2000 </a:t>
            </a:r>
            <a:r>
              <a:rPr lang="ko-KR" altLang="ko-KR" dirty="0" smtClean="0">
                <a:solidFill>
                  <a:schemeClr val="tx1"/>
                </a:solidFill>
              </a:rPr>
              <a:t>년 이후에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ko-KR" dirty="0" smtClean="0">
                <a:solidFill>
                  <a:schemeClr val="tx1"/>
                </a:solidFill>
              </a:rPr>
              <a:t>등장한 새로운 날짜 표기법입니다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       ‘YY’ – </a:t>
            </a:r>
            <a:r>
              <a:rPr lang="ko-KR" altLang="ko-KR" dirty="0" smtClean="0">
                <a:solidFill>
                  <a:schemeClr val="tx1"/>
                </a:solidFill>
              </a:rPr>
              <a:t>연도를 끝의</a:t>
            </a:r>
            <a:r>
              <a:rPr lang="en-US" altLang="ko-KR" dirty="0" smtClean="0">
                <a:solidFill>
                  <a:schemeClr val="tx1"/>
                </a:solidFill>
              </a:rPr>
              <a:t> 2 </a:t>
            </a:r>
            <a:r>
              <a:rPr lang="ko-KR" altLang="ko-KR" dirty="0" smtClean="0">
                <a:solidFill>
                  <a:schemeClr val="tx1"/>
                </a:solidFill>
              </a:rPr>
              <a:t>자리만 표시합니다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ko-KR" dirty="0" smtClean="0">
                <a:solidFill>
                  <a:schemeClr val="tx1"/>
                </a:solidFill>
              </a:rPr>
              <a:t>예</a:t>
            </a:r>
            <a:r>
              <a:rPr lang="en-US" altLang="ko-KR" dirty="0" smtClean="0">
                <a:solidFill>
                  <a:schemeClr val="tx1"/>
                </a:solidFill>
              </a:rPr>
              <a:t> : 99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       ‘YEAR’ – </a:t>
            </a:r>
            <a:r>
              <a:rPr lang="ko-KR" altLang="ko-KR" dirty="0" smtClean="0">
                <a:solidFill>
                  <a:schemeClr val="tx1"/>
                </a:solidFill>
              </a:rPr>
              <a:t>연도의 영문 이름 전체를 표시합니다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3861048"/>
            <a:ext cx="5184576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</TotalTime>
  <Words>4755</Words>
  <Application>Microsoft Office PowerPoint</Application>
  <PresentationFormat>화면 슬라이드 쇼(4:3)</PresentationFormat>
  <Paragraphs>855</Paragraphs>
  <Slides>128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128</vt:i4>
      </vt:variant>
    </vt:vector>
  </HeadingPairs>
  <TitlesOfParts>
    <vt:vector size="129" baseType="lpstr">
      <vt:lpstr>Office 테마</vt:lpstr>
      <vt:lpstr>다양한 예제로 쉽게 배우는  오라클 SQL 과 PL/SQL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  <vt:lpstr>슬라이드 127</vt:lpstr>
      <vt:lpstr>슬라이드 128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다양한 예제로 쉽게 배우는 오라클 SQL 과 PL/SQL</dc:title>
  <dc:creator>jinsu</dc:creator>
  <cp:lastModifiedBy>jinsu</cp:lastModifiedBy>
  <cp:revision>105</cp:revision>
  <dcterms:created xsi:type="dcterms:W3CDTF">2012-11-06T06:53:25Z</dcterms:created>
  <dcterms:modified xsi:type="dcterms:W3CDTF">2012-11-13T08:54:34Z</dcterms:modified>
</cp:coreProperties>
</file>