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서진수 저</a:t>
            </a:r>
            <a:endParaRPr lang="ko-KR" altLang="en-US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836712"/>
            <a:ext cx="489654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539552" y="1484784"/>
            <a:ext cx="8064896" cy="17281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d.dname 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p.name 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 s , department  d , professor 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s.deptno1 = d.deptno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s.profno = p.profno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3356992"/>
            <a:ext cx="489654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467544" y="4005064"/>
            <a:ext cx="8136904" cy="20162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d.dname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department 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s.deptno1 = d.deptno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s.profno = p.profno 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980728"/>
            <a:ext cx="849694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4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p_grade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사원의 이름과 직급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현재 연봉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해당 직급의 연봉의 하한금액과 상한 금액을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204864"/>
            <a:ext cx="640871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616" y="1124744"/>
            <a:ext cx="22322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0402" name="AutoShape 2"/>
          <p:cNvSpPr>
            <a:spLocks noChangeArrowheads="1"/>
          </p:cNvSpPr>
          <p:nvPr/>
        </p:nvSpPr>
        <p:spPr bwMode="auto">
          <a:xfrm>
            <a:off x="251520" y="1844824"/>
            <a:ext cx="4032448" cy="30243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    e.position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현재직급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    e.pay 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현재연봉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 p.s_pay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하한금액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  p.e_pay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상한금액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emp2 e , p_grade 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e.position = p.position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80112" y="1124744"/>
            <a:ext cx="26642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0403" name="AutoShape 3"/>
          <p:cNvSpPr>
            <a:spLocks noChangeArrowheads="1"/>
          </p:cNvSpPr>
          <p:nvPr/>
        </p:nvSpPr>
        <p:spPr bwMode="auto">
          <a:xfrm>
            <a:off x="4572000" y="1772816"/>
            <a:ext cx="4104456" cy="30963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    e.position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현재직급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    e.pay 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현재연봉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 p.s_pay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하한금액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  p.e_pay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상한금액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emp2 e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p_grade 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e.position = p.position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42493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5 :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ko-KR" b="1" dirty="0" smtClean="0">
                <a:solidFill>
                  <a:schemeClr val="tx1"/>
                </a:solidFill>
              </a:rPr>
              <a:t>전공</a:t>
            </a:r>
            <a:r>
              <a:rPr lang="en-US" altLang="ko-KR" b="1" dirty="0" smtClean="0">
                <a:solidFill>
                  <a:schemeClr val="tx1"/>
                </a:solidFill>
              </a:rPr>
              <a:t>(deptno1)</a:t>
            </a:r>
            <a:r>
              <a:rPr lang="ko-KR" altLang="ko-KR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 학생 이름과 지도교수 이름을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420888"/>
            <a:ext cx="417646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908720"/>
            <a:ext cx="381642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1426" name="AutoShape 2"/>
          <p:cNvSpPr>
            <a:spLocks noChangeArrowheads="1"/>
          </p:cNvSpPr>
          <p:nvPr/>
        </p:nvSpPr>
        <p:spPr bwMode="auto">
          <a:xfrm>
            <a:off x="467544" y="1484784"/>
            <a:ext cx="5904656" cy="16561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지도교수명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, professor 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s.profno = p.profno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s.deptno1 = 101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3429000"/>
            <a:ext cx="216024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1427" name="AutoShape 3"/>
          <p:cNvSpPr>
            <a:spLocks noChangeArrowheads="1"/>
          </p:cNvSpPr>
          <p:nvPr/>
        </p:nvSpPr>
        <p:spPr bwMode="auto">
          <a:xfrm>
            <a:off x="467544" y="4005064"/>
            <a:ext cx="5904656" cy="18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지도교수명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 s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professor 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s.profno = p.profno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 s.deptno1 = 101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40324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비등가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Join)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700808"/>
            <a:ext cx="856895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772816"/>
            <a:ext cx="482453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67544" y="2420888"/>
            <a:ext cx="2952328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altLang="ko-KR" b="1" dirty="0" smtClean="0">
                <a:solidFill>
                  <a:schemeClr val="tx1"/>
                </a:solidFill>
              </a:rPr>
              <a:t>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</a:p>
          <a:p>
            <a:pPr marL="342900" indent="-342900"/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Gogak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gift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</a:t>
            </a:r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고객의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포인트별로</a:t>
            </a:r>
            <a:r>
              <a:rPr lang="ko-KR" altLang="ko-KR" b="1" dirty="0" smtClean="0">
                <a:solidFill>
                  <a:schemeClr val="tx1"/>
                </a:solidFill>
              </a:rPr>
              <a:t> 받을 수 있는 상품을 조회하여 고객의 이름과 상품 명을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80728"/>
            <a:ext cx="23042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구문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2450" name="AutoShape 2"/>
          <p:cNvSpPr>
            <a:spLocks noChangeArrowheads="1"/>
          </p:cNvSpPr>
          <p:nvPr/>
        </p:nvSpPr>
        <p:spPr bwMode="auto">
          <a:xfrm>
            <a:off x="467544" y="1556792"/>
            <a:ext cx="7632848" cy="13681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go.point "POINT" , gi.gname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상품명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gogak go , gift  gi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go.point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BETWEEN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gi.g_start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gi.g_end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3140968"/>
            <a:ext cx="23042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구문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2451" name="AutoShape 3"/>
          <p:cNvSpPr>
            <a:spLocks noChangeArrowheads="1"/>
          </p:cNvSpPr>
          <p:nvPr/>
        </p:nvSpPr>
        <p:spPr bwMode="auto">
          <a:xfrm>
            <a:off x="539552" y="3717032"/>
            <a:ext cx="7632848" cy="1512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go.point "POINT" , gi.gname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상품명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FROM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gogak go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gift  gi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go.point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BETWEEN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gi.g_start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gi.g_end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908720"/>
            <a:ext cx="81369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2: 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위 예제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번에서 조회한 상품의 이름과 필요 수량이 몇 개 인지 조회하세요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132856"/>
            <a:ext cx="46805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구문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467544" y="1628800"/>
            <a:ext cx="5976664" cy="18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상품명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COUNT(*)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필요수량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gogak go , gift gi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go.point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gi.g_start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g_end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 BY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gi.gname ; 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3501008"/>
            <a:ext cx="22322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구문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467544" y="4005064"/>
            <a:ext cx="6048672" cy="1944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상품명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COUNT(*)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필요수량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gogak  go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gift gi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go.point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gi.g_start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gi.g_end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 BY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gi.gname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49694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3: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124744"/>
            <a:ext cx="374441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827584" y="1916832"/>
            <a:ext cx="3096344" cy="20882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exam_01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hakjum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학생들의 이름과 점수와 학점을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1988840"/>
            <a:ext cx="6696744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052736"/>
            <a:ext cx="22322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4498" name="AutoShape 2"/>
          <p:cNvSpPr>
            <a:spLocks noChangeArrowheads="1"/>
          </p:cNvSpPr>
          <p:nvPr/>
        </p:nvSpPr>
        <p:spPr bwMode="auto">
          <a:xfrm>
            <a:off x="395536" y="1700808"/>
            <a:ext cx="6912768" cy="17281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e.total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점수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h.grade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학점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, exam_01  e , hakjum h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s.studno = e.studno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e.total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h.min_point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h.max_point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3573016"/>
            <a:ext cx="22322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4499" name="AutoShape 3"/>
          <p:cNvSpPr>
            <a:spLocks noChangeArrowheads="1"/>
          </p:cNvSpPr>
          <p:nvPr/>
        </p:nvSpPr>
        <p:spPr bwMode="auto">
          <a:xfrm>
            <a:off x="467544" y="4077072"/>
            <a:ext cx="6768752" cy="20882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,e.total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점수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h.grade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학점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exam_01 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s.studno = e.studno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hakjum h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e.total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h.min_point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h.max_point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908720"/>
            <a:ext cx="8640960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4 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Gogak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gift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</a:t>
            </a:r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고객이 자기 포인트보다 낮은 포인트의 상품 중 한가지를 선택할 수 있다고 할 때 산악용 자전거를 선택할 수 있는 고객명과 포인트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상품명을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564904"/>
            <a:ext cx="489654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052736"/>
            <a:ext cx="22322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5522" name="AutoShape 2"/>
          <p:cNvSpPr>
            <a:spLocks noChangeArrowheads="1"/>
          </p:cNvSpPr>
          <p:nvPr/>
        </p:nvSpPr>
        <p:spPr bwMode="auto">
          <a:xfrm>
            <a:off x="611560" y="1772816"/>
            <a:ext cx="7632848" cy="16561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go.point "POINT" , gi.gname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상품명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gogak  go , gift gi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gi.g_start &lt;= go.point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gi.gname ='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산악용자전거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3573016"/>
            <a:ext cx="22322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5523" name="AutoShape 3"/>
          <p:cNvSpPr>
            <a:spLocks noChangeArrowheads="1"/>
          </p:cNvSpPr>
          <p:nvPr/>
        </p:nvSpPr>
        <p:spPr bwMode="auto">
          <a:xfrm>
            <a:off x="611560" y="4149080"/>
            <a:ext cx="7632848" cy="17281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go.point "POINT" , gi.gname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상품명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gogak  go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gift gi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gi.g_start &lt;= go.point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gi.gname ='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산악용자전거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836712"/>
            <a:ext cx="849694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5: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124744"/>
            <a:ext cx="482453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467544" y="1772816"/>
            <a:ext cx="3384376" cy="338437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p_grade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사원들의 이름과 나이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현재 직급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예상 직급 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예상 직급은 나이로 계산하며 해당 나이가 받아야 하는 직급을 의미합니다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나이는 오늘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sysdate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ko-KR" b="1" dirty="0" smtClean="0">
                <a:solidFill>
                  <a:schemeClr val="tx1"/>
                </a:solidFill>
              </a:rPr>
              <a:t>를 기준으로 하되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trunc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로 소수점 이하는 절삭해서 계산하세요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6546" name="AutoShape 2"/>
          <p:cNvSpPr>
            <a:spLocks noChangeArrowheads="1"/>
          </p:cNvSpPr>
          <p:nvPr/>
        </p:nvSpPr>
        <p:spPr bwMode="auto">
          <a:xfrm>
            <a:off x="395536" y="1628800"/>
            <a:ext cx="7992888" cy="18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trunc((sysdate-e.birthday)/365,0)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현재나이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e.position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현재직급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g.position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예상직급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emp2 e , p_grade g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trunc((sysdate-e.birthday)/365,0)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g.s_age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g.e_age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3501008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6547" name="AutoShape 3"/>
          <p:cNvSpPr>
            <a:spLocks noChangeArrowheads="1"/>
          </p:cNvSpPr>
          <p:nvPr/>
        </p:nvSpPr>
        <p:spPr bwMode="auto">
          <a:xfrm>
            <a:off x="395536" y="4005064"/>
            <a:ext cx="7992888" cy="180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trunc((sysdate-e.birthday)/365,0)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현재나이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e.position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현재직급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g.position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예상직급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emp2 e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p_grade g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trunc((sysdate-e.birthday)/365,0)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g.s_age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g.e_age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908720"/>
            <a:ext cx="62646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OUTER Join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아우터</a:t>
            </a:r>
            <a:r>
              <a:rPr lang="ko-KR" altLang="ko-KR" b="1" dirty="0" smtClean="0">
                <a:solidFill>
                  <a:schemeClr val="tx1"/>
                </a:solidFill>
              </a:rPr>
              <a:t> 조인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vs</a:t>
            </a:r>
            <a:r>
              <a:rPr lang="en-US" altLang="ko-KR" b="1" dirty="0" smtClean="0">
                <a:solidFill>
                  <a:schemeClr val="tx1"/>
                </a:solidFill>
              </a:rPr>
              <a:t> INNER Join (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이너</a:t>
            </a:r>
            <a:r>
              <a:rPr lang="ko-KR" altLang="en-US" b="1" dirty="0" smtClean="0">
                <a:solidFill>
                  <a:schemeClr val="tx1"/>
                </a:solidFill>
              </a:rPr>
              <a:t> 조인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340768"/>
            <a:ext cx="828092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Student </a:t>
            </a:r>
            <a:r>
              <a:rPr lang="ko-KR" altLang="ko-KR" dirty="0" smtClean="0">
                <a:solidFill>
                  <a:schemeClr val="tx1"/>
                </a:solidFill>
              </a:rPr>
              <a:t>테이블과</a:t>
            </a:r>
            <a:r>
              <a:rPr lang="en-US" altLang="ko-KR" dirty="0" smtClean="0">
                <a:solidFill>
                  <a:schemeClr val="tx1"/>
                </a:solidFill>
              </a:rPr>
              <a:t> Professor </a:t>
            </a:r>
            <a:r>
              <a:rPr lang="ko-KR" altLang="ko-KR" dirty="0" smtClean="0">
                <a:solidFill>
                  <a:schemeClr val="tx1"/>
                </a:solidFill>
              </a:rPr>
              <a:t>테이블을 </a:t>
            </a:r>
            <a:r>
              <a:rPr lang="en-US" altLang="ko-KR" dirty="0" smtClean="0">
                <a:solidFill>
                  <a:schemeClr val="tx1"/>
                </a:solidFill>
              </a:rPr>
              <a:t>Join</a:t>
            </a:r>
            <a:r>
              <a:rPr lang="ko-KR" altLang="ko-KR" dirty="0" smtClean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단 지도교수가 결정되지 않은 학생의 명단도 함께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20888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Outer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7570" name="AutoShape 2"/>
          <p:cNvSpPr>
            <a:spLocks noChangeArrowheads="1"/>
          </p:cNvSpPr>
          <p:nvPr/>
        </p:nvSpPr>
        <p:spPr bwMode="auto">
          <a:xfrm>
            <a:off x="467544" y="2924944"/>
            <a:ext cx="6120680" cy="1008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s,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s.profno = p.profno(+)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4005064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Outer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7571" name="AutoShape 3"/>
          <p:cNvSpPr>
            <a:spLocks noChangeArrowheads="1"/>
          </p:cNvSpPr>
          <p:nvPr/>
        </p:nvSpPr>
        <p:spPr bwMode="auto">
          <a:xfrm>
            <a:off x="467544" y="4509120"/>
            <a:ext cx="6192688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LEFT OUTER 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s.profno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p.profno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052736"/>
            <a:ext cx="331236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5496" y="908720"/>
            <a:ext cx="216024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결과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23728" y="4509120"/>
            <a:ext cx="2808312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5436096" y="4403204"/>
            <a:ext cx="3096344" cy="1224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지도교수가 없는 학생들입니다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교수이름에 * 가 나오는 이유는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set null ***** ;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설정했기 때문입니다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238594" idx="1"/>
            <a:endCxn id="13" idx="3"/>
          </p:cNvCxnSpPr>
          <p:nvPr/>
        </p:nvCxnSpPr>
        <p:spPr>
          <a:xfrm flipH="1" flipV="1">
            <a:off x="4932040" y="5013176"/>
            <a:ext cx="504056" cy="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764704"/>
            <a:ext cx="8208912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 </a:t>
            </a:r>
            <a:r>
              <a:rPr lang="en-US" altLang="ko-KR" b="1" dirty="0" smtClean="0">
                <a:solidFill>
                  <a:schemeClr val="tx1"/>
                </a:solidFill>
              </a:rPr>
              <a:t>2 :</a:t>
            </a:r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Student </a:t>
            </a:r>
            <a:r>
              <a:rPr lang="ko-KR" altLang="ko-KR" dirty="0" smtClean="0">
                <a:solidFill>
                  <a:schemeClr val="tx1"/>
                </a:solidFill>
              </a:rPr>
              <a:t>테이블과</a:t>
            </a:r>
            <a:r>
              <a:rPr lang="en-US" altLang="ko-KR" dirty="0" smtClean="0">
                <a:solidFill>
                  <a:schemeClr val="tx1"/>
                </a:solidFill>
              </a:rPr>
              <a:t> Professor </a:t>
            </a:r>
            <a:r>
              <a:rPr lang="ko-KR" altLang="ko-KR" dirty="0" smtClean="0">
                <a:solidFill>
                  <a:schemeClr val="tx1"/>
                </a:solidFill>
              </a:rPr>
              <a:t>테이블을 </a:t>
            </a:r>
            <a:r>
              <a:rPr lang="en-US" altLang="ko-KR" dirty="0" smtClean="0">
                <a:solidFill>
                  <a:schemeClr val="tx1"/>
                </a:solidFill>
              </a:rPr>
              <a:t>Join</a:t>
            </a:r>
            <a:r>
              <a:rPr lang="ko-KR" altLang="ko-KR" dirty="0" smtClean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ko-KR" dirty="0" smtClean="0">
                <a:solidFill>
                  <a:schemeClr val="tx1"/>
                </a:solidFill>
              </a:rPr>
              <a:t>단 </a:t>
            </a:r>
            <a:r>
              <a:rPr lang="ko-KR" altLang="ko-KR" b="1" dirty="0" smtClean="0">
                <a:solidFill>
                  <a:schemeClr val="tx1"/>
                </a:solidFill>
              </a:rPr>
              <a:t>지도학생이 결정되지 않은 교수</a:t>
            </a:r>
            <a:r>
              <a:rPr lang="ko-KR" altLang="ko-KR" dirty="0" smtClean="0">
                <a:solidFill>
                  <a:schemeClr val="tx1"/>
                </a:solidFill>
              </a:rPr>
              <a:t>의 명단도 함께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132856"/>
            <a:ext cx="244827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2411760" y="4797152"/>
            <a:ext cx="2016224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4932040" y="4941168"/>
            <a:ext cx="2160240" cy="7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지도학생이 결정 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안 된 교수들입니다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239618" idx="1"/>
            <a:endCxn id="13" idx="3"/>
          </p:cNvCxnSpPr>
          <p:nvPr/>
        </p:nvCxnSpPr>
        <p:spPr>
          <a:xfrm flipH="1">
            <a:off x="4427984" y="53372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1124744"/>
            <a:ext cx="37444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Outer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0642" name="AutoShape 2"/>
          <p:cNvSpPr>
            <a:spLocks noChangeArrowheads="1"/>
          </p:cNvSpPr>
          <p:nvPr/>
        </p:nvSpPr>
        <p:spPr bwMode="auto">
          <a:xfrm>
            <a:off x="971600" y="1628800"/>
            <a:ext cx="5760640" cy="16561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,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s.profno(+)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p.profno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ORDER BY 1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3356992"/>
            <a:ext cx="37444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Outer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0643" name="AutoShape 3"/>
          <p:cNvSpPr>
            <a:spLocks noChangeArrowheads="1"/>
          </p:cNvSpPr>
          <p:nvPr/>
        </p:nvSpPr>
        <p:spPr bwMode="auto">
          <a:xfrm>
            <a:off x="971600" y="3861048"/>
            <a:ext cx="5760640" cy="16561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RIGHT OUTER JOIN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s.profno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p.profno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ORDER BY 1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908720"/>
            <a:ext cx="5184576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예제 </a:t>
            </a:r>
            <a:r>
              <a:rPr lang="en-US" altLang="ko-KR" b="1" dirty="0" smtClean="0">
                <a:solidFill>
                  <a:schemeClr val="tx1"/>
                </a:solidFill>
              </a:rPr>
              <a:t>3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</a:t>
            </a:r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학생이름과 지도교수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단 지도학생이 결정 안 된 교수 명단과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지도 교수가 결정 안된 학생 명단을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한꺼번에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836712"/>
            <a:ext cx="3024336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436096" y="4005064"/>
            <a:ext cx="244827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36096" y="4941168"/>
            <a:ext cx="2448272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1763688" y="4221088"/>
            <a:ext cx="3312368" cy="43204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 교수가 없는 학생들 입니다</a:t>
            </a:r>
            <a:endParaRPr kumimoji="1" lang="ko-KR" sz="1600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763688" y="5301208"/>
            <a:ext cx="3312368" cy="43204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없는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들 입니다</a:t>
            </a:r>
            <a:endParaRPr kumimoji="1" lang="ko-KR" sz="16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7" name="직선 화살표 연결선 16"/>
          <p:cNvCxnSpPr>
            <a:stCxn id="241666" idx="3"/>
            <a:endCxn id="13" idx="1"/>
          </p:cNvCxnSpPr>
          <p:nvPr/>
        </p:nvCxnSpPr>
        <p:spPr>
          <a:xfrm>
            <a:off x="5076056" y="44371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3"/>
            <a:endCxn id="14" idx="1"/>
          </p:cNvCxnSpPr>
          <p:nvPr/>
        </p:nvCxnSpPr>
        <p:spPr>
          <a:xfrm>
            <a:off x="5076056" y="551723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그림 13" descr="조인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1196752"/>
            <a:ext cx="7848872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052736"/>
            <a:ext cx="29523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Outer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2690" name="AutoShape 2"/>
          <p:cNvSpPr>
            <a:spLocks noChangeArrowheads="1"/>
          </p:cNvSpPr>
          <p:nvPr/>
        </p:nvSpPr>
        <p:spPr bwMode="auto">
          <a:xfrm>
            <a:off x="971600" y="1556792"/>
            <a:ext cx="6192688" cy="20882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student s ,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s.profno(+)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p.profno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UNION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SELECT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FROM student s ,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s.profno =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p.profno(+)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3933056"/>
            <a:ext cx="29523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Outer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2691" name="AutoShape 3"/>
          <p:cNvSpPr>
            <a:spLocks noChangeArrowheads="1"/>
          </p:cNvSpPr>
          <p:nvPr/>
        </p:nvSpPr>
        <p:spPr bwMode="auto">
          <a:xfrm>
            <a:off x="971600" y="4437112"/>
            <a:ext cx="6192688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student s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FULL OUTER 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ON s.profno = p.profno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352839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SELF Join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489654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508104" y="1916832"/>
            <a:ext cx="324036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경영지원부의 상위부서는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ko-KR" b="1" dirty="0" smtClean="0">
                <a:solidFill>
                  <a:schemeClr val="tx1"/>
                </a:solidFill>
              </a:rPr>
              <a:t>사장실이다</a:t>
            </a:r>
            <a:r>
              <a:rPr lang="en-US" altLang="ko-KR" b="1" dirty="0" smtClean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self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700808"/>
            <a:ext cx="8280920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39604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3714" name="AutoShape 2"/>
          <p:cNvSpPr>
            <a:spLocks noChangeArrowheads="1"/>
          </p:cNvSpPr>
          <p:nvPr/>
        </p:nvSpPr>
        <p:spPr bwMode="auto">
          <a:xfrm>
            <a:off x="395536" y="1628800"/>
            <a:ext cx="6264696" cy="12241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a.dname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부서명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”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b.dname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상위부서명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”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dept2  a , dept2  b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a.pdept = b.dcode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3284984"/>
            <a:ext cx="29523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3715" name="AutoShape 3"/>
          <p:cNvSpPr>
            <a:spLocks noChangeArrowheads="1"/>
          </p:cNvSpPr>
          <p:nvPr/>
        </p:nvSpPr>
        <p:spPr bwMode="auto">
          <a:xfrm>
            <a:off x="467544" y="3861048"/>
            <a:ext cx="6192688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a.dname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부서명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”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b.dname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상위부서명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”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dept2  a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dept2  b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a.pdept = b.dcode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412776"/>
            <a:ext cx="561662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79512" y="1412776"/>
            <a:ext cx="19442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출력 결과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052736"/>
            <a:ext cx="8568952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Join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1 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professor </a:t>
            </a:r>
            <a:r>
              <a:rPr lang="ko-KR" altLang="ko-KR" dirty="0" smtClean="0">
                <a:solidFill>
                  <a:schemeClr val="tx1"/>
                </a:solidFill>
              </a:rPr>
              <a:t>테이블에서 교수의 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교수이름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입사일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자신보다 입사일 빠른 사람 인원수를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단 자신보다 입사일이 빠른 사람수를 오름차순으로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132856"/>
            <a:ext cx="525658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980728"/>
            <a:ext cx="324036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6. JOIN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원리 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조인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640" y="1628800"/>
            <a:ext cx="6552728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96" y="980728"/>
            <a:ext cx="64087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1) Nested Loop Join (</a:t>
            </a:r>
            <a:r>
              <a:rPr lang="ko-KR" altLang="ko-KR" b="1" dirty="0" smtClean="0">
                <a:solidFill>
                  <a:schemeClr val="tx1"/>
                </a:solidFill>
              </a:rPr>
              <a:t>가장 기본적인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기법입니다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 descr="조인1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2132856"/>
            <a:ext cx="7704856" cy="3744416"/>
          </a:xfrm>
          <a:prstGeom prst="rect">
            <a:avLst/>
          </a:prstGeom>
        </p:spPr>
      </p:pic>
      <p:sp>
        <p:nvSpPr>
          <p:cNvPr id="244738" name="AutoShape 2"/>
          <p:cNvSpPr>
            <a:spLocks noChangeArrowheads="1"/>
          </p:cNvSpPr>
          <p:nvPr/>
        </p:nvSpPr>
        <p:spPr bwMode="auto">
          <a:xfrm>
            <a:off x="5364088" y="1484784"/>
            <a:ext cx="3384376" cy="9382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 SELECT  e.ename , d.dname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   FROM  emp e , dept d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3     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e.deptno = d.deptno ;</a:t>
            </a: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08720"/>
            <a:ext cx="24482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Sort-Merge join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조인1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36" y="1412776"/>
            <a:ext cx="6984776" cy="2376264"/>
          </a:xfrm>
          <a:prstGeom prst="rect">
            <a:avLst/>
          </a:prstGeom>
        </p:spPr>
      </p:pic>
      <p:pic>
        <p:nvPicPr>
          <p:cNvPr id="13" name="그림 12" descr="조인8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536" y="3814802"/>
            <a:ext cx="6984776" cy="235050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80312" y="1988840"/>
            <a:ext cx="1584176" cy="10801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인덱스가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없을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80312" y="4509120"/>
            <a:ext cx="1584176" cy="10801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인덱스가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있을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조인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76" y="1700808"/>
            <a:ext cx="7560840" cy="432048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55576" y="1124744"/>
            <a:ext cx="24482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Sort </a:t>
            </a:r>
            <a:r>
              <a:rPr lang="ko-KR" altLang="en-US" b="1" dirty="0" smtClean="0">
                <a:solidFill>
                  <a:schemeClr val="tx1"/>
                </a:solidFill>
              </a:rPr>
              <a:t>후 </a:t>
            </a:r>
            <a:r>
              <a:rPr lang="en-US" altLang="ko-KR" b="1" dirty="0" smtClean="0">
                <a:solidFill>
                  <a:schemeClr val="tx1"/>
                </a:solidFill>
              </a:rPr>
              <a:t>Merge </a:t>
            </a:r>
            <a:r>
              <a:rPr lang="ko-KR" altLang="en-US" b="1" dirty="0" smtClean="0">
                <a:solidFill>
                  <a:schemeClr val="tx1"/>
                </a:solidFill>
              </a:rPr>
              <a:t>작업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052736"/>
            <a:ext cx="52565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Cartesian Product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카티션</a:t>
            </a:r>
            <a:r>
              <a:rPr lang="ko-KR" altLang="ko-KR" b="1" dirty="0" smtClean="0">
                <a:solidFill>
                  <a:schemeClr val="tx1"/>
                </a:solidFill>
              </a:rPr>
              <a:t> 곱</a:t>
            </a:r>
            <a:r>
              <a:rPr lang="en-US" altLang="ko-KR" b="1" dirty="0" smtClean="0">
                <a:solidFill>
                  <a:schemeClr val="tx1"/>
                </a:solidFill>
              </a:rPr>
              <a:t> , CROSS Join)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25282" name="AutoShape 2"/>
          <p:cNvSpPr>
            <a:spLocks noChangeArrowheads="1"/>
          </p:cNvSpPr>
          <p:nvPr/>
        </p:nvSpPr>
        <p:spPr bwMode="auto">
          <a:xfrm>
            <a:off x="765993" y="2348880"/>
            <a:ext cx="4814119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e.ename , d.dname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emp  e, dept  d 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844824"/>
            <a:ext cx="345638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en-US" altLang="ko-KR" b="1" smtClean="0">
                <a:solidFill>
                  <a:schemeClr val="tx1"/>
                </a:solidFill>
              </a:rPr>
              <a:t>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3501008"/>
            <a:ext cx="38884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5283" name="AutoShape 3"/>
          <p:cNvSpPr>
            <a:spLocks noChangeArrowheads="1"/>
          </p:cNvSpPr>
          <p:nvPr/>
        </p:nvSpPr>
        <p:spPr bwMode="auto">
          <a:xfrm>
            <a:off x="755576" y="4077072"/>
            <a:ext cx="4824536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e.ename , d.dname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emp  e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CROSS JOIN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dept  d 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124744"/>
            <a:ext cx="49685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Hash Join (CBO </a:t>
            </a:r>
            <a:r>
              <a:rPr lang="ko-KR" altLang="ko-KR" b="1" dirty="0" smtClean="0">
                <a:solidFill>
                  <a:schemeClr val="tx1"/>
                </a:solidFill>
              </a:rPr>
              <a:t>에서만 가능합니다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조인9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640" y="1772816"/>
            <a:ext cx="6480720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08720"/>
            <a:ext cx="475252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EQUI Join (</a:t>
            </a:r>
            <a:r>
              <a:rPr lang="ko-KR" altLang="ko-KR" b="1" dirty="0" smtClean="0">
                <a:solidFill>
                  <a:schemeClr val="tx1"/>
                </a:solidFill>
              </a:rPr>
              <a:t>등가 </a:t>
            </a:r>
            <a:r>
              <a:rPr lang="en-US" altLang="ko-KR" b="1" dirty="0" smtClean="0">
                <a:solidFill>
                  <a:schemeClr val="tx1"/>
                </a:solidFill>
              </a:rPr>
              <a:t>Join)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412776"/>
            <a:ext cx="835292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학생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(student) </a:t>
            </a:r>
            <a:r>
              <a:rPr lang="ko-KR" altLang="ko-KR" b="1" dirty="0" smtClean="0">
                <a:solidFill>
                  <a:schemeClr val="tx1"/>
                </a:solidFill>
              </a:rPr>
              <a:t>과 학과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(department)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학생이름</a:t>
            </a:r>
            <a:r>
              <a:rPr lang="en-US" altLang="ko-KR" b="1" dirty="0" smtClean="0">
                <a:solidFill>
                  <a:schemeClr val="tx1"/>
                </a:solidFill>
              </a:rPr>
              <a:t>, 1 </a:t>
            </a:r>
            <a:r>
              <a:rPr lang="ko-KR" altLang="ko-KR" b="1" dirty="0" smtClean="0">
                <a:solidFill>
                  <a:schemeClr val="tx1"/>
                </a:solidFill>
              </a:rPr>
              <a:t>전공학과번호</a:t>
            </a:r>
            <a:r>
              <a:rPr lang="en-US" altLang="ko-KR" b="1" dirty="0" smtClean="0">
                <a:solidFill>
                  <a:schemeClr val="tx1"/>
                </a:solidFill>
              </a:rPr>
              <a:t>(deptno1) , 1</a:t>
            </a:r>
            <a:r>
              <a:rPr lang="ko-KR" altLang="ko-KR" b="1" dirty="0" smtClean="0">
                <a:solidFill>
                  <a:schemeClr val="tx1"/>
                </a:solidFill>
              </a:rPr>
              <a:t>전공 학과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 t="20824"/>
          <a:stretch>
            <a:fillRect/>
          </a:stretch>
        </p:blipFill>
        <p:spPr bwMode="auto">
          <a:xfrm>
            <a:off x="1835696" y="2492896"/>
            <a:ext cx="5544616" cy="37444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41764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7330" name="AutoShape 2"/>
          <p:cNvSpPr>
            <a:spLocks noChangeArrowheads="1"/>
          </p:cNvSpPr>
          <p:nvPr/>
        </p:nvSpPr>
        <p:spPr bwMode="auto">
          <a:xfrm>
            <a:off x="395536" y="1772816"/>
            <a:ext cx="7848872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s.deptno1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학과번호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 d.dname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, department  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s.deptno1 = d.deptno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3212976"/>
            <a:ext cx="41764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7331" name="AutoShape 3"/>
          <p:cNvSpPr>
            <a:spLocks noChangeArrowheads="1"/>
          </p:cNvSpPr>
          <p:nvPr/>
        </p:nvSpPr>
        <p:spPr bwMode="auto">
          <a:xfrm>
            <a:off x="395536" y="3789040"/>
            <a:ext cx="7848872" cy="13681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s.deptno1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학과번호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d.dname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학과이름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department 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(s.deptno1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d.deptno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08720"/>
            <a:ext cx="835292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학생 테이블 </a:t>
            </a:r>
            <a:r>
              <a:rPr lang="en-US" altLang="ko-KR" b="1" dirty="0" smtClean="0">
                <a:solidFill>
                  <a:schemeClr val="tx1"/>
                </a:solidFill>
              </a:rPr>
              <a:t>(student) </a:t>
            </a:r>
            <a:r>
              <a:rPr lang="ko-KR" altLang="ko-KR" b="1" dirty="0" smtClean="0">
                <a:solidFill>
                  <a:schemeClr val="tx1"/>
                </a:solidFill>
              </a:rPr>
              <a:t>과 교수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(professor) </a:t>
            </a:r>
            <a:r>
              <a:rPr lang="ko-KR" altLang="ko-KR" b="1" dirty="0" smtClean="0">
                <a:solidFill>
                  <a:schemeClr val="tx1"/>
                </a:solidFill>
              </a:rPr>
              <a:t>을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하여 학생의 이름과 지도교수번호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지도교수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060848"/>
            <a:ext cx="576064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124744"/>
            <a:ext cx="45365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8354" name="AutoShape 2"/>
          <p:cNvSpPr>
            <a:spLocks noChangeArrowheads="1"/>
          </p:cNvSpPr>
          <p:nvPr/>
        </p:nvSpPr>
        <p:spPr bwMode="auto">
          <a:xfrm>
            <a:off x="611560" y="1700808"/>
            <a:ext cx="7704856" cy="13681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 s.profno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교수번호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 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,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s.profno = p.profno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3284984"/>
            <a:ext cx="45365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8355" name="AutoShape 3"/>
          <p:cNvSpPr>
            <a:spLocks noChangeArrowheads="1"/>
          </p:cNvSpPr>
          <p:nvPr/>
        </p:nvSpPr>
        <p:spPr bwMode="auto">
          <a:xfrm>
            <a:off x="611560" y="3861048"/>
            <a:ext cx="7704856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학생이름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 s.profno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교수번호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,p.name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교수이름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student s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JOIN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professor p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(s.profno = p.profno );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836712"/>
            <a:ext cx="8568952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3)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3: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학생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(student)</a:t>
            </a:r>
            <a:r>
              <a:rPr lang="ko-KR" altLang="ko-KR" b="1" dirty="0" smtClean="0">
                <a:solidFill>
                  <a:schemeClr val="tx1"/>
                </a:solidFill>
              </a:rPr>
              <a:t>과 학과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(department) , </a:t>
            </a:r>
            <a:r>
              <a:rPr lang="ko-KR" altLang="ko-KR" b="1" dirty="0" smtClean="0">
                <a:solidFill>
                  <a:schemeClr val="tx1"/>
                </a:solidFill>
              </a:rPr>
              <a:t>교수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(professor) </a:t>
            </a:r>
            <a:r>
              <a:rPr lang="ko-KR" altLang="ko-KR" b="1" dirty="0" smtClean="0">
                <a:solidFill>
                  <a:schemeClr val="tx1"/>
                </a:solidFill>
              </a:rPr>
              <a:t>을 </a:t>
            </a:r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학생의 이름과 학과이름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지도교수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511256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1887</Words>
  <Application>Microsoft Office PowerPoint</Application>
  <PresentationFormat>화면 슬라이드 쇼(4:3)</PresentationFormat>
  <Paragraphs>298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jinsu</cp:lastModifiedBy>
  <cp:revision>123</cp:revision>
  <dcterms:created xsi:type="dcterms:W3CDTF">2012-11-06T06:53:25Z</dcterms:created>
  <dcterms:modified xsi:type="dcterms:W3CDTF">2012-11-13T08:40:31Z</dcterms:modified>
</cp:coreProperties>
</file>