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서진수 저</a:t>
            </a:r>
            <a:endParaRPr lang="ko-KR" altLang="en-US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5689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학과별로 교수들의 평균 급여를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612068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1835696" y="2946152"/>
            <a:ext cx="1872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836712"/>
            <a:ext cx="842493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학과별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직급별로 교수들의 평균 급여를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556792"/>
            <a:ext cx="633670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1979712" y="2539504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71296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GROUP BY </a:t>
            </a:r>
            <a:r>
              <a:rPr lang="ko-KR" altLang="en-US" b="1" dirty="0" smtClean="0">
                <a:solidFill>
                  <a:schemeClr val="tx1"/>
                </a:solidFill>
              </a:rPr>
              <a:t>절 사용 시 주의 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916832"/>
            <a:ext cx="842493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ko-KR" altLang="ko-KR" b="1" dirty="0" smtClean="0">
                <a:solidFill>
                  <a:schemeClr val="tx1"/>
                </a:solidFill>
              </a:rPr>
              <a:t>절에 사용된 그룹함수 이외의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럼이나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표현식은</a:t>
            </a:r>
            <a:r>
              <a:rPr lang="ko-KR" altLang="ko-KR" b="1" dirty="0" smtClean="0">
                <a:solidFill>
                  <a:schemeClr val="tx1"/>
                </a:solidFill>
              </a:rPr>
              <a:t> 반드시</a:t>
            </a:r>
            <a:r>
              <a:rPr lang="en-US" altLang="ko-KR" b="1" dirty="0" smtClean="0">
                <a:solidFill>
                  <a:schemeClr val="tx1"/>
                </a:solidFill>
              </a:rPr>
              <a:t> GROUP BY </a:t>
            </a:r>
            <a:r>
              <a:rPr lang="ko-KR" altLang="ko-KR" b="1" dirty="0" smtClean="0">
                <a:solidFill>
                  <a:schemeClr val="tx1"/>
                </a:solidFill>
              </a:rPr>
              <a:t>절에 사용되어야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그렇지 않을 경우 아래와 같은 에러가 발생합니다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24944"/>
            <a:ext cx="792088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84969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GROUP BY </a:t>
            </a:r>
            <a:r>
              <a:rPr lang="ko-KR" altLang="ko-KR" b="1" dirty="0" smtClean="0">
                <a:solidFill>
                  <a:schemeClr val="tx1"/>
                </a:solidFill>
              </a:rPr>
              <a:t>절에 사용된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럼은</a:t>
            </a:r>
            <a:r>
              <a:rPr lang="en-US" altLang="ko-KR" b="1" dirty="0" smtClean="0">
                <a:solidFill>
                  <a:schemeClr val="tx1"/>
                </a:solidFill>
              </a:rPr>
              <a:t> SELECT </a:t>
            </a:r>
            <a:r>
              <a:rPr lang="ko-KR" altLang="ko-KR" b="1" dirty="0" smtClean="0">
                <a:solidFill>
                  <a:schemeClr val="tx1"/>
                </a:solidFill>
              </a:rPr>
              <a:t>절에 사용되지 않아도 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784887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3419872" y="3140968"/>
            <a:ext cx="11521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96752"/>
            <a:ext cx="878497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GROUP BY </a:t>
            </a:r>
            <a:r>
              <a:rPr lang="ko-KR" altLang="ko-KR" b="1" dirty="0" smtClean="0">
                <a:solidFill>
                  <a:schemeClr val="tx1"/>
                </a:solidFill>
              </a:rPr>
              <a:t>절에는 반드시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명이 사용되어야 하며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</a:t>
            </a:r>
            <a:r>
              <a:rPr lang="en-US" altLang="ko-KR" b="1" dirty="0" smtClean="0">
                <a:solidFill>
                  <a:schemeClr val="tx1"/>
                </a:solidFill>
              </a:rPr>
              <a:t> Alias </a:t>
            </a:r>
            <a:r>
              <a:rPr lang="ko-KR" altLang="ko-KR" b="1" dirty="0" smtClean="0">
                <a:solidFill>
                  <a:schemeClr val="tx1"/>
                </a:solidFill>
              </a:rPr>
              <a:t>는 사용하면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안됩니다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60848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3635896" y="3068960"/>
            <a:ext cx="4320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43808" y="3585716"/>
            <a:ext cx="4320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1640" y="2348880"/>
            <a:ext cx="6480720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tx1"/>
                </a:solidFill>
              </a:rPr>
              <a:t>3.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조건을 주고 검색하기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tx1"/>
                </a:solidFill>
              </a:rPr>
              <a:t>(HAVING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절 사용하기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052736"/>
            <a:ext cx="813690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평균 급여가</a:t>
            </a:r>
            <a:r>
              <a:rPr lang="en-US" altLang="ko-KR" b="1" dirty="0" smtClean="0">
                <a:solidFill>
                  <a:schemeClr val="tx1"/>
                </a:solidFill>
              </a:rPr>
              <a:t> 450 </a:t>
            </a:r>
            <a:r>
              <a:rPr lang="ko-KR" altLang="ko-KR" b="1" dirty="0" smtClean="0">
                <a:solidFill>
                  <a:schemeClr val="tx1"/>
                </a:solidFill>
              </a:rPr>
              <a:t>이상인 부서의 부서번호와 평균급여를 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59046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005064"/>
            <a:ext cx="59046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연결선 14"/>
          <p:cNvCxnSpPr/>
          <p:nvPr/>
        </p:nvCxnSpPr>
        <p:spPr>
          <a:xfrm>
            <a:off x="2051720" y="2471688"/>
            <a:ext cx="22322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051720" y="5229200"/>
            <a:ext cx="22322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03648" y="2708920"/>
            <a:ext cx="6192688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4.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자동으로 소계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 /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합계를 구해주는 함수 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4032448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ROLLUP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자동으로 소계 값을 구해주는 함수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196752"/>
            <a:ext cx="417646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220072" y="2878336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0072" y="3416300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20072" y="3933056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20072" y="4318496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20072" y="4725144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20072" y="4979268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072" y="5373216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921" name="AutoShape 1"/>
          <p:cNvSpPr>
            <a:spLocks noChangeArrowheads="1"/>
          </p:cNvSpPr>
          <p:nvPr/>
        </p:nvSpPr>
        <p:spPr bwMode="auto">
          <a:xfrm>
            <a:off x="2699792" y="3429000"/>
            <a:ext cx="1695128" cy="15841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부분들이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ROLLUP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의해 자동으로 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구해진 소계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 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1" name="직선 화살표 연결선 20"/>
          <p:cNvCxnSpPr>
            <a:stCxn id="209921" idx="3"/>
            <a:endCxn id="13" idx="1"/>
          </p:cNvCxnSpPr>
          <p:nvPr/>
        </p:nvCxnSpPr>
        <p:spPr>
          <a:xfrm flipV="1">
            <a:off x="4394920" y="2950344"/>
            <a:ext cx="825152" cy="1270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9921" idx="3"/>
            <a:endCxn id="14" idx="1"/>
          </p:cNvCxnSpPr>
          <p:nvPr/>
        </p:nvCxnSpPr>
        <p:spPr>
          <a:xfrm flipV="1">
            <a:off x="4394920" y="3488308"/>
            <a:ext cx="825152" cy="732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9921" idx="3"/>
            <a:endCxn id="15" idx="1"/>
          </p:cNvCxnSpPr>
          <p:nvPr/>
        </p:nvCxnSpPr>
        <p:spPr>
          <a:xfrm flipV="1">
            <a:off x="4394920" y="4005064"/>
            <a:ext cx="825152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9921" idx="3"/>
            <a:endCxn id="16" idx="1"/>
          </p:cNvCxnSpPr>
          <p:nvPr/>
        </p:nvCxnSpPr>
        <p:spPr>
          <a:xfrm>
            <a:off x="4394920" y="4221088"/>
            <a:ext cx="825152" cy="169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9921" idx="3"/>
            <a:endCxn id="17" idx="1"/>
          </p:cNvCxnSpPr>
          <p:nvPr/>
        </p:nvCxnSpPr>
        <p:spPr>
          <a:xfrm>
            <a:off x="4394920" y="4221088"/>
            <a:ext cx="82515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9921" idx="3"/>
            <a:endCxn id="18" idx="1"/>
          </p:cNvCxnSpPr>
          <p:nvPr/>
        </p:nvCxnSpPr>
        <p:spPr>
          <a:xfrm>
            <a:off x="4394920" y="4221088"/>
            <a:ext cx="825152" cy="830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9921" idx="3"/>
            <a:endCxn id="19" idx="1"/>
          </p:cNvCxnSpPr>
          <p:nvPr/>
        </p:nvCxnSpPr>
        <p:spPr>
          <a:xfrm>
            <a:off x="4394920" y="4221088"/>
            <a:ext cx="825152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rollup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1268760"/>
            <a:ext cx="7848872" cy="496855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043608" y="2204864"/>
            <a:ext cx="2736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004048" y="2132856"/>
            <a:ext cx="2736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988840"/>
            <a:ext cx="6696744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3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그룹함수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2448272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7) CUBE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ROLLUP </a:t>
            </a:r>
            <a:r>
              <a:rPr lang="ko-KR" altLang="ko-KR" dirty="0" smtClean="0">
                <a:solidFill>
                  <a:schemeClr val="tx1"/>
                </a:solidFill>
              </a:rPr>
              <a:t>함수와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같이 각 소계도 출력하고 전체 총계까지 출력합니다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67240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6058768" y="2289572"/>
            <a:ext cx="25202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873" name="AutoShape 1"/>
          <p:cNvSpPr>
            <a:spLocks noChangeArrowheads="1"/>
          </p:cNvSpPr>
          <p:nvPr/>
        </p:nvSpPr>
        <p:spPr bwMode="auto">
          <a:xfrm>
            <a:off x="2987824" y="2420888"/>
            <a:ext cx="2105025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부분이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ROLLUP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함수와 다른 전체 총계 출력부분입니다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207873" idx="3"/>
            <a:endCxn id="13" idx="1"/>
          </p:cNvCxnSpPr>
          <p:nvPr/>
        </p:nvCxnSpPr>
        <p:spPr>
          <a:xfrm flipV="1">
            <a:off x="5092849" y="2541600"/>
            <a:ext cx="965919" cy="527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cub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1124744"/>
            <a:ext cx="7560840" cy="5112568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259632" y="1988840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114156" y="1988840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1640" y="2564904"/>
            <a:ext cx="6120680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5.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다른 </a:t>
            </a:r>
            <a:r>
              <a:rPr lang="ko-KR" altLang="ko-KR" sz="2500" b="1" dirty="0" err="1" smtClean="0">
                <a:solidFill>
                  <a:schemeClr val="tx1"/>
                </a:solidFill>
              </a:rPr>
              <a:t>그룹핑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 관련 함수들 살펴보기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20891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GROUPING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그루핑</a:t>
            </a:r>
            <a:r>
              <a:rPr lang="ko-KR" altLang="en-US" b="1" dirty="0" smtClean="0">
                <a:solidFill>
                  <a:schemeClr val="tx1"/>
                </a:solidFill>
              </a:rPr>
              <a:t> 작업에 사용 유무를 확인하는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489654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01" name="AutoShape 1"/>
          <p:cNvSpPr>
            <a:spLocks noChangeArrowheads="1"/>
          </p:cNvSpPr>
          <p:nvPr/>
        </p:nvSpPr>
        <p:spPr bwMode="auto">
          <a:xfrm>
            <a:off x="4860032" y="2780928"/>
            <a:ext cx="2952328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예제는 부서별로 급여 합계를 구하는 쿼리입니다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쿼리에서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컬럼이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하는데 사용되었는지 살펴 보기 위해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grouping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함수를 사용했는데 가장 마지막 합계부분만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사용되지 않았고 나머지는 모두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으로 사용되었음을 확인 할 수 있습니다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051720" y="2780928"/>
            <a:ext cx="2736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482453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77" name="AutoShape 1"/>
          <p:cNvSpPr>
            <a:spLocks noChangeArrowheads="1"/>
          </p:cNvSpPr>
          <p:nvPr/>
        </p:nvSpPr>
        <p:spPr bwMode="auto">
          <a:xfrm>
            <a:off x="4860032" y="1700808"/>
            <a:ext cx="3096344" cy="36724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예는 두 개의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하면서 각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컬럼의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 유무를 확인했습니다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G_DEPTNO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컬럼은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모두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그룹핑하는데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사용되었고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G_POSITION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컬럼은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각 부서별 소계 값을 구할 때는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사용되지 않았음을 보여 줍니다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당연히 부서별 소계 값을 구하는 것이니 직급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컬럼은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사용되지 않을 것입니다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GROUPING_ID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11560" y="1700808"/>
          <a:ext cx="7920879" cy="1944215"/>
        </p:xfrm>
        <a:graphic>
          <a:graphicData uri="http://schemas.openxmlformats.org/drawingml/2006/table">
            <a:tbl>
              <a:tblPr/>
              <a:tblGrid>
                <a:gridCol w="1872208"/>
                <a:gridCol w="771799"/>
                <a:gridCol w="1701249"/>
                <a:gridCol w="3575623"/>
              </a:tblGrid>
              <a:tr h="388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GROUPING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BIT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GROUPING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A ,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0 0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두 컬럼 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GROUPING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에 사용됨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0 1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컬럼만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GROUPING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에 사용됨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1 0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B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컬럼만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GROUPING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에 사용됨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-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1 1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두 </a:t>
                      </a:r>
                      <a:r>
                        <a:rPr lang="ko-KR" sz="1600" kern="100" dirty="0" err="1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 모두 사용 안됨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44644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29" name="AutoShape 1"/>
          <p:cNvSpPr>
            <a:spLocks noChangeArrowheads="1"/>
          </p:cNvSpPr>
          <p:nvPr/>
        </p:nvSpPr>
        <p:spPr bwMode="auto">
          <a:xfrm>
            <a:off x="4788024" y="1700808"/>
            <a:ext cx="2808312" cy="38884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 화면을 보면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GDP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부분에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으로 되어 있는 건 두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모두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사용되었다는 뜻이고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 컬럼은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01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비트란 의미이므로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는 그룹핑에 사용되었으나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position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은 사용되지 않았다 라는 의미 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이렇게 여러 개의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컬럼이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있을 경우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GROUPING_ID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활용하여 보다 간편하게 조회 할 수 있습니다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24744"/>
            <a:ext cx="36724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GROUPING SETS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그루핑셋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700808"/>
            <a:ext cx="7560840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45365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LISTAGG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en-US" altLang="ko-KR" b="1" dirty="0" smtClean="0">
                <a:solidFill>
                  <a:srgbClr val="FF0000"/>
                </a:solidFill>
              </a:rPr>
              <a:t>11g </a:t>
            </a:r>
            <a:r>
              <a:rPr lang="ko-KR" altLang="ko-KR" b="1" dirty="0" smtClean="0">
                <a:solidFill>
                  <a:srgbClr val="FF0000"/>
                </a:solidFill>
              </a:rPr>
              <a:t>에서 추가됨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756084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2051720" y="3284984"/>
            <a:ext cx="56886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770485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연결선 12"/>
          <p:cNvCxnSpPr/>
          <p:nvPr/>
        </p:nvCxnSpPr>
        <p:spPr>
          <a:xfrm>
            <a:off x="2123728" y="2348880"/>
            <a:ext cx="57606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51521" y="1268760"/>
          <a:ext cx="8568950" cy="4602979"/>
        </p:xfrm>
        <a:graphic>
          <a:graphicData uri="http://schemas.openxmlformats.org/drawingml/2006/table">
            <a:tbl>
              <a:tblPr/>
              <a:tblGrid>
                <a:gridCol w="1584175"/>
                <a:gridCol w="5486461"/>
                <a:gridCol w="1498314"/>
              </a:tblGrid>
              <a:tr h="18258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함수이름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       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사  용  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COUNT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건수를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COUNT(sal)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SUM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합계값을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SUM(sal)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AVG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평균값을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AVG(sal)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MAX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 중 최고 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MAX(sal)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MIN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 중 최저 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MIN(sal)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STDDEV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 값들의 표준 편차값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STDDEV(sal)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VARIANCE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 값들의 분산값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VARIANCE(sal)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ROLLUP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소계값을 자동으로 계산해서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CUBE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소계 및 전체 총계를 자동 계산 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GROUPING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해당 칼럼이 그룹에 사용되었는지 여부를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1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또는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0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으로 반환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GROUPINGSET</a:t>
                      </a:r>
                      <a:r>
                        <a:rPr lang="en-US" sz="1400" b="1" kern="12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+mn-cs"/>
                        </a:rPr>
                        <a:t>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한번의 질의로 여러개의 그룹화 가능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LISTAGG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PIVOT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LAG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LEAD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RANK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DENSE_RANK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누계집계하기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052736"/>
            <a:ext cx="47525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 PIVOT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en-US" altLang="ko-KR" b="1" dirty="0" smtClean="0">
                <a:solidFill>
                  <a:srgbClr val="FF0000"/>
                </a:solidFill>
              </a:rPr>
              <a:t>11g </a:t>
            </a:r>
            <a:r>
              <a:rPr lang="ko-KR" altLang="ko-KR" b="1" dirty="0" smtClean="0">
                <a:solidFill>
                  <a:srgbClr val="FF0000"/>
                </a:solidFill>
              </a:rPr>
              <a:t>버전에서 추가된 함수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655272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067944" y="1988840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PIVOT </a:t>
            </a:r>
            <a:r>
              <a:rPr lang="ko-KR" altLang="en-US" b="1" dirty="0" smtClean="0">
                <a:solidFill>
                  <a:schemeClr val="tx1"/>
                </a:solidFill>
              </a:rPr>
              <a:t>기능을 사용하지 않고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68760"/>
            <a:ext cx="554461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39552" y="2132856"/>
            <a:ext cx="309634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609" name="AutoShape 1"/>
          <p:cNvSpPr>
            <a:spLocks noChangeArrowheads="1"/>
          </p:cNvSpPr>
          <p:nvPr/>
        </p:nvSpPr>
        <p:spPr bwMode="auto">
          <a:xfrm>
            <a:off x="3995936" y="2132856"/>
            <a:ext cx="2672308" cy="19737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PIVOT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절에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MAX(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num_day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절은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문장에서 사용되는 함수를 적으면 되고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FOR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절에는 화면에 집계될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할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칼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럼을 적으면 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EMP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부서별로 각 직급별 인원이 몇 명인 지 계산해서 출력하세요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42484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DECODE </a:t>
            </a:r>
            <a:r>
              <a:rPr lang="ko-KR" altLang="en-US" b="1" dirty="0" smtClean="0">
                <a:solidFill>
                  <a:schemeClr val="tx1"/>
                </a:solidFill>
              </a:rPr>
              <a:t>함수를 이용하는 방법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348880"/>
            <a:ext cx="777686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EMP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부서별로 각 직급별 인원이 몇 명인 지 계산해서 출력하세요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42484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PIVOT </a:t>
            </a:r>
            <a:r>
              <a:rPr lang="ko-KR" altLang="en-US" b="1" dirty="0" smtClean="0">
                <a:solidFill>
                  <a:schemeClr val="tx1"/>
                </a:solidFill>
              </a:rPr>
              <a:t>함수를 이용하는 방법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348880"/>
            <a:ext cx="756084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827584" y="2996952"/>
            <a:ext cx="504056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24744"/>
            <a:ext cx="763284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PIVOT </a:t>
            </a:r>
            <a:r>
              <a:rPr lang="ko-KR" altLang="en-US" b="1" dirty="0" smtClean="0">
                <a:solidFill>
                  <a:schemeClr val="tx1"/>
                </a:solidFill>
              </a:rPr>
              <a:t>부분에 조건을 여러 개 사용하기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864096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</a:t>
            </a:r>
            <a:r>
              <a:rPr lang="en-US" altLang="ko-KR" b="1" smtClean="0">
                <a:solidFill>
                  <a:schemeClr val="tx1"/>
                </a:solidFill>
              </a:rPr>
              <a:t>UNPIVOT</a:t>
            </a:r>
            <a:r>
              <a:rPr lang="ko-KR" altLang="en-US" dirty="0" smtClean="0">
                <a:solidFill>
                  <a:schemeClr val="tx1"/>
                </a:solidFill>
              </a:rPr>
              <a:t>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698477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6156176" y="2708920"/>
            <a:ext cx="2520280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PIVOT </a:t>
            </a:r>
            <a:r>
              <a:rPr lang="ko-KR" altLang="en-US" dirty="0" smtClean="0">
                <a:solidFill>
                  <a:schemeClr val="tx1"/>
                </a:solidFill>
              </a:rPr>
              <a:t>테이블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124744"/>
            <a:ext cx="583264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907704" y="1916832"/>
            <a:ext cx="547260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43924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ko-KR" b="1" dirty="0" smtClean="0">
                <a:solidFill>
                  <a:schemeClr val="tx1"/>
                </a:solidFill>
              </a:rPr>
              <a:t>그룹 함수 연습 문제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772816"/>
            <a:ext cx="835292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교수 중에서 급여</a:t>
            </a:r>
            <a:r>
              <a:rPr lang="en-US" altLang="ko-KR" b="1" dirty="0" smtClean="0">
                <a:solidFill>
                  <a:schemeClr val="tx1"/>
                </a:solidFill>
              </a:rPr>
              <a:t>(Pay)</a:t>
            </a:r>
            <a:r>
              <a:rPr lang="ko-KR" altLang="ko-KR" b="1" dirty="0" smtClean="0">
                <a:solidFill>
                  <a:schemeClr val="tx1"/>
                </a:solidFill>
              </a:rPr>
              <a:t>와 보너스</a:t>
            </a:r>
            <a:r>
              <a:rPr lang="en-US" altLang="ko-KR" b="1" dirty="0" smtClean="0">
                <a:solidFill>
                  <a:schemeClr val="tx1"/>
                </a:solidFill>
              </a:rPr>
              <a:t>(bonus)</a:t>
            </a:r>
            <a:r>
              <a:rPr lang="ko-KR" altLang="ko-KR" b="1" dirty="0" smtClean="0">
                <a:solidFill>
                  <a:schemeClr val="tx1"/>
                </a:solidFill>
              </a:rPr>
              <a:t>를 합친 금액이 가장 많은 경우와 가장 적은 경우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평균 금액을 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보너스가 없을 경우는 </a:t>
            </a:r>
            <a:r>
              <a:rPr lang="ko-KR" altLang="ko-KR" b="1" u="sng" dirty="0" smtClean="0">
                <a:solidFill>
                  <a:schemeClr val="tx1"/>
                </a:solidFill>
              </a:rPr>
              <a:t>보너스를</a:t>
            </a:r>
            <a:r>
              <a:rPr lang="en-US" altLang="ko-KR" b="1" u="sng" dirty="0" smtClean="0">
                <a:solidFill>
                  <a:schemeClr val="tx1"/>
                </a:solidFill>
              </a:rPr>
              <a:t> 0 </a:t>
            </a:r>
            <a:r>
              <a:rPr lang="ko-KR" altLang="ko-KR" b="1" u="sng" dirty="0" smtClean="0">
                <a:solidFill>
                  <a:schemeClr val="tx1"/>
                </a:solidFill>
              </a:rPr>
              <a:t>으로 계산</a:t>
            </a:r>
            <a:r>
              <a:rPr lang="ko-KR" altLang="ko-KR" b="1" dirty="0" smtClean="0">
                <a:solidFill>
                  <a:schemeClr val="tx1"/>
                </a:solidFill>
              </a:rPr>
              <a:t>하고 출력 금액은 모두 소수점 첫째 자리까지만 나오게 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356992"/>
            <a:ext cx="504056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40960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교수 중에서 급여</a:t>
            </a:r>
            <a:r>
              <a:rPr lang="en-US" altLang="ko-KR" b="1" dirty="0" smtClean="0">
                <a:solidFill>
                  <a:schemeClr val="tx1"/>
                </a:solidFill>
              </a:rPr>
              <a:t>(Pay)</a:t>
            </a:r>
            <a:r>
              <a:rPr lang="ko-KR" altLang="ko-KR" b="1" dirty="0" smtClean="0">
                <a:solidFill>
                  <a:schemeClr val="tx1"/>
                </a:solidFill>
              </a:rPr>
              <a:t>와 보너스</a:t>
            </a:r>
            <a:r>
              <a:rPr lang="en-US" altLang="ko-KR" b="1" dirty="0" smtClean="0">
                <a:solidFill>
                  <a:schemeClr val="tx1"/>
                </a:solidFill>
              </a:rPr>
              <a:t>(bonus)</a:t>
            </a:r>
            <a:r>
              <a:rPr lang="ko-KR" altLang="ko-KR" b="1" dirty="0" smtClean="0">
                <a:solidFill>
                  <a:schemeClr val="tx1"/>
                </a:solidFill>
              </a:rPr>
              <a:t>를 합친 금액이 가장 많은 경우와 가장 적은 경우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평균 금액을 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보너스가 없을 경우는 </a:t>
            </a:r>
            <a:r>
              <a:rPr lang="ko-KR" altLang="ko-KR" b="1" u="sng" dirty="0" smtClean="0">
                <a:solidFill>
                  <a:schemeClr val="tx1"/>
                </a:solidFill>
              </a:rPr>
              <a:t>급여를</a:t>
            </a:r>
            <a:r>
              <a:rPr lang="en-US" altLang="ko-KR" b="1" u="sng" dirty="0" smtClean="0">
                <a:solidFill>
                  <a:schemeClr val="tx1"/>
                </a:solidFill>
              </a:rPr>
              <a:t> 0 </a:t>
            </a:r>
            <a:r>
              <a:rPr lang="ko-KR" altLang="ko-KR" b="1" u="sng" dirty="0" smtClean="0">
                <a:solidFill>
                  <a:schemeClr val="tx1"/>
                </a:solidFill>
              </a:rPr>
              <a:t>으로 계산</a:t>
            </a:r>
            <a:r>
              <a:rPr lang="ko-KR" altLang="ko-KR" b="1" dirty="0" smtClean="0">
                <a:solidFill>
                  <a:schemeClr val="tx1"/>
                </a:solidFill>
              </a:rPr>
              <a:t>하고 출력 금액은 모두 소수점 첫째 자리까지만 나오게 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708920"/>
            <a:ext cx="597666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42493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 </a:t>
            </a:r>
            <a:r>
              <a:rPr lang="en-US" altLang="ko-KR" b="1" dirty="0" smtClean="0">
                <a:solidFill>
                  <a:schemeClr val="tx1"/>
                </a:solidFill>
              </a:rPr>
              <a:t>birthday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럼을 사용하여 아래 화면처럼 월별로 태어난 인원수를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80648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altLang="ko-KR" b="1" dirty="0" smtClean="0">
                <a:solidFill>
                  <a:schemeClr val="tx1"/>
                </a:solidFill>
              </a:rPr>
              <a:t>COUNT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입력되는 데이터의 총 건수를 반환합니다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04864"/>
            <a:ext cx="576064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4257" name="AutoShape 1"/>
          <p:cNvSpPr>
            <a:spLocks noChangeArrowheads="1"/>
          </p:cNvSpPr>
          <p:nvPr/>
        </p:nvSpPr>
        <p:spPr bwMode="auto">
          <a:xfrm>
            <a:off x="4572000" y="3284984"/>
            <a:ext cx="3744416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COUNT(*)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결과는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값을 포함한 결과이고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COUNT(hpage)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결과는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값을 제외한 결과입니다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96752"/>
            <a:ext cx="8784976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tel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럼을 참고하여 아래와 같이 지역별 인원수를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</a:rPr>
              <a:t> 02 –</a:t>
            </a:r>
            <a:r>
              <a:rPr lang="ko-KR" altLang="ko-KR" dirty="0" smtClean="0">
                <a:solidFill>
                  <a:schemeClr val="tx1"/>
                </a:solidFill>
              </a:rPr>
              <a:t>서울</a:t>
            </a:r>
            <a:r>
              <a:rPr lang="en-US" altLang="ko-KR" dirty="0" smtClean="0">
                <a:solidFill>
                  <a:schemeClr val="tx1"/>
                </a:solidFill>
              </a:rPr>
              <a:t> , 031 – </a:t>
            </a:r>
            <a:r>
              <a:rPr lang="ko-KR" altLang="ko-KR" dirty="0" smtClean="0">
                <a:solidFill>
                  <a:schemeClr val="tx1"/>
                </a:solidFill>
              </a:rPr>
              <a:t>경기</a:t>
            </a:r>
            <a:r>
              <a:rPr lang="en-US" altLang="ko-KR" dirty="0" smtClean="0">
                <a:solidFill>
                  <a:schemeClr val="tx1"/>
                </a:solidFill>
              </a:rPr>
              <a:t> , 051 – </a:t>
            </a:r>
            <a:r>
              <a:rPr lang="ko-KR" altLang="ko-KR" dirty="0" smtClean="0">
                <a:solidFill>
                  <a:schemeClr val="tx1"/>
                </a:solidFill>
              </a:rPr>
              <a:t>부산</a:t>
            </a:r>
            <a:r>
              <a:rPr lang="en-US" altLang="ko-KR" dirty="0" smtClean="0">
                <a:solidFill>
                  <a:schemeClr val="tx1"/>
                </a:solidFill>
              </a:rPr>
              <a:t> , 052 – </a:t>
            </a:r>
            <a:r>
              <a:rPr lang="ko-KR" altLang="ko-KR" dirty="0" smtClean="0">
                <a:solidFill>
                  <a:schemeClr val="tx1"/>
                </a:solidFill>
              </a:rPr>
              <a:t>울산</a:t>
            </a:r>
            <a:r>
              <a:rPr lang="en-US" altLang="ko-KR" dirty="0" smtClean="0">
                <a:solidFill>
                  <a:schemeClr val="tx1"/>
                </a:solidFill>
              </a:rPr>
              <a:t> , 053 – </a:t>
            </a:r>
            <a:r>
              <a:rPr lang="ko-KR" altLang="ko-KR" dirty="0" smtClean="0">
                <a:solidFill>
                  <a:schemeClr val="tx1"/>
                </a:solidFill>
              </a:rPr>
              <a:t>대구</a:t>
            </a:r>
            <a:r>
              <a:rPr lang="en-US" altLang="ko-KR" dirty="0" smtClean="0">
                <a:solidFill>
                  <a:schemeClr val="tx1"/>
                </a:solidFill>
              </a:rPr>
              <a:t> , 055 – </a:t>
            </a:r>
            <a:r>
              <a:rPr lang="ko-KR" altLang="ko-KR" dirty="0" smtClean="0">
                <a:solidFill>
                  <a:schemeClr val="tx1"/>
                </a:solidFill>
              </a:rPr>
              <a:t>경남으로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708920"/>
            <a:ext cx="856895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836712"/>
            <a:ext cx="8640960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아래의 화면과 같이 부서별로 직급별로 급여 합계 결과를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먼저 아래의 두 건의 데이터를 입력 하신 후 작업하세요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SQL&gt;insert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ename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 values (1000,10,'</a:t>
            </a:r>
            <a:r>
              <a:rPr lang="ko-KR" altLang="ko-KR" dirty="0" smtClean="0">
                <a:solidFill>
                  <a:schemeClr val="tx1"/>
                </a:solidFill>
              </a:rPr>
              <a:t>홍길동</a:t>
            </a:r>
            <a:r>
              <a:rPr lang="en-US" altLang="ko-KR" dirty="0" smtClean="0">
                <a:solidFill>
                  <a:schemeClr val="tx1"/>
                </a:solidFill>
              </a:rPr>
              <a:t>',3600)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SQL&gt; 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ename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  values (2000,30,'</a:t>
            </a:r>
            <a:r>
              <a:rPr lang="ko-KR" altLang="ko-KR" dirty="0" smtClean="0">
                <a:solidFill>
                  <a:schemeClr val="tx1"/>
                </a:solidFill>
              </a:rPr>
              <a:t>일지매</a:t>
            </a:r>
            <a:r>
              <a:rPr lang="en-US" altLang="ko-KR" dirty="0" smtClean="0">
                <a:solidFill>
                  <a:schemeClr val="tx1"/>
                </a:solidFill>
              </a:rPr>
              <a:t>',3000);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SQL&gt; commit;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83529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56895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 교수번호와 이름을 아래의 예시 화면 형태로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79928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91680" y="2708920"/>
            <a:ext cx="5616624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그 외 주요 그룹 함수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764704"/>
            <a:ext cx="648072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LAG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</a:rPr>
              <a:t> :</a:t>
            </a:r>
            <a:r>
              <a:rPr lang="ko-KR" altLang="ko-KR" dirty="0" smtClean="0">
                <a:solidFill>
                  <a:schemeClr val="tx1"/>
                </a:solidFill>
              </a:rPr>
              <a:t>이전 행 값을 가져 올 때 사용하는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297" name="AutoShape 1"/>
          <p:cNvSpPr>
            <a:spLocks noChangeArrowheads="1"/>
          </p:cNvSpPr>
          <p:nvPr/>
        </p:nvSpPr>
        <p:spPr bwMode="auto">
          <a:xfrm>
            <a:off x="323528" y="1484784"/>
            <a:ext cx="6480720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법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LAG(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출력할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OFFSET ,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출력값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OVER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Query_partition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구문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ORDER BY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정렬할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36004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420888"/>
            <a:ext cx="388843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267744" y="3429000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15816" y="3429000"/>
            <a:ext cx="216024" cy="347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>
            <a:off x="2483768" y="3537012"/>
            <a:ext cx="432048" cy="65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59632" y="2988444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691680" y="2924944"/>
            <a:ext cx="122413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96136" y="2975744"/>
            <a:ext cx="2736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1656" y="3475608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96336" y="3886448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5" idx="3"/>
            <a:endCxn id="26" idx="1"/>
          </p:cNvCxnSpPr>
          <p:nvPr/>
        </p:nvCxnSpPr>
        <p:spPr>
          <a:xfrm>
            <a:off x="7261696" y="3547616"/>
            <a:ext cx="334640" cy="410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64096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LEAD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LEAD </a:t>
            </a:r>
            <a:r>
              <a:rPr lang="ko-KR" altLang="ko-KR" dirty="0" smtClean="0">
                <a:solidFill>
                  <a:schemeClr val="tx1"/>
                </a:solidFill>
              </a:rPr>
              <a:t>함수는</a:t>
            </a:r>
            <a:r>
              <a:rPr lang="en-US" altLang="ko-KR" dirty="0" smtClean="0">
                <a:solidFill>
                  <a:schemeClr val="tx1"/>
                </a:solidFill>
              </a:rPr>
              <a:t> LAG </a:t>
            </a:r>
            <a:r>
              <a:rPr lang="ko-KR" altLang="ko-KR" dirty="0" smtClean="0">
                <a:solidFill>
                  <a:schemeClr val="tx1"/>
                </a:solidFill>
              </a:rPr>
              <a:t>함수와 반대로 이후의 값을 가져오는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060848"/>
            <a:ext cx="396044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060848"/>
            <a:ext cx="424847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195736" y="5301208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15816" y="5169892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 flipV="1">
            <a:off x="2483768" y="5241900"/>
            <a:ext cx="432048" cy="1313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34832" y="5313908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67612" y="4881860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8" idx="3"/>
            <a:endCxn id="19" idx="1"/>
          </p:cNvCxnSpPr>
          <p:nvPr/>
        </p:nvCxnSpPr>
        <p:spPr>
          <a:xfrm flipV="1">
            <a:off x="6922864" y="4953868"/>
            <a:ext cx="4447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115616" y="2636912"/>
            <a:ext cx="28083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8104" y="2636912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032" y="1124744"/>
            <a:ext cx="40679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RANK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ko-KR" b="1" dirty="0" smtClean="0">
                <a:solidFill>
                  <a:schemeClr val="tx1"/>
                </a:solidFill>
              </a:rPr>
              <a:t>순위 출력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81249" name="AutoShape 1"/>
          <p:cNvSpPr>
            <a:spLocks noChangeArrowheads="1"/>
          </p:cNvSpPr>
          <p:nvPr/>
        </p:nvSpPr>
        <p:spPr bwMode="auto">
          <a:xfrm>
            <a:off x="467544" y="1628800"/>
            <a:ext cx="7488832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RANK(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조건값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WITHIN GROUP (ORDER BY 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조건값 컬럼명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[ASC | DESC] )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348880"/>
            <a:ext cx="70567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: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이름이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ko-KR" dirty="0" err="1" smtClean="0">
                <a:solidFill>
                  <a:schemeClr val="tx1"/>
                </a:solidFill>
              </a:rPr>
              <a:t>송도권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ko-KR" dirty="0" smtClean="0">
                <a:solidFill>
                  <a:schemeClr val="tx1"/>
                </a:solidFill>
              </a:rPr>
              <a:t>인 교수의 순위를 조회하세요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96952"/>
            <a:ext cx="77048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80225" name="AutoShape 1"/>
          <p:cNvSpPr>
            <a:spLocks noChangeArrowheads="1"/>
          </p:cNvSpPr>
          <p:nvPr/>
        </p:nvSpPr>
        <p:spPr bwMode="auto">
          <a:xfrm>
            <a:off x="467544" y="1628800"/>
            <a:ext cx="5112568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RANK ( )  (ORDER BY 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조건컬럼명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[ASC | DESC] )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032" y="1124744"/>
            <a:ext cx="40679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RANK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집계용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348880"/>
            <a:ext cx="468052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11560" y="2420888"/>
            <a:ext cx="280831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①</a:t>
            </a:r>
            <a:r>
              <a:rPr lang="ko-KR" altLang="ko-KR" b="1" dirty="0" smtClean="0">
                <a:solidFill>
                  <a:schemeClr val="tx1"/>
                </a:solidFill>
              </a:rPr>
              <a:t>교수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 professor 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교수들의 교수번호와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급여순위를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6" y="2276872"/>
            <a:ext cx="83529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9694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②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10</a:t>
            </a:r>
            <a:r>
              <a:rPr lang="ko-KR" altLang="ko-KR" b="1" dirty="0" smtClean="0">
                <a:solidFill>
                  <a:schemeClr val="tx1"/>
                </a:solidFill>
              </a:rPr>
              <a:t>번 부서에 속한 직원들의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사번과</a:t>
            </a:r>
            <a:r>
              <a:rPr lang="ko-KR" altLang="ko-KR" b="1" dirty="0" smtClean="0">
                <a:solidFill>
                  <a:schemeClr val="tx1"/>
                </a:solidFill>
              </a:rPr>
              <a:t>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해당 부서내의 급여순위를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784887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2493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사번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부서별 급여순위를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72816"/>
            <a:ext cx="597666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771800" y="2395488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620688"/>
            <a:ext cx="8352928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SUM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입력된 데이터들의 </a:t>
            </a:r>
            <a:r>
              <a:rPr lang="ko-KR" altLang="ko-KR" dirty="0" err="1" smtClean="0">
                <a:solidFill>
                  <a:schemeClr val="tx1"/>
                </a:solidFill>
              </a:rPr>
              <a:t>합계값을</a:t>
            </a:r>
            <a:r>
              <a:rPr lang="ko-KR" altLang="ko-KR" dirty="0" smtClean="0">
                <a:solidFill>
                  <a:schemeClr val="tx1"/>
                </a:solidFill>
              </a:rPr>
              <a:t> 구하는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count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1772816"/>
            <a:ext cx="7416824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56895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④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사번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 내</a:t>
            </a:r>
            <a:r>
              <a:rPr lang="en-US" altLang="ko-KR" b="1" dirty="0" smtClean="0">
                <a:solidFill>
                  <a:schemeClr val="tx1"/>
                </a:solidFill>
              </a:rPr>
              <a:t> job</a:t>
            </a:r>
            <a:r>
              <a:rPr lang="ko-KR" altLang="ko-KR" b="1" dirty="0" smtClean="0">
                <a:solidFill>
                  <a:schemeClr val="tx1"/>
                </a:solidFill>
              </a:rPr>
              <a:t>별로 급여순위를 출력하세요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132856"/>
            <a:ext cx="604867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55776" y="2708920"/>
            <a:ext cx="33843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45365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</a:t>
            </a:r>
            <a:r>
              <a:rPr lang="ko-KR" altLang="ko-KR" b="1" dirty="0" smtClean="0">
                <a:solidFill>
                  <a:schemeClr val="tx1"/>
                </a:solidFill>
              </a:rPr>
              <a:t>누적 합계 구하기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556792"/>
            <a:ext cx="864096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①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panmae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en-US" altLang="ko-KR" b="1" dirty="0" smtClean="0">
                <a:solidFill>
                  <a:schemeClr val="tx1"/>
                </a:solidFill>
              </a:rPr>
              <a:t>1000 </a:t>
            </a:r>
            <a:r>
              <a:rPr lang="ko-KR" altLang="ko-KR" b="1" dirty="0" smtClean="0">
                <a:solidFill>
                  <a:schemeClr val="tx1"/>
                </a:solidFill>
              </a:rPr>
              <a:t>번 대리점의 판매 내역을 출력하되 판매일자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제품코드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판매량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누적 판매금액을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80928"/>
            <a:ext cx="828092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71296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②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panmae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1000 </a:t>
            </a:r>
            <a:r>
              <a:rPr lang="ko-KR" altLang="ko-KR" b="1" dirty="0" smtClean="0">
                <a:solidFill>
                  <a:schemeClr val="tx1"/>
                </a:solidFill>
              </a:rPr>
              <a:t>번 대리점의 판매 내역을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판매일자별로</a:t>
            </a:r>
            <a:r>
              <a:rPr lang="ko-KR" altLang="ko-KR" b="1" dirty="0" smtClean="0">
                <a:solidFill>
                  <a:schemeClr val="tx1"/>
                </a:solidFill>
              </a:rPr>
              <a:t> 분류하고 같은 일자일 경우 제품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코드별로</a:t>
            </a:r>
            <a:r>
              <a:rPr lang="ko-KR" altLang="ko-KR" b="1" dirty="0" smtClean="0">
                <a:solidFill>
                  <a:schemeClr val="tx1"/>
                </a:solidFill>
              </a:rPr>
              <a:t> 한번 더 분류한 후 판매일자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제품코드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판매량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판매금액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누적판매금액을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08920"/>
            <a:ext cx="828092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90872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AVG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입력된 값들의 평균값을 구해주는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47525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933056"/>
            <a:ext cx="47525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139952" y="2636912"/>
            <a:ext cx="3456384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 </a:t>
            </a:r>
            <a:r>
              <a:rPr lang="ko-KR" altLang="en-US" dirty="0" smtClean="0">
                <a:solidFill>
                  <a:schemeClr val="tx1"/>
                </a:solidFill>
              </a:rPr>
              <a:t>값 자동 제외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틀린 결과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11960" y="4005064"/>
            <a:ext cx="3456384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 </a:t>
            </a:r>
            <a:r>
              <a:rPr lang="ko-KR" altLang="en-US" dirty="0" smtClean="0">
                <a:solidFill>
                  <a:schemeClr val="tx1"/>
                </a:solidFill>
              </a:rPr>
              <a:t>값을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으로 변환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바른 결과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96752"/>
            <a:ext cx="44644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MAX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/ MIN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maxmin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844824"/>
            <a:ext cx="8136904" cy="22322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3528" y="4365104"/>
            <a:ext cx="82809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속도와 성능 부분에서 문제가 될 수 있으므로 인덱스를 활용하는 방법을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사용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할 것을 적극 권장함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20891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5) STDDEV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/ VARIANCE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- STDDEV </a:t>
            </a:r>
            <a:r>
              <a:rPr lang="ko-KR" altLang="ko-KR" dirty="0" smtClean="0">
                <a:solidFill>
                  <a:schemeClr val="tx1"/>
                </a:solidFill>
              </a:rPr>
              <a:t>함수는 표준편차를 구하는 함수이고</a:t>
            </a:r>
            <a:r>
              <a:rPr lang="en-US" altLang="ko-KR" dirty="0" smtClean="0">
                <a:solidFill>
                  <a:schemeClr val="tx1"/>
                </a:solidFill>
              </a:rPr>
              <a:t> VARIANCE </a:t>
            </a:r>
            <a:r>
              <a:rPr lang="ko-KR" altLang="ko-KR" dirty="0" smtClean="0">
                <a:solidFill>
                  <a:schemeClr val="tx1"/>
                </a:solidFill>
              </a:rPr>
              <a:t>함수는 분산을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구하는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708920"/>
            <a:ext cx="525658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43608" y="2492896"/>
            <a:ext cx="684076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2.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특정 조건으로 세부적인 그룹화 하기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 (GROUP BY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절 사용하기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1490</Words>
  <Application>Microsoft Office PowerPoint</Application>
  <PresentationFormat>화면 슬라이드 쇼(4:3)</PresentationFormat>
  <Paragraphs>276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jinsu</cp:lastModifiedBy>
  <cp:revision>115</cp:revision>
  <dcterms:created xsi:type="dcterms:W3CDTF">2012-11-06T06:53:25Z</dcterms:created>
  <dcterms:modified xsi:type="dcterms:W3CDTF">2012-11-13T08:43:57Z</dcterms:modified>
</cp:coreProperties>
</file>