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82" r:id="rId1"/>
  </p:sldMasterIdLst>
  <p:notesMasterIdLst>
    <p:notesMasterId r:id="rId16"/>
  </p:notesMasterIdLst>
  <p:handoutMasterIdLst>
    <p:handoutMasterId r:id="rId17"/>
  </p:handoutMasterIdLst>
  <p:sldIdLst>
    <p:sldId id="562" r:id="rId2"/>
    <p:sldId id="591" r:id="rId3"/>
    <p:sldId id="609" r:id="rId4"/>
    <p:sldId id="610" r:id="rId5"/>
    <p:sldId id="612" r:id="rId6"/>
    <p:sldId id="595" r:id="rId7"/>
    <p:sldId id="597" r:id="rId8"/>
    <p:sldId id="598" r:id="rId9"/>
    <p:sldId id="599" r:id="rId10"/>
    <p:sldId id="600" r:id="rId11"/>
    <p:sldId id="606" r:id="rId12"/>
    <p:sldId id="607" r:id="rId13"/>
    <p:sldId id="602" r:id="rId14"/>
    <p:sldId id="608" r:id="rId15"/>
  </p:sldIdLst>
  <p:sldSz cx="12190413" cy="6859588"/>
  <p:notesSz cx="6797675" cy="9928225"/>
  <p:embeddedFontLst>
    <p:embeddedFont>
      <p:font typeface="맑은 고딕" panose="020B0503020000020004" pitchFamily="50" charset="-127"/>
      <p:regular r:id="rId18"/>
      <p:bold r:id="rId19"/>
    </p:embeddedFont>
    <p:embeddedFont>
      <p:font typeface="HY견고딕" panose="02030600000101010101" pitchFamily="18" charset="-127"/>
      <p:regular r:id="rId20"/>
    </p:embeddedFont>
    <p:embeddedFont>
      <p:font typeface="Arial Unicode MS" panose="020B0604020202020204" pitchFamily="50" charset="-127"/>
      <p:regular r:id="rId21"/>
    </p:embeddedFont>
    <p:embeddedFont>
      <p:font typeface="나눔고딕" panose="020B0600000101010101" charset="-127"/>
      <p:regular r:id="rId22"/>
      <p:bold r:id="rId23"/>
    </p:embeddedFont>
  </p:embeddedFontLst>
  <p:defaultTextStyle>
    <a:defPPr>
      <a:defRPr lang="en-US"/>
    </a:defPPr>
    <a:lvl1pPr marL="0" algn="l" defTabSz="51578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5780" algn="l" defTabSz="51578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1560" algn="l" defTabSz="51578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7340" algn="l" defTabSz="51578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3120" algn="l" defTabSz="51578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8900" algn="l" defTabSz="51578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94680" algn="l" defTabSz="51578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0459" algn="l" defTabSz="51578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26239" algn="l" defTabSz="51578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orient="horz" pos="3589" userDrawn="1">
          <p15:clr>
            <a:srgbClr val="A4A3A4"/>
          </p15:clr>
        </p15:guide>
        <p15:guide id="3" orient="horz" pos="1979" userDrawn="1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00FF00"/>
    <a:srgbClr val="FFFF99"/>
    <a:srgbClr val="252525"/>
    <a:srgbClr val="CCFF99"/>
    <a:srgbClr val="FFFF00"/>
    <a:srgbClr val="BF4040"/>
    <a:srgbClr val="000000"/>
    <a:srgbClr val="00CC99"/>
    <a:srgbClr val="000F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6" autoAdjust="0"/>
    <p:restoredTop sz="86483" autoAdjust="0"/>
  </p:normalViewPr>
  <p:slideViewPr>
    <p:cSldViewPr snapToGrid="0" snapToObjects="1" showGuides="1">
      <p:cViewPr varScale="1">
        <p:scale>
          <a:sx n="91" d="100"/>
          <a:sy n="91" d="100"/>
        </p:scale>
        <p:origin x="-534" y="-108"/>
      </p:cViewPr>
      <p:guideLst>
        <p:guide orient="horz" pos="4321"/>
        <p:guide orient="horz" pos="3590"/>
        <p:guide orient="horz" pos="1979"/>
        <p:guide pos="384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400" cy="4969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2"/>
            <a:ext cx="2946400" cy="4969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153B0-5CD0-4904-B308-07BB9936E8A3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671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9671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642D6-2900-4B67-B46A-D804ABB9E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672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B9F44-2EE6-44D2-93D2-633F531EB7EC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43013"/>
            <a:ext cx="5946775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9" y="4777960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3B5E4-1C7B-4175-B6DD-82D91B60E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88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3156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5780" algn="l" defTabSz="103156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31560" algn="l" defTabSz="103156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47340" algn="l" defTabSz="103156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63120" algn="l" defTabSz="103156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78900" algn="l" defTabSz="103156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94680" algn="l" defTabSz="103156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10459" algn="l" defTabSz="103156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26239" algn="l" defTabSz="103156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921"/>
            <a:ext cx="10361851" cy="147036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4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3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2733-F3D8-AC40-A649-DB154C9E9BAF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2555-FE5F-6D49-A550-DD31D3174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0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2733-F3D8-AC40-A649-DB154C9E9BAF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2555-FE5F-6D49-A550-DD31D3174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1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22" y="274702"/>
            <a:ext cx="8025355" cy="58528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2733-F3D8-AC40-A649-DB154C9E9BAF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2555-FE5F-6D49-A550-DD31D3174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48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1" y="162556"/>
            <a:ext cx="12190413" cy="71454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85000"/>
                </a:schemeClr>
              </a:gs>
              <a:gs pos="50000">
                <a:schemeClr val="bg1"/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145" tIns="51572" rIns="103145" bIns="51572" rtlCol="0" anchor="ctr"/>
          <a:lstStyle/>
          <a:p>
            <a:pPr marL="0" algn="ctr" defTabSz="1031560" rtl="0" eaLnBrk="1" latinLnBrk="1" hangingPunct="1"/>
            <a:endParaRPr lang="ko-KR" altLang="en-US" sz="2000" kern="120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" name="그림 18" descr="전구2.png"/>
          <p:cNvPicPr>
            <a:picLocks noChangeAspect="1"/>
          </p:cNvPicPr>
          <p:nvPr userDrawn="1"/>
        </p:nvPicPr>
        <p:blipFill>
          <a:blip r:embed="rId2" cstate="print"/>
          <a:srcRect t="19244" r="5758"/>
          <a:stretch>
            <a:fillRect/>
          </a:stretch>
        </p:blipFill>
        <p:spPr>
          <a:xfrm>
            <a:off x="10661355" y="0"/>
            <a:ext cx="1529061" cy="1214703"/>
          </a:xfrm>
          <a:prstGeom prst="rect">
            <a:avLst/>
          </a:prstGeom>
        </p:spPr>
      </p:pic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550300" y="228653"/>
            <a:ext cx="10973489" cy="560544"/>
          </a:xfrm>
          <a:prstGeom prst="rect">
            <a:avLst/>
          </a:prstGeom>
        </p:spPr>
        <p:txBody>
          <a:bodyPr anchor="ctr"/>
          <a:lstStyle>
            <a:lvl1pPr algn="l">
              <a:defRPr sz="39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4546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2733-F3D8-AC40-A649-DB154C9E9BAF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2555-FE5F-6D49-A550-DD31D3174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60" y="4407921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60" y="2907389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18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36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54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672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09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0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26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345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2733-F3D8-AC40-A649-DB154C9E9BAF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2555-FE5F-6D49-A550-DD31D3174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64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6793" y="1600573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2733-F3D8-AC40-A649-DB154C9E9BAF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2555-FE5F-6D49-A550-DD31D3174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9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81" indent="0">
              <a:buNone/>
              <a:defRPr sz="2400" b="1"/>
            </a:lvl2pPr>
            <a:lvl3pPr marL="1088364" indent="0">
              <a:buNone/>
              <a:defRPr sz="2100" b="1"/>
            </a:lvl3pPr>
            <a:lvl4pPr marL="1632544" indent="0">
              <a:buNone/>
              <a:defRPr sz="1900" b="1"/>
            </a:lvl4pPr>
            <a:lvl5pPr marL="2176725" indent="0">
              <a:buNone/>
              <a:defRPr sz="1900" b="1"/>
            </a:lvl5pPr>
            <a:lvl6pPr marL="2720904" indent="0">
              <a:buNone/>
              <a:defRPr sz="1900" b="1"/>
            </a:lvl6pPr>
            <a:lvl7pPr marL="3265087" indent="0">
              <a:buNone/>
              <a:defRPr sz="1900" b="1"/>
            </a:lvl7pPr>
            <a:lvl8pPr marL="3809268" indent="0">
              <a:buNone/>
              <a:defRPr sz="1900" b="1"/>
            </a:lvl8pPr>
            <a:lvl9pPr marL="4353450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5381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81" indent="0">
              <a:buNone/>
              <a:defRPr sz="2400" b="1"/>
            </a:lvl2pPr>
            <a:lvl3pPr marL="1088364" indent="0">
              <a:buNone/>
              <a:defRPr sz="2100" b="1"/>
            </a:lvl3pPr>
            <a:lvl4pPr marL="1632544" indent="0">
              <a:buNone/>
              <a:defRPr sz="1900" b="1"/>
            </a:lvl4pPr>
            <a:lvl5pPr marL="2176725" indent="0">
              <a:buNone/>
              <a:defRPr sz="1900" b="1"/>
            </a:lvl5pPr>
            <a:lvl6pPr marL="2720904" indent="0">
              <a:buNone/>
              <a:defRPr sz="1900" b="1"/>
            </a:lvl6pPr>
            <a:lvl7pPr marL="3265087" indent="0">
              <a:buNone/>
              <a:defRPr sz="1900" b="1"/>
            </a:lvl7pPr>
            <a:lvl8pPr marL="3809268" indent="0">
              <a:buNone/>
              <a:defRPr sz="1900" b="1"/>
            </a:lvl8pPr>
            <a:lvl9pPr marL="4353450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5381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2733-F3D8-AC40-A649-DB154C9E9BAF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2555-FE5F-6D49-A550-DD31D3174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3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2733-F3D8-AC40-A649-DB154C9E9BAF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2555-FE5F-6D49-A550-DD31D3174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1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2733-F3D8-AC40-A649-DB154C9E9BAF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2555-FE5F-6D49-A550-DD31D3174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1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116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435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181" indent="0">
              <a:buNone/>
              <a:defRPr sz="1400"/>
            </a:lvl2pPr>
            <a:lvl3pPr marL="1088364" indent="0">
              <a:buNone/>
              <a:defRPr sz="1200"/>
            </a:lvl3pPr>
            <a:lvl4pPr marL="1632544" indent="0">
              <a:buNone/>
              <a:defRPr sz="1100"/>
            </a:lvl4pPr>
            <a:lvl5pPr marL="2176725" indent="0">
              <a:buNone/>
              <a:defRPr sz="1100"/>
            </a:lvl5pPr>
            <a:lvl6pPr marL="2720904" indent="0">
              <a:buNone/>
              <a:defRPr sz="1100"/>
            </a:lvl6pPr>
            <a:lvl7pPr marL="3265087" indent="0">
              <a:buNone/>
              <a:defRPr sz="1100"/>
            </a:lvl7pPr>
            <a:lvl8pPr marL="3809268" indent="0">
              <a:buNone/>
              <a:defRPr sz="1100"/>
            </a:lvl8pPr>
            <a:lvl9pPr marL="4353450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2733-F3D8-AC40-A649-DB154C9E9BAF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2555-FE5F-6D49-A550-DD31D3174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4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919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181" indent="0">
              <a:buNone/>
              <a:defRPr sz="3300"/>
            </a:lvl2pPr>
            <a:lvl3pPr marL="1088364" indent="0">
              <a:buNone/>
              <a:defRPr sz="2900"/>
            </a:lvl3pPr>
            <a:lvl4pPr marL="1632544" indent="0">
              <a:buNone/>
              <a:defRPr sz="2400"/>
            </a:lvl4pPr>
            <a:lvl5pPr marL="2176725" indent="0">
              <a:buNone/>
              <a:defRPr sz="2400"/>
            </a:lvl5pPr>
            <a:lvl6pPr marL="2720904" indent="0">
              <a:buNone/>
              <a:defRPr sz="2400"/>
            </a:lvl6pPr>
            <a:lvl7pPr marL="3265087" indent="0">
              <a:buNone/>
              <a:defRPr sz="2400"/>
            </a:lvl7pPr>
            <a:lvl8pPr marL="3809268" indent="0">
              <a:buNone/>
              <a:defRPr sz="2400"/>
            </a:lvl8pPr>
            <a:lvl9pPr marL="4353450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181" indent="0">
              <a:buNone/>
              <a:defRPr sz="1400"/>
            </a:lvl2pPr>
            <a:lvl3pPr marL="1088364" indent="0">
              <a:buNone/>
              <a:defRPr sz="1200"/>
            </a:lvl3pPr>
            <a:lvl4pPr marL="1632544" indent="0">
              <a:buNone/>
              <a:defRPr sz="1100"/>
            </a:lvl4pPr>
            <a:lvl5pPr marL="2176725" indent="0">
              <a:buNone/>
              <a:defRPr sz="1100"/>
            </a:lvl5pPr>
            <a:lvl6pPr marL="2720904" indent="0">
              <a:buNone/>
              <a:defRPr sz="1100"/>
            </a:lvl6pPr>
            <a:lvl7pPr marL="3265087" indent="0">
              <a:buNone/>
              <a:defRPr sz="1100"/>
            </a:lvl7pPr>
            <a:lvl8pPr marL="3809268" indent="0">
              <a:buNone/>
              <a:defRPr sz="1100"/>
            </a:lvl8pPr>
            <a:lvl9pPr marL="4353450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2733-F3D8-AC40-A649-DB154C9E9BAF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2555-FE5F-6D49-A550-DD31D3174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2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08810" tIns="54406" rIns="108810" bIns="54406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527011"/>
          </a:xfrm>
          <a:prstGeom prst="rect">
            <a:avLst/>
          </a:prstGeom>
        </p:spPr>
        <p:txBody>
          <a:bodyPr vert="horz" lIns="108810" tIns="54406" rIns="108810" bIns="54406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08810" tIns="54406" rIns="108810" bIns="54406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02733-F3D8-AC40-A649-DB154C9E9BAF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08810" tIns="54406" rIns="108810" bIns="54406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08810" tIns="54406" rIns="108810" bIns="54406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F2555-FE5F-6D49-A550-DD31D3174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6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661" r:id="rId12"/>
  </p:sldLayoutIdLst>
  <p:txStyles>
    <p:titleStyle>
      <a:lvl1pPr algn="ctr" defTabSz="1088364" rtl="0" eaLnBrk="1" latinLnBrk="1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36" indent="-408136" algn="l" defTabSz="1088364" rtl="0" eaLnBrk="1" latinLnBrk="1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296" indent="-340113" algn="l" defTabSz="1088364" rtl="0" eaLnBrk="1" latinLnBrk="1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453" indent="-272091" algn="l" defTabSz="1088364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635" indent="-272091" algn="l" defTabSz="1088364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8815" indent="-272091" algn="l" defTabSz="1088364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2997" indent="-272091" algn="l" defTabSz="1088364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178" indent="-272091" algn="l" defTabSz="1088364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360" indent="-272091" algn="l" defTabSz="1088364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540" indent="-272091" algn="l" defTabSz="1088364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88364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81" algn="l" defTabSz="1088364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64" algn="l" defTabSz="1088364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44" algn="l" defTabSz="1088364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25" algn="l" defTabSz="1088364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04" algn="l" defTabSz="1088364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087" algn="l" defTabSz="1088364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268" algn="l" defTabSz="1088364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450" algn="l" defTabSz="1088364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data/pop_kor.csv" TargetMode="External"/><Relationship Id="rId3" Type="http://schemas.openxmlformats.org/officeDocument/2006/relationships/hyperlink" Target="http://hssuh.tistory.com/479" TargetMode="External"/><Relationship Id="rId7" Type="http://schemas.openxmlformats.org/officeDocument/2006/relationships/hyperlink" Target="http://kosis.kr/index/index.do" TargetMode="External"/><Relationship Id="rId2" Type="http://schemas.openxmlformats.org/officeDocument/2006/relationships/hyperlink" Target="https://kor.timegenie.com/latitude_longitude/country/kr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nbviewer.jupyter.org/gist/hyeshik/cf9f3d7686e07eedbfda?revision=6" TargetMode="External"/><Relationship Id="rId5" Type="http://schemas.openxmlformats.org/officeDocument/2006/relationships/hyperlink" Target="https://github.com/snscrawler/DataAnalysis" TargetMode="External"/><Relationship Id="rId10" Type="http://schemas.openxmlformats.org/officeDocument/2006/relationships/hyperlink" Target="https://www.data.go.kr/dataset/15003493/fileData.do" TargetMode="External"/><Relationship Id="rId4" Type="http://schemas.openxmlformats.org/officeDocument/2006/relationships/hyperlink" Target="https://github.com/southkorea/seoul-maps/tree/master/kostat/2013/json" TargetMode="External"/><Relationship Id="rId9" Type="http://schemas.openxmlformats.org/officeDocument/2006/relationships/hyperlink" Target="http://folium.readthedocs.io/en/latest/quickstart.html#getting-starte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37039" y="1"/>
            <a:ext cx="11953376" cy="6627506"/>
            <a:chOff x="177800" y="0"/>
            <a:chExt cx="8966200" cy="6625973"/>
          </a:xfrm>
        </p:grpSpPr>
        <p:sp>
          <p:nvSpPr>
            <p:cNvPr id="3" name="직사각형 2"/>
            <p:cNvSpPr/>
            <p:nvPr/>
          </p:nvSpPr>
          <p:spPr>
            <a:xfrm>
              <a:off x="711200" y="0"/>
              <a:ext cx="7721600" cy="1524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대각선 줄무늬 4"/>
            <p:cNvSpPr/>
            <p:nvPr/>
          </p:nvSpPr>
          <p:spPr>
            <a:xfrm flipH="1">
              <a:off x="7353300" y="1"/>
              <a:ext cx="1790700" cy="1155699"/>
            </a:xfrm>
            <a:prstGeom prst="diagStrip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31900" y="152400"/>
              <a:ext cx="6408000" cy="400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ctr"/>
              <a:r>
                <a:rPr lang="ko-KR" altLang="en-US" b="1" dirty="0" smtClean="0">
                  <a:latin typeface="+mj-ea"/>
                  <a:ea typeface="+mj-ea"/>
                </a:rPr>
                <a:t>공공 교통사고정보 데이터 시각화</a:t>
              </a:r>
              <a:r>
                <a:rPr lang="en-US" altLang="ko-KR" b="1" dirty="0" smtClean="0">
                  <a:latin typeface="+mj-ea"/>
                  <a:ea typeface="+mj-ea"/>
                </a:rPr>
                <a:t>, </a:t>
              </a:r>
              <a:r>
                <a:rPr lang="ko-KR" altLang="en-US" b="1" dirty="0" smtClean="0">
                  <a:latin typeface="+mj-ea"/>
                  <a:ea typeface="+mj-ea"/>
                </a:rPr>
                <a:t>분석 등 실사례 사용</a:t>
              </a:r>
              <a:endParaRPr lang="ko-KR" altLang="en-US" b="1" dirty="0">
                <a:latin typeface="+mj-ea"/>
                <a:ea typeface="+mj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797424" y="971034"/>
              <a:ext cx="3745744" cy="4000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smtClean="0">
                  <a:latin typeface="+mj-ea"/>
                  <a:ea typeface="+mj-ea"/>
                </a:rPr>
                <a:t>파이썬 라이브러리를 활용한 데이터 분석 </a:t>
              </a:r>
              <a:endParaRPr lang="ko-KR" altLang="en-US" b="1" dirty="0">
                <a:latin typeface="+mj-ea"/>
                <a:ea typeface="+mj-ea"/>
              </a:endParaRPr>
            </a:p>
          </p:txBody>
        </p:sp>
        <p:pic>
          <p:nvPicPr>
            <p:cNvPr id="1033" name="Picture 9" descr="car accident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800" y="1866900"/>
              <a:ext cx="8521700" cy="3898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711200" y="1371599"/>
              <a:ext cx="7721600" cy="171672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100" b="1" dirty="0">
                  <a:latin typeface="+mj-ea"/>
                  <a:ea typeface="+mj-ea"/>
                </a:rPr>
                <a:t>Data Analysis for</a:t>
              </a:r>
            </a:p>
            <a:p>
              <a:pPr algn="ctr"/>
              <a:r>
                <a:rPr lang="en-US" altLang="ko-KR" sz="6100" b="1" dirty="0">
                  <a:latin typeface="+mj-ea"/>
                  <a:ea typeface="+mj-ea"/>
                </a:rPr>
                <a:t>Car accidents</a:t>
              </a:r>
              <a:endParaRPr lang="ko-KR" altLang="en-US" sz="6100" b="1" dirty="0">
                <a:latin typeface="+mj-ea"/>
                <a:ea typeface="+mj-ea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81685" y="6225956"/>
              <a:ext cx="7980628" cy="4000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smtClean="0">
                  <a:latin typeface="+mj-ea"/>
                  <a:ea typeface="+mj-ea"/>
                </a:rPr>
                <a:t>컴퓨터공학부 컴퓨터공학과                                                       </a:t>
              </a:r>
              <a:r>
                <a:rPr lang="en-US" altLang="ko-KR" b="1" dirty="0" smtClean="0">
                  <a:latin typeface="+mj-ea"/>
                  <a:ea typeface="+mj-ea"/>
                </a:rPr>
                <a:t>2015150050 </a:t>
              </a:r>
              <a:r>
                <a:rPr lang="ko-KR" altLang="en-US" b="1" dirty="0" smtClean="0">
                  <a:latin typeface="+mj-ea"/>
                  <a:ea typeface="+mj-ea"/>
                </a:rPr>
                <a:t>유태준</a:t>
              </a:r>
              <a:endParaRPr lang="ko-KR" altLang="en-US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19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3D0F8E4-CE1A-4FE5-B4D8-0E9A54D61F05}"/>
              </a:ext>
            </a:extLst>
          </p:cNvPr>
          <p:cNvSpPr/>
          <p:nvPr/>
        </p:nvSpPr>
        <p:spPr>
          <a:xfrm>
            <a:off x="0" y="759414"/>
            <a:ext cx="6095206" cy="5275097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32694" y="1884432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</p:spPr>
        <p:txBody>
          <a:bodyPr>
            <a:normAutofit/>
          </a:bodyPr>
          <a:lstStyle/>
          <a:p>
            <a:fld id="{294F4849-5A77-48C2-B877-3D253EF6CA12}" type="slidenum">
              <a:rPr lang="ko-KR" altLang="en-US" sz="1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fld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4226" y="1596469"/>
            <a:ext cx="50826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200" b="1" dirty="0">
                <a:latin typeface="+mn-ea"/>
              </a:rPr>
              <a:t>s</a:t>
            </a:r>
            <a:r>
              <a:rPr lang="en-US" altLang="ko-KR" sz="1200" b="1" dirty="0" smtClean="0">
                <a:latin typeface="+mn-ea"/>
              </a:rPr>
              <a:t>outhkorea github</a:t>
            </a:r>
            <a:r>
              <a:rPr lang="ko-KR" altLang="en-US" sz="1200" b="1" dirty="0" smtClean="0">
                <a:latin typeface="+mn-ea"/>
              </a:rPr>
              <a:t>에서 한국 지도 파일을 가져옴</a:t>
            </a:r>
            <a:endParaRPr lang="en-US" altLang="ko-KR" sz="1200" b="1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b="1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200" b="1" dirty="0">
                <a:latin typeface="+mn-ea"/>
              </a:rPr>
              <a:t>데이터프레임을 서울시로 필터링함</a:t>
            </a:r>
            <a:endParaRPr lang="en-US" altLang="ko-KR" sz="1200" b="1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b="1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1200" b="1" dirty="0">
                <a:latin typeface="+mn-ea"/>
              </a:rPr>
              <a:t>pivot_table</a:t>
            </a:r>
            <a:r>
              <a:rPr lang="ko-KR" altLang="en-US" sz="1200" b="1" dirty="0">
                <a:latin typeface="+mn-ea"/>
              </a:rPr>
              <a:t>을 이용하여 구별로 구분하여 각 칼럼에 합을 누적함</a:t>
            </a:r>
            <a:endParaRPr lang="en-US" altLang="ko-KR" sz="1200" b="1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b="1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200" b="1" dirty="0">
                <a:latin typeface="+mn-ea"/>
              </a:rPr>
              <a:t>사상자수와 각각의 칼럼값을 이용하여 퍼센트를 구함</a:t>
            </a:r>
            <a:endParaRPr lang="en-US" altLang="ko-KR" sz="1200" b="1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b="1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1200" b="1" dirty="0">
                <a:latin typeface="+mn-ea"/>
              </a:rPr>
              <a:t>KOSIS(</a:t>
            </a:r>
            <a:r>
              <a:rPr lang="ko-KR" altLang="en-US" sz="1200" b="1" dirty="0">
                <a:latin typeface="+mn-ea"/>
              </a:rPr>
              <a:t>국가통계포털</a:t>
            </a:r>
            <a:r>
              <a:rPr lang="en-US" altLang="ko-KR" sz="1200" b="1" dirty="0">
                <a:latin typeface="+mn-ea"/>
              </a:rPr>
              <a:t>)</a:t>
            </a:r>
            <a:r>
              <a:rPr lang="ko-KR" altLang="en-US" sz="1200" b="1" dirty="0">
                <a:latin typeface="+mn-ea"/>
              </a:rPr>
              <a:t>에 </a:t>
            </a:r>
            <a:r>
              <a:rPr lang="en-US" altLang="ko-KR" sz="1200" b="1" dirty="0">
                <a:latin typeface="+mn-ea"/>
              </a:rPr>
              <a:t>2016</a:t>
            </a:r>
            <a:r>
              <a:rPr lang="ko-KR" altLang="en-US" sz="1200" b="1" dirty="0">
                <a:latin typeface="+mn-ea"/>
              </a:rPr>
              <a:t>년도 전국 인구수데이터를 다운받음</a:t>
            </a:r>
            <a:endParaRPr lang="en-US" altLang="ko-KR" sz="1200" b="1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b="1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200" b="1" dirty="0">
                <a:latin typeface="+mn-ea"/>
              </a:rPr>
              <a:t>전국 인구수데이터를 가져와 서울 구별 인구수 데이터로 가공함</a:t>
            </a:r>
            <a:endParaRPr lang="en-US" altLang="ko-KR" sz="1200" b="1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b="1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200" b="1" dirty="0">
                <a:latin typeface="+mn-ea"/>
              </a:rPr>
              <a:t>서울인구수데이터와 기존의 분석한 데이터프레임과 합침</a:t>
            </a:r>
            <a:endParaRPr lang="en-US" altLang="ko-KR" sz="1200" b="1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b="1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200" b="1" dirty="0">
                <a:latin typeface="+mn-ea"/>
              </a:rPr>
              <a:t>각 구별 현황을 보기위해 분석된 값들을 계산하여 정규화함</a:t>
            </a:r>
            <a:endParaRPr lang="en-US" altLang="ko-KR" sz="1200" b="1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b="1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1200" b="1" dirty="0">
                <a:latin typeface="+mn-ea"/>
              </a:rPr>
              <a:t>f</a:t>
            </a:r>
            <a:r>
              <a:rPr lang="en-US" altLang="ko-KR" sz="1200" b="1" dirty="0" smtClean="0">
                <a:latin typeface="+mn-ea"/>
              </a:rPr>
              <a:t>olium </a:t>
            </a:r>
            <a:r>
              <a:rPr lang="ko-KR" altLang="en-US" sz="1200" b="1" dirty="0" smtClean="0">
                <a:latin typeface="+mn-ea"/>
              </a:rPr>
              <a:t>을 </a:t>
            </a:r>
            <a:r>
              <a:rPr lang="ko-KR" altLang="en-US" sz="1200" b="1" dirty="0">
                <a:latin typeface="+mn-ea"/>
              </a:rPr>
              <a:t>이용해 시작지점을 </a:t>
            </a:r>
            <a:r>
              <a:rPr lang="ko-KR" altLang="en-US" sz="1200" b="1" dirty="0" smtClean="0">
                <a:latin typeface="+mn-ea"/>
              </a:rPr>
              <a:t>서울시좌표로 하여 지도생성</a:t>
            </a:r>
            <a:endParaRPr lang="en-US" altLang="ko-KR" sz="1200" b="1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b="1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1200" b="1" dirty="0">
                <a:latin typeface="+mn-ea"/>
              </a:rPr>
              <a:t>c</a:t>
            </a:r>
            <a:r>
              <a:rPr lang="en-US" altLang="ko-KR" sz="1200" b="1" dirty="0" smtClean="0">
                <a:latin typeface="+mn-ea"/>
              </a:rPr>
              <a:t>horopleth </a:t>
            </a:r>
            <a:r>
              <a:rPr lang="ko-KR" altLang="en-US" sz="1200" b="1" dirty="0" smtClean="0">
                <a:latin typeface="+mn-ea"/>
              </a:rPr>
              <a:t>함수를 이용해 사망자수를 지도에 표시해  </a:t>
            </a:r>
            <a:r>
              <a:rPr lang="ko-KR" altLang="en-US" sz="1200" b="1" dirty="0" smtClean="0">
                <a:latin typeface="+mn-ea"/>
              </a:rPr>
              <a:t>시각화</a:t>
            </a:r>
            <a:endParaRPr lang="en-US" altLang="ko-KR" sz="1200" b="1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b="1" dirty="0">
              <a:latin typeface="+mn-ea"/>
            </a:endParaRPr>
          </a:p>
          <a:p>
            <a:pPr marL="342900" indent="-342900">
              <a:buFont typeface="맑은 고딕" panose="020B0503020000020004" pitchFamily="50" charset="-127"/>
              <a:buChar char="▶"/>
            </a:pP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단순 사망자수로 비교해봤을때 영등포구가 가장 높음</a:t>
            </a:r>
            <a:endParaRPr lang="ko-KR" altLang="en-US" sz="1100" dirty="0"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07" y="759414"/>
            <a:ext cx="6095206" cy="5275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8D674A83-BCB9-4E61-B483-99AA1C9EADCD}"/>
              </a:ext>
            </a:extLst>
          </p:cNvPr>
          <p:cNvGrpSpPr/>
          <p:nvPr/>
        </p:nvGrpSpPr>
        <p:grpSpPr>
          <a:xfrm flipV="1">
            <a:off x="-1" y="5804306"/>
            <a:ext cx="12192000" cy="230205"/>
            <a:chOff x="3529013" y="1230571"/>
            <a:chExt cx="5120540" cy="0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직선 연결선 25"/>
          <p:cNvCxnSpPr/>
          <p:nvPr/>
        </p:nvCxnSpPr>
        <p:spPr>
          <a:xfrm>
            <a:off x="6095206" y="788194"/>
            <a:ext cx="0" cy="5246316"/>
          </a:xfrm>
          <a:prstGeom prst="line">
            <a:avLst/>
          </a:prstGeom>
          <a:ln w="57150" cap="rnd" cmpd="sng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6365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3. </a:t>
            </a:r>
            <a:r>
              <a:rPr lang="ko-KR" altLang="en-US" sz="2400" b="1" dirty="0">
                <a:latin typeface="+mj-ea"/>
                <a:ea typeface="+mj-ea"/>
              </a:rPr>
              <a:t>분석 </a:t>
            </a:r>
            <a:r>
              <a:rPr lang="ko-KR" altLang="en-US" sz="2400" b="1" dirty="0" smtClean="0">
                <a:latin typeface="+mj-ea"/>
                <a:ea typeface="+mj-ea"/>
              </a:rPr>
              <a:t>내용 </a:t>
            </a:r>
            <a:r>
              <a:rPr lang="en-US" altLang="ko-KR" sz="2400" b="1" dirty="0" smtClean="0">
                <a:latin typeface="+mj-ea"/>
                <a:ea typeface="+mj-ea"/>
              </a:rPr>
              <a:t>Ⅲ - </a:t>
            </a:r>
            <a:r>
              <a:rPr lang="ko-KR" altLang="en-US" sz="2400" b="1" dirty="0" smtClean="0">
                <a:latin typeface="+mj-ea"/>
                <a:ea typeface="+mj-ea"/>
              </a:rPr>
              <a:t>서울시 </a:t>
            </a:r>
            <a:r>
              <a:rPr lang="ko-KR" altLang="en-US" sz="2400" b="1" dirty="0">
                <a:latin typeface="+mj-ea"/>
                <a:ea typeface="+mj-ea"/>
              </a:rPr>
              <a:t>사고지역 </a:t>
            </a:r>
            <a:r>
              <a:rPr lang="ko-KR" altLang="en-US" sz="2400" b="1" dirty="0" smtClean="0">
                <a:latin typeface="+mj-ea"/>
                <a:ea typeface="+mj-ea"/>
              </a:rPr>
              <a:t>시각화 </a:t>
            </a:r>
            <a:r>
              <a:rPr lang="en-US" altLang="ko-KR" sz="2400" b="1" dirty="0" smtClean="0">
                <a:latin typeface="+mj-ea"/>
                <a:ea typeface="+mj-ea"/>
              </a:rPr>
              <a:t>Ⅱ</a:t>
            </a:r>
            <a:endParaRPr lang="ko-KR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2721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F3D0F8E4-CE1A-4FE5-B4D8-0E9A54D61F05}"/>
              </a:ext>
            </a:extLst>
          </p:cNvPr>
          <p:cNvSpPr/>
          <p:nvPr/>
        </p:nvSpPr>
        <p:spPr>
          <a:xfrm>
            <a:off x="0" y="759414"/>
            <a:ext cx="6095206" cy="5275097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32694" y="1884432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</p:spPr>
        <p:txBody>
          <a:bodyPr>
            <a:normAutofit/>
          </a:bodyPr>
          <a:lstStyle/>
          <a:p>
            <a:fld id="{294F4849-5A77-48C2-B877-3D253EF6CA12}" type="slidenum">
              <a:rPr lang="ko-KR" altLang="en-US" sz="1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fld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4226" y="1687844"/>
            <a:ext cx="50826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▶"/>
            </a:pP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오른쪽 결과와 같이 전국을 구별로 한눈에 보기는 어려움</a:t>
            </a:r>
            <a:endParaRPr lang="en-US" altLang="ko-KR" sz="1200" b="1" dirty="0">
              <a:solidFill>
                <a:srgbClr val="C00000"/>
              </a:solidFill>
              <a:latin typeface="+mn-ea"/>
            </a:endParaRPr>
          </a:p>
          <a:p>
            <a:pPr marL="342900" indent="-342900">
              <a:buBlip>
                <a:blip r:embed="rId2"/>
              </a:buBlip>
            </a:pPr>
            <a:endParaRPr lang="en-US" altLang="ko-KR" sz="1200" b="1" dirty="0" smtClean="0">
              <a:latin typeface="+mn-ea"/>
            </a:endParaRPr>
          </a:p>
          <a:p>
            <a:pPr marL="342900" indent="-342900">
              <a:buBlip>
                <a:blip r:embed="rId2"/>
              </a:buBlip>
            </a:pPr>
            <a:endParaRPr lang="en-US" altLang="ko-KR" sz="1200" b="1" dirty="0" smtClean="0">
              <a:latin typeface="+mn-ea"/>
            </a:endParaRPr>
          </a:p>
          <a:p>
            <a:pPr marL="342900" indent="-342900">
              <a:buFont typeface="맑은 고딕" panose="020B0503020000020004" pitchFamily="50" charset="-127"/>
              <a:buChar char="▶"/>
            </a:pPr>
            <a:r>
              <a:rPr lang="ko-KR" altLang="en-US" sz="1200" b="1" dirty="0" smtClean="0">
                <a:latin typeface="+mn-ea"/>
              </a:rPr>
              <a:t>좁은 지역만 정확하게 표현이 가능함</a:t>
            </a:r>
            <a:endParaRPr lang="en-US" altLang="ko-KR" sz="1200" b="1" dirty="0" smtClean="0">
              <a:latin typeface="+mn-ea"/>
            </a:endParaRPr>
          </a:p>
          <a:p>
            <a:pPr marL="342900" indent="-342900">
              <a:buBlip>
                <a:blip r:embed="rId2"/>
              </a:buBlip>
            </a:pPr>
            <a:endParaRPr lang="en-US" altLang="ko-KR" sz="1200" b="1" dirty="0" smtClean="0">
              <a:latin typeface="+mn-ea"/>
            </a:endParaRPr>
          </a:p>
          <a:p>
            <a:pPr marL="342900" indent="-342900">
              <a:buBlip>
                <a:blip r:embed="rId2"/>
              </a:buBlip>
            </a:pPr>
            <a:endParaRPr lang="en-US" altLang="ko-KR" sz="1200" b="1" dirty="0" smtClean="0">
              <a:latin typeface="+mn-ea"/>
            </a:endParaRPr>
          </a:p>
          <a:p>
            <a:pPr marL="342900" indent="-342900">
              <a:buFont typeface="맑은 고딕" panose="020B0503020000020004" pitchFamily="50" charset="-127"/>
              <a:buChar char="▶"/>
            </a:pP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지리적으로 정확한 지도를 이용하면 정보전달력이 약함</a:t>
            </a:r>
            <a:endParaRPr lang="en-US" altLang="ko-KR" sz="1200" b="1" dirty="0" smtClean="0">
              <a:solidFill>
                <a:srgbClr val="C00000"/>
              </a:solidFill>
              <a:latin typeface="+mn-ea"/>
            </a:endParaRPr>
          </a:p>
          <a:p>
            <a:pPr marL="342900" indent="-342900">
              <a:buBlip>
                <a:blip r:embed="rId2"/>
              </a:buBlip>
            </a:pPr>
            <a:endParaRPr lang="en-US" altLang="ko-KR" sz="1200" b="1" dirty="0" smtClean="0">
              <a:latin typeface="+mn-ea"/>
            </a:endParaRPr>
          </a:p>
          <a:p>
            <a:pPr marL="342900" indent="-342900">
              <a:buBlip>
                <a:blip r:embed="rId2"/>
              </a:buBlip>
            </a:pPr>
            <a:endParaRPr lang="en-US" altLang="ko-KR" sz="1200" b="1" dirty="0">
              <a:latin typeface="+mn-ea"/>
            </a:endParaRPr>
          </a:p>
          <a:p>
            <a:pPr marL="342900" indent="-342900">
              <a:buFont typeface="맑은 고딕" panose="020B0503020000020004" pitchFamily="50" charset="-127"/>
              <a:buChar char="▶"/>
            </a:pPr>
            <a:r>
              <a:rPr lang="ko-KR" altLang="en-US" sz="1200" b="1" dirty="0" smtClean="0">
                <a:latin typeface="+mn-ea"/>
              </a:rPr>
              <a:t>교통사고데이터의 양을 충분히 활용하지 못함</a:t>
            </a:r>
            <a:endParaRPr lang="en-US" altLang="ko-KR" sz="1200" b="1" dirty="0">
              <a:latin typeface="+mn-ea"/>
            </a:endParaRPr>
          </a:p>
          <a:p>
            <a:pPr marL="342900" indent="-342900">
              <a:buBlip>
                <a:blip r:embed="rId2"/>
              </a:buBlip>
            </a:pPr>
            <a:endParaRPr lang="en-US" altLang="ko-KR" sz="1200" b="1" dirty="0" smtClean="0">
              <a:latin typeface="+mn-ea"/>
            </a:endParaRPr>
          </a:p>
          <a:p>
            <a:pPr marL="342900" indent="-342900">
              <a:buBlip>
                <a:blip r:embed="rId2"/>
              </a:buBlip>
            </a:pPr>
            <a:endParaRPr lang="en-US" altLang="ko-KR" sz="1200" b="1" dirty="0" smtClean="0">
              <a:latin typeface="+mn-ea"/>
            </a:endParaRPr>
          </a:p>
          <a:p>
            <a:pPr marL="342900" indent="-342900">
              <a:buFont typeface="맑은 고딕" panose="020B0503020000020004" pitchFamily="50" charset="-127"/>
              <a:buChar char="▶"/>
            </a:pPr>
            <a:r>
              <a:rPr lang="ko-KR" altLang="en-US" sz="1200" b="1" dirty="0" smtClean="0">
                <a:latin typeface="+mn-ea"/>
              </a:rPr>
              <a:t>전국규모로 분석하기위해 다양한 예를 찾아봄</a:t>
            </a:r>
            <a:endParaRPr lang="en-US" altLang="ko-KR" sz="1200" b="1" dirty="0" smtClean="0">
              <a:latin typeface="+mn-ea"/>
            </a:endParaRPr>
          </a:p>
          <a:p>
            <a:pPr marL="342900" indent="-342900">
              <a:buBlip>
                <a:blip r:embed="rId2"/>
              </a:buBlip>
            </a:pPr>
            <a:endParaRPr lang="en-US" altLang="ko-KR" sz="1200" b="1" dirty="0">
              <a:latin typeface="+mn-ea"/>
            </a:endParaRPr>
          </a:p>
          <a:p>
            <a:pPr marL="342900" indent="-342900">
              <a:buBlip>
                <a:blip r:embed="rId2"/>
              </a:buBlip>
            </a:pPr>
            <a:endParaRPr lang="en-US" altLang="ko-KR" sz="1200" b="1" dirty="0" smtClean="0">
              <a:latin typeface="+mn-ea"/>
            </a:endParaRPr>
          </a:p>
          <a:p>
            <a:pPr marL="342900" indent="-342900">
              <a:buFont typeface="맑은 고딕" panose="020B0503020000020004" pitchFamily="50" charset="-127"/>
              <a:buChar char="▶"/>
            </a:pPr>
            <a:r>
              <a:rPr lang="ko-KR" altLang="en-US" sz="1200" b="1" dirty="0" smtClean="0">
                <a:latin typeface="+mn-ea"/>
              </a:rPr>
              <a:t>정보전달력이 강한 한눈에 들어오는 분석 예제를 찾음</a:t>
            </a:r>
            <a:endParaRPr lang="en-US" altLang="ko-KR" sz="1200" b="1" dirty="0" smtClean="0"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05" y="788194"/>
            <a:ext cx="6095207" cy="524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8D674A83-BCB9-4E61-B483-99AA1C9EADCD}"/>
              </a:ext>
            </a:extLst>
          </p:cNvPr>
          <p:cNvGrpSpPr/>
          <p:nvPr/>
        </p:nvGrpSpPr>
        <p:grpSpPr>
          <a:xfrm flipV="1">
            <a:off x="-1" y="5804306"/>
            <a:ext cx="12192000" cy="230205"/>
            <a:chOff x="3529013" y="1230571"/>
            <a:chExt cx="5120540" cy="0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직선 연결선 25"/>
          <p:cNvCxnSpPr/>
          <p:nvPr/>
        </p:nvCxnSpPr>
        <p:spPr>
          <a:xfrm>
            <a:off x="6095206" y="788194"/>
            <a:ext cx="0" cy="5246316"/>
          </a:xfrm>
          <a:prstGeom prst="line">
            <a:avLst/>
          </a:prstGeom>
          <a:ln w="57150" cap="rnd" cmpd="sng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3. </a:t>
            </a:r>
            <a:r>
              <a:rPr lang="ko-KR" altLang="en-US" sz="2400" b="1" dirty="0">
                <a:latin typeface="+mj-ea"/>
                <a:ea typeface="+mj-ea"/>
              </a:rPr>
              <a:t>분석 내용 </a:t>
            </a:r>
            <a:r>
              <a:rPr lang="en-US" altLang="ko-KR" sz="2400" b="1" dirty="0" smtClean="0"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rgbClr val="C00000"/>
                </a:solidFill>
                <a:latin typeface="+mj-ea"/>
                <a:ea typeface="+mj-ea"/>
              </a:rPr>
              <a:t>문제점</a:t>
            </a:r>
            <a:endParaRPr lang="ko-KR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769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F3D0F8E4-CE1A-4FE5-B4D8-0E9A54D61F05}"/>
              </a:ext>
            </a:extLst>
          </p:cNvPr>
          <p:cNvSpPr/>
          <p:nvPr/>
        </p:nvSpPr>
        <p:spPr>
          <a:xfrm>
            <a:off x="0" y="759414"/>
            <a:ext cx="6095206" cy="5275097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32694" y="1884432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</p:spPr>
        <p:txBody>
          <a:bodyPr>
            <a:normAutofit/>
          </a:bodyPr>
          <a:lstStyle/>
          <a:p>
            <a:fld id="{294F4849-5A77-48C2-B877-3D253EF6CA12}" type="slidenum">
              <a:rPr lang="ko-KR" altLang="en-US" sz="1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fld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4226" y="1333860"/>
            <a:ext cx="508268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200" b="1" dirty="0" smtClean="0">
                <a:latin typeface="+mn-ea"/>
              </a:rPr>
              <a:t>‘</a:t>
            </a:r>
            <a:r>
              <a:rPr lang="ko-KR" altLang="en-US" sz="1200" b="1" dirty="0" smtClean="0">
                <a:latin typeface="+mn-ea"/>
              </a:rPr>
              <a:t>버거지수</a:t>
            </a:r>
            <a:r>
              <a:rPr lang="en-US" altLang="ko-KR" sz="1200" b="1" dirty="0" smtClean="0">
                <a:latin typeface="+mn-ea"/>
              </a:rPr>
              <a:t>’</a:t>
            </a:r>
            <a:r>
              <a:rPr lang="ko-KR" altLang="en-US" sz="1200" b="1" dirty="0" smtClean="0">
                <a:latin typeface="+mn-ea"/>
              </a:rPr>
              <a:t>를 시각화한 분석자료를 참고함</a:t>
            </a:r>
            <a:endParaRPr lang="en-US" altLang="ko-KR" sz="1200" b="1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b="1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200" b="1" dirty="0" smtClean="0">
                <a:latin typeface="+mn-ea"/>
              </a:rPr>
              <a:t>오른쪽과같은 시각화를 위해 </a:t>
            </a:r>
            <a:r>
              <a:rPr lang="en-US" altLang="ko-KR" sz="1200" b="1" dirty="0" smtClean="0">
                <a:latin typeface="+mn-ea"/>
              </a:rPr>
              <a:t>data_draw_korea.csv </a:t>
            </a:r>
            <a:r>
              <a:rPr lang="ko-KR" altLang="en-US" sz="1200" b="1" dirty="0" smtClean="0">
                <a:latin typeface="+mn-ea"/>
              </a:rPr>
              <a:t>를 가져옴 </a:t>
            </a:r>
            <a:endParaRPr lang="en-US" altLang="ko-KR" sz="1200" b="1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b="1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1200" b="1" dirty="0" smtClean="0">
                <a:latin typeface="+mn-ea"/>
              </a:rPr>
              <a:t>pivot_table</a:t>
            </a:r>
            <a:r>
              <a:rPr lang="ko-KR" altLang="en-US" sz="1200" b="1" dirty="0" smtClean="0">
                <a:latin typeface="+mn-ea"/>
              </a:rPr>
              <a:t>로 시에따른 </a:t>
            </a:r>
            <a:r>
              <a:rPr lang="ko-KR" altLang="en-US" sz="1200" b="1" dirty="0">
                <a:latin typeface="+mn-ea"/>
              </a:rPr>
              <a:t>구별로 구분하여 각 칼럼에 합을 누적함</a:t>
            </a:r>
            <a:endParaRPr lang="en-US" altLang="ko-KR" sz="1200" b="1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b="1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200" b="1" dirty="0" smtClean="0">
                <a:latin typeface="+mn-ea"/>
              </a:rPr>
              <a:t>각각의 수를 이용해 필요한 값을 구하고 필요없는 데이터를 지움</a:t>
            </a:r>
            <a:endParaRPr lang="en-US" altLang="ko-KR" sz="1200" b="1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b="1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200" b="1" dirty="0" smtClean="0">
                <a:latin typeface="+mn-ea"/>
              </a:rPr>
              <a:t>전국 시각화 데이터와 병합하기 위해 </a:t>
            </a:r>
            <a:r>
              <a:rPr lang="en-US" altLang="ko-KR" sz="1200" b="1" dirty="0" smtClean="0">
                <a:latin typeface="+mn-ea"/>
              </a:rPr>
              <a:t>multi_index</a:t>
            </a:r>
            <a:r>
              <a:rPr lang="ko-KR" altLang="en-US" sz="1200" b="1" dirty="0" smtClean="0">
                <a:latin typeface="+mn-ea"/>
              </a:rPr>
              <a:t>를 변환 </a:t>
            </a:r>
            <a:endParaRPr lang="en-US" altLang="ko-KR" sz="1200" b="1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b="1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200" b="1" dirty="0" smtClean="0">
                <a:latin typeface="+mn-ea"/>
              </a:rPr>
              <a:t>두 데이터의 칼럼을 일치시키기 위한 작업을 수행</a:t>
            </a:r>
            <a:endParaRPr lang="en-US" altLang="ko-KR" sz="1200" b="1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b="1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200" b="1" dirty="0" smtClean="0">
                <a:latin typeface="+mn-ea"/>
              </a:rPr>
              <a:t>기존의 분석데이터프레임과  합침</a:t>
            </a:r>
            <a:endParaRPr lang="en-US" altLang="ko-KR" sz="1200" b="1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b="1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200" b="1" dirty="0" smtClean="0">
                <a:latin typeface="+mn-ea"/>
              </a:rPr>
              <a:t>합쳐서 생긴 </a:t>
            </a:r>
            <a:r>
              <a:rPr lang="en-US" altLang="ko-KR" sz="1200" b="1" dirty="0" smtClean="0">
                <a:latin typeface="+mn-ea"/>
              </a:rPr>
              <a:t>x </a:t>
            </a:r>
            <a:r>
              <a:rPr lang="ko-KR" altLang="en-US" sz="1200" b="1" dirty="0" smtClean="0">
                <a:latin typeface="+mn-ea"/>
              </a:rPr>
              <a:t>와 </a:t>
            </a:r>
            <a:r>
              <a:rPr lang="en-US" altLang="ko-KR" sz="1200" b="1" dirty="0" smtClean="0">
                <a:latin typeface="+mn-ea"/>
              </a:rPr>
              <a:t>y </a:t>
            </a:r>
            <a:r>
              <a:rPr lang="ko-KR" altLang="en-US" sz="1200" b="1" dirty="0" smtClean="0">
                <a:latin typeface="+mn-ea"/>
              </a:rPr>
              <a:t>칼럼으로 지도를 그리는 함수를 정의함</a:t>
            </a:r>
            <a:endParaRPr lang="en-US" altLang="ko-KR" sz="1200" b="1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b="1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200" b="1" dirty="0" smtClean="0">
                <a:latin typeface="+mn-ea"/>
              </a:rPr>
              <a:t>함수는 위치를 잡고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도 혹은 시별 경계선을 그린후 데이터를 배치</a:t>
            </a:r>
            <a:endParaRPr lang="en-US" altLang="ko-KR" sz="1200" b="1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b="1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200" b="1" dirty="0" smtClean="0">
                <a:latin typeface="+mn-ea"/>
              </a:rPr>
              <a:t>그후 비교하는 데이터값에 </a:t>
            </a:r>
            <a:r>
              <a:rPr lang="en-US" altLang="ko-KR" sz="1200" b="1" dirty="0" smtClean="0">
                <a:latin typeface="+mn-ea"/>
              </a:rPr>
              <a:t>colormap</a:t>
            </a:r>
            <a:r>
              <a:rPr lang="ko-KR" altLang="en-US" sz="1200" b="1" dirty="0" smtClean="0">
                <a:latin typeface="+mn-ea"/>
              </a:rPr>
              <a:t>을 적용시키는 과정을 거침</a:t>
            </a:r>
            <a:endParaRPr lang="en-US" altLang="ko-KR" sz="1200" b="1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b="1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200" b="1" dirty="0" smtClean="0">
                <a:latin typeface="+mn-ea"/>
              </a:rPr>
              <a:t>한국 지도를 그리는 함수를 호출하여 결과를 </a:t>
            </a:r>
            <a:r>
              <a:rPr lang="ko-KR" altLang="en-US" sz="1200" b="1" dirty="0" smtClean="0">
                <a:latin typeface="+mn-ea"/>
              </a:rPr>
              <a:t>확인함</a:t>
            </a:r>
            <a:endParaRPr lang="en-US" altLang="ko-KR" sz="1200" b="1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b="1" dirty="0">
              <a:latin typeface="+mn-ea"/>
            </a:endParaRPr>
          </a:p>
          <a:p>
            <a:pPr marL="342900" indent="-342900">
              <a:buFontTx/>
              <a:buChar char="▶"/>
            </a:pP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창원시가 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2012~2016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년도 교통사고 사상자수가 가장 높음</a:t>
            </a:r>
            <a:endParaRPr lang="en-US" altLang="ko-KR" sz="1200" b="1" dirty="0">
              <a:latin typeface="+mn-ea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xmlns="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8D674A83-BCB9-4E61-B483-99AA1C9EADCD}"/>
              </a:ext>
            </a:extLst>
          </p:cNvPr>
          <p:cNvGrpSpPr/>
          <p:nvPr/>
        </p:nvGrpSpPr>
        <p:grpSpPr>
          <a:xfrm flipV="1">
            <a:off x="-1" y="5804306"/>
            <a:ext cx="12192000" cy="230205"/>
            <a:chOff x="3529013" y="1230571"/>
            <a:chExt cx="5120540" cy="0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xmlns="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직선 연결선 32"/>
          <p:cNvCxnSpPr/>
          <p:nvPr/>
        </p:nvCxnSpPr>
        <p:spPr>
          <a:xfrm>
            <a:off x="6095206" y="788194"/>
            <a:ext cx="0" cy="5246316"/>
          </a:xfrm>
          <a:prstGeom prst="line">
            <a:avLst/>
          </a:prstGeom>
          <a:ln w="57150" cap="rnd" cmpd="sng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6681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3. </a:t>
            </a:r>
            <a:r>
              <a:rPr lang="ko-KR" altLang="en-US" sz="2400" b="1" dirty="0">
                <a:latin typeface="+mj-ea"/>
                <a:ea typeface="+mj-ea"/>
              </a:rPr>
              <a:t>분석 </a:t>
            </a:r>
            <a:r>
              <a:rPr lang="ko-KR" altLang="en-US" sz="2400" b="1" dirty="0" smtClean="0">
                <a:latin typeface="+mj-ea"/>
                <a:ea typeface="+mj-ea"/>
              </a:rPr>
              <a:t>내용 </a:t>
            </a:r>
            <a:r>
              <a:rPr lang="en-US" altLang="ko-KR" sz="2400" b="1" dirty="0" smtClean="0">
                <a:latin typeface="+mj-ea"/>
                <a:ea typeface="+mj-ea"/>
              </a:rPr>
              <a:t>Ⅳ - </a:t>
            </a:r>
            <a:r>
              <a:rPr lang="ko-KR" altLang="en-US" sz="2400" b="1" dirty="0" smtClean="0">
                <a:latin typeface="+mj-ea"/>
                <a:ea typeface="+mj-ea"/>
              </a:rPr>
              <a:t>전지역 </a:t>
            </a:r>
            <a:r>
              <a:rPr lang="ko-KR" altLang="en-US" sz="2400" b="1" dirty="0">
                <a:latin typeface="+mj-ea"/>
                <a:ea typeface="+mj-ea"/>
              </a:rPr>
              <a:t>교통사고 분석 </a:t>
            </a:r>
            <a:r>
              <a:rPr lang="ko-KR" altLang="en-US" sz="2400" b="1" dirty="0" smtClean="0">
                <a:latin typeface="+mj-ea"/>
                <a:ea typeface="+mj-ea"/>
              </a:rPr>
              <a:t>시각화</a:t>
            </a:r>
            <a:endParaRPr lang="ko-KR" altLang="en-US" sz="2400" b="1" dirty="0">
              <a:latin typeface="+mj-ea"/>
              <a:ea typeface="+mj-e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071" y="873914"/>
            <a:ext cx="5204775" cy="504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523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3D0F8E4-CE1A-4FE5-B4D8-0E9A54D61F05}"/>
              </a:ext>
            </a:extLst>
          </p:cNvPr>
          <p:cNvSpPr/>
          <p:nvPr/>
        </p:nvSpPr>
        <p:spPr>
          <a:xfrm>
            <a:off x="0" y="759414"/>
            <a:ext cx="12192000" cy="5275097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</p:spPr>
        <p:txBody>
          <a:bodyPr>
            <a:normAutofit/>
          </a:bodyPr>
          <a:lstStyle/>
          <a:p>
            <a:fld id="{294F4849-5A77-48C2-B877-3D253EF6CA12}" type="slidenum">
              <a:rPr lang="ko-KR" altLang="en-US" sz="1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fld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838200" y="782320"/>
            <a:ext cx="10515600" cy="5252191"/>
          </a:xfrm>
          <a:prstGeom prst="rect">
            <a:avLst/>
          </a:prstGeom>
        </p:spPr>
        <p:txBody>
          <a:bodyPr vert="horz" lIns="108810" tIns="54406" rIns="108810" bIns="54406" rtlCol="0">
            <a:noAutofit/>
          </a:bodyPr>
          <a:lstStyle>
            <a:lvl1pPr marL="0" indent="0" algn="ctr" defTabSz="1088364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181" indent="0" algn="ctr" defTabSz="1088364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8364" indent="0" algn="ctr" defTabSz="1088364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32544" indent="0" algn="ctr" defTabSz="1088364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6725" indent="0" algn="ctr" defTabSz="1088364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20904" indent="0" algn="ctr" defTabSz="1088364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65087" indent="0" algn="ctr" defTabSz="1088364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09268" indent="0" algn="ctr" defTabSz="1088364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353450" indent="0" algn="ctr" defTabSz="1088364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맑은 고딕" panose="020B0503020000020004" pitchFamily="50" charset="-127"/>
              <a:buChar char="▶"/>
            </a:pPr>
            <a:r>
              <a:rPr lang="ko-KR" altLang="en-US" sz="1800" b="1" dirty="0" smtClean="0">
                <a:solidFill>
                  <a:schemeClr val="tx1"/>
                </a:solidFill>
                <a:latin typeface="+mj-ea"/>
                <a:ea typeface="+mj-ea"/>
              </a:rPr>
              <a:t>분석한 결과를 보면 서울이 교통사고 발생이 생각보다 높지 않음</a:t>
            </a:r>
            <a:endParaRPr lang="en-US" altLang="ko-KR" sz="18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 algn="l">
              <a:buFont typeface="맑은 고딕" panose="020B0503020000020004" pitchFamily="50" charset="-127"/>
              <a:buChar char="▶"/>
            </a:pPr>
            <a:endParaRPr lang="en-US" altLang="ko-KR" sz="18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 algn="l">
              <a:buFont typeface="맑은 고딕" panose="020B0503020000020004" pitchFamily="50" charset="-127"/>
              <a:buChar char="▶"/>
            </a:pPr>
            <a:r>
              <a:rPr lang="ko-KR" altLang="en-US" sz="1800" b="1" dirty="0" smtClean="0">
                <a:solidFill>
                  <a:schemeClr val="tx1"/>
                </a:solidFill>
                <a:latin typeface="+mj-ea"/>
                <a:ea typeface="+mj-ea"/>
              </a:rPr>
              <a:t>경상남도 창원시에 교통사고 사망자</a:t>
            </a:r>
            <a:r>
              <a:rPr lang="en-US" altLang="ko-KR" sz="1800" b="1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800" b="1" dirty="0" smtClean="0">
                <a:solidFill>
                  <a:schemeClr val="tx1"/>
                </a:solidFill>
                <a:latin typeface="+mj-ea"/>
                <a:ea typeface="+mj-ea"/>
              </a:rPr>
              <a:t>사상자수가 가장 많다는 분석결과가 나옴</a:t>
            </a:r>
            <a:endParaRPr lang="en-US" altLang="ko-KR" sz="18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 algn="l">
              <a:buFont typeface="맑은 고딕" panose="020B0503020000020004" pitchFamily="50" charset="-127"/>
              <a:buChar char="▶"/>
            </a:pPr>
            <a:endParaRPr lang="en-US" altLang="ko-KR" sz="18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 algn="l">
              <a:buFont typeface="맑은 고딕" panose="020B0503020000020004" pitchFamily="50" charset="-127"/>
              <a:buChar char="▶"/>
            </a:pPr>
            <a:r>
              <a:rPr lang="ko-KR" altLang="en-US" sz="1800" b="1" dirty="0" smtClean="0">
                <a:solidFill>
                  <a:schemeClr val="tx1"/>
                </a:solidFill>
                <a:latin typeface="+mj-ea"/>
                <a:ea typeface="+mj-ea"/>
              </a:rPr>
              <a:t>서울에 경우 중구 서울역쪽에 교통사고 발생비율이 높음</a:t>
            </a:r>
            <a:endParaRPr lang="en-US" altLang="ko-KR" sz="18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 algn="l">
              <a:buFont typeface="맑은 고딕" panose="020B0503020000020004" pitchFamily="50" charset="-127"/>
              <a:buChar char="▶"/>
            </a:pPr>
            <a:endParaRPr lang="en-US" altLang="ko-KR" sz="18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 algn="l">
              <a:buFont typeface="맑은 고딕" panose="020B0503020000020004" pitchFamily="50" charset="-127"/>
              <a:buChar char="▶"/>
            </a:pPr>
            <a:r>
              <a:rPr lang="ko-KR" altLang="en-US" sz="1800" b="1" dirty="0" smtClean="0">
                <a:solidFill>
                  <a:schemeClr val="tx1"/>
                </a:solidFill>
                <a:latin typeface="+mj-ea"/>
                <a:ea typeface="+mj-ea"/>
              </a:rPr>
              <a:t>전국으로 비교시 서울은 사상자수가 적고 사망율보다 경상자비율이 높음</a:t>
            </a:r>
            <a:endParaRPr lang="en-US" altLang="ko-KR" sz="18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 algn="l">
              <a:buFont typeface="맑은 고딕" panose="020B0503020000020004" pitchFamily="50" charset="-127"/>
              <a:buChar char="▶"/>
            </a:pPr>
            <a:endParaRPr lang="en-US" altLang="ko-KR" sz="18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 algn="l">
              <a:buFont typeface="맑은 고딕" panose="020B0503020000020004" pitchFamily="50" charset="-127"/>
              <a:buChar char="▶"/>
            </a:pPr>
            <a:r>
              <a:rPr lang="ko-KR" altLang="en-US" sz="1800" b="1" dirty="0" smtClean="0">
                <a:solidFill>
                  <a:schemeClr val="tx1"/>
                </a:solidFill>
                <a:latin typeface="+mj-ea"/>
                <a:ea typeface="+mj-ea"/>
              </a:rPr>
              <a:t>신고자율은 경상남도 고성이 높으며 사상자수는 경기도 쪽으로 몰려있음</a:t>
            </a:r>
            <a:endParaRPr lang="en-US" altLang="ko-KR" sz="18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 algn="l">
              <a:buFont typeface="맑은 고딕" panose="020B0503020000020004" pitchFamily="50" charset="-127"/>
              <a:buChar char="▶"/>
            </a:pPr>
            <a:endParaRPr lang="en-US" altLang="ko-KR" sz="18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 algn="l">
              <a:buFont typeface="맑은 고딕" panose="020B0503020000020004" pitchFamily="50" charset="-127"/>
              <a:buChar char="▶"/>
            </a:pPr>
            <a:r>
              <a:rPr lang="ko-KR" altLang="en-US" sz="1800" b="1" dirty="0" smtClean="0">
                <a:solidFill>
                  <a:schemeClr val="tx1"/>
                </a:solidFill>
                <a:latin typeface="+mj-ea"/>
                <a:ea typeface="+mj-ea"/>
              </a:rPr>
              <a:t>또한 전라남도 곡성군에 경상자율이 가장 높음</a:t>
            </a:r>
            <a:endParaRPr lang="en-US" altLang="ko-KR" sz="18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 algn="l">
              <a:buFont typeface="맑은 고딕" panose="020B0503020000020004" pitchFamily="50" charset="-127"/>
              <a:buChar char="▶"/>
            </a:pPr>
            <a:endParaRPr lang="en-US" altLang="ko-KR" sz="18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 algn="l">
              <a:buFont typeface="맑은 고딕" panose="020B0503020000020004" pitchFamily="50" charset="-127"/>
              <a:buChar char="▶"/>
            </a:pPr>
            <a:r>
              <a:rPr lang="ko-KR" altLang="en-US" sz="1800" b="1" dirty="0" smtClean="0">
                <a:solidFill>
                  <a:schemeClr val="tx1"/>
                </a:solidFill>
                <a:latin typeface="+mj-ea"/>
                <a:ea typeface="+mj-ea"/>
              </a:rPr>
              <a:t>이외에 분석을 더하게된다면 경상남도 창원시를 중점으로</a:t>
            </a:r>
            <a:endParaRPr lang="en-US" altLang="ko-KR" sz="18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 algn="l">
              <a:buFont typeface="맑은 고딕" panose="020B0503020000020004" pitchFamily="50" charset="-127"/>
              <a:buChar char="▶"/>
            </a:pPr>
            <a:endParaRPr lang="en-US" altLang="ko-KR" sz="18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 algn="l">
              <a:buFont typeface="맑은 고딕" panose="020B0503020000020004" pitchFamily="50" charset="-127"/>
              <a:buChar char="▶"/>
            </a:pPr>
            <a:r>
              <a:rPr lang="en-US" altLang="ko-KR" sz="1800" b="1" dirty="0" smtClean="0">
                <a:solidFill>
                  <a:schemeClr val="tx1"/>
                </a:solidFill>
                <a:latin typeface="+mj-ea"/>
                <a:ea typeface="+mj-ea"/>
              </a:rPr>
              <a:t>Folium </a:t>
            </a:r>
            <a:r>
              <a:rPr lang="ko-KR" altLang="en-US" sz="1800" b="1" dirty="0" smtClean="0">
                <a:solidFill>
                  <a:schemeClr val="tx1"/>
                </a:solidFill>
                <a:latin typeface="+mj-ea"/>
                <a:ea typeface="+mj-ea"/>
              </a:rPr>
              <a:t>라이브러리를 활용하여 자세한 분석을 해보고 싶음</a:t>
            </a:r>
            <a:endParaRPr lang="en-US" altLang="ko-KR" sz="18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 algn="l">
              <a:buBlip>
                <a:blip r:embed="rId2"/>
              </a:buBlip>
            </a:pPr>
            <a:endParaRPr lang="en-US" altLang="ko-KR" sz="18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xmlns="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8D674A83-BCB9-4E61-B483-99AA1C9EADCD}"/>
              </a:ext>
            </a:extLst>
          </p:cNvPr>
          <p:cNvGrpSpPr/>
          <p:nvPr/>
        </p:nvGrpSpPr>
        <p:grpSpPr>
          <a:xfrm flipV="1">
            <a:off x="-1" y="5804306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4. </a:t>
            </a:r>
            <a:r>
              <a:rPr lang="ko-KR" altLang="en-US" sz="2400" b="1" dirty="0">
                <a:latin typeface="+mj-ea"/>
                <a:ea typeface="+mj-ea"/>
              </a:rPr>
              <a:t>분석 결과</a:t>
            </a:r>
          </a:p>
        </p:txBody>
      </p:sp>
    </p:spTree>
    <p:extLst>
      <p:ext uri="{BB962C8B-B14F-4D97-AF65-F5344CB8AC3E}">
        <p14:creationId xmlns:p14="http://schemas.microsoft.com/office/powerpoint/2010/main" val="169781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3D0F8E4-CE1A-4FE5-B4D8-0E9A54D61F05}"/>
              </a:ext>
            </a:extLst>
          </p:cNvPr>
          <p:cNvSpPr/>
          <p:nvPr/>
        </p:nvSpPr>
        <p:spPr>
          <a:xfrm>
            <a:off x="0" y="759414"/>
            <a:ext cx="12192000" cy="5275097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</p:spPr>
        <p:txBody>
          <a:bodyPr>
            <a:normAutofit/>
          </a:bodyPr>
          <a:lstStyle/>
          <a:p>
            <a:fld id="{294F4849-5A77-48C2-B877-3D253EF6CA12}" type="slidenum">
              <a:rPr lang="ko-KR" altLang="en-US" sz="1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fld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-1" y="782321"/>
            <a:ext cx="6095207" cy="5252190"/>
          </a:xfrm>
          <a:prstGeom prst="rect">
            <a:avLst/>
          </a:prstGeom>
        </p:spPr>
        <p:txBody>
          <a:bodyPr vert="horz" lIns="108810" tIns="54406" rIns="108810" bIns="54406" rtlCol="0">
            <a:normAutofit fontScale="77500" lnSpcReduction="20000"/>
          </a:bodyPr>
          <a:lstStyle>
            <a:lvl1pPr marL="0" indent="0" algn="ctr" defTabSz="1088364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181" indent="0" algn="ctr" defTabSz="1088364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8364" indent="0" algn="ctr" defTabSz="1088364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32544" indent="0" algn="ctr" defTabSz="1088364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6725" indent="0" algn="ctr" defTabSz="1088364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20904" indent="0" algn="ctr" defTabSz="1088364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65087" indent="0" algn="ctr" defTabSz="1088364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09268" indent="0" algn="ctr" defTabSz="1088364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353450" indent="0" algn="ctr" defTabSz="1088364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lnSpc>
                <a:spcPct val="150000"/>
              </a:lnSpc>
              <a:buFont typeface="맑은 고딕" panose="020B0503020000020004" pitchFamily="50" charset="-127"/>
              <a:buChar char="▶"/>
            </a:pPr>
            <a:r>
              <a:rPr lang="ko-KR" altLang="en-US" sz="2400" b="1" dirty="0" smtClean="0">
                <a:solidFill>
                  <a:schemeClr val="tx1"/>
                </a:solidFill>
              </a:rPr>
              <a:t>대한민국 </a:t>
            </a:r>
            <a:r>
              <a:rPr lang="ko-KR" altLang="en-US" sz="2400" b="1" dirty="0">
                <a:solidFill>
                  <a:schemeClr val="tx1"/>
                </a:solidFill>
              </a:rPr>
              <a:t>위도 경도 표준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sz="2400" b="1" dirty="0">
                <a:solidFill>
                  <a:srgbClr val="7030A0"/>
                </a:solidFill>
              </a:rPr>
              <a:t>   - </a:t>
            </a:r>
            <a:r>
              <a:rPr lang="en-US" altLang="ko-KR" sz="2400" b="1" dirty="0" smtClean="0">
                <a:solidFill>
                  <a:srgbClr val="7030A0"/>
                </a:solidFill>
                <a:hlinkClick r:id="rId2"/>
              </a:rPr>
              <a:t>https://kor.timegenie.com</a:t>
            </a:r>
            <a:endParaRPr lang="en-US" altLang="ko-KR" sz="2400" b="1" dirty="0">
              <a:solidFill>
                <a:srgbClr val="7030A0"/>
              </a:solidFill>
            </a:endParaRPr>
          </a:p>
          <a:p>
            <a:pPr marL="342900" indent="-342900" algn="l" fontAlgn="base">
              <a:lnSpc>
                <a:spcPct val="150000"/>
              </a:lnSpc>
              <a:buFont typeface="맑은 고딕" panose="020B0503020000020004" pitchFamily="50" charset="-127"/>
              <a:buChar char="▶"/>
            </a:pPr>
            <a:r>
              <a:rPr lang="en-US" altLang="ko-KR" sz="2400" b="1" dirty="0" smtClean="0">
                <a:solidFill>
                  <a:schemeClr val="tx1"/>
                </a:solidFill>
              </a:rPr>
              <a:t>Jupyter </a:t>
            </a:r>
            <a:r>
              <a:rPr lang="en-US" altLang="ko-KR" sz="2400" b="1" dirty="0">
                <a:solidFill>
                  <a:schemeClr val="tx1"/>
                </a:solidFill>
              </a:rPr>
              <a:t>Notebook </a:t>
            </a:r>
            <a:r>
              <a:rPr lang="ko-KR" altLang="en-US" sz="2400" b="1" dirty="0">
                <a:solidFill>
                  <a:schemeClr val="tx1"/>
                </a:solidFill>
              </a:rPr>
              <a:t>기본 브라우저 변경방법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sz="2400" b="1" dirty="0">
                <a:solidFill>
                  <a:srgbClr val="7030A0"/>
                </a:solidFill>
              </a:rPr>
              <a:t>   - </a:t>
            </a:r>
            <a:r>
              <a:rPr lang="en-US" altLang="ko-KR" sz="2400" b="1" dirty="0" smtClean="0">
                <a:solidFill>
                  <a:srgbClr val="7030A0"/>
                </a:solidFill>
                <a:hlinkClick r:id="rId3"/>
              </a:rPr>
              <a:t>http://hssuh.tistory.com</a:t>
            </a:r>
            <a:endParaRPr lang="en-US" altLang="ko-KR" sz="2400" b="1" dirty="0">
              <a:solidFill>
                <a:srgbClr val="7030A0"/>
              </a:solidFill>
            </a:endParaRPr>
          </a:p>
          <a:p>
            <a:pPr marL="342900" indent="-342900" algn="l" fontAlgn="base">
              <a:lnSpc>
                <a:spcPct val="150000"/>
              </a:lnSpc>
              <a:buFont typeface="맑은 고딕" panose="020B0503020000020004" pitchFamily="50" charset="-127"/>
              <a:buChar char="▶"/>
            </a:pPr>
            <a:r>
              <a:rPr lang="ko-KR" altLang="en-US" sz="2400" b="1" dirty="0" smtClean="0">
                <a:solidFill>
                  <a:schemeClr val="tx1"/>
                </a:solidFill>
              </a:rPr>
              <a:t>서울시 지도 </a:t>
            </a:r>
            <a:r>
              <a:rPr lang="en-US" altLang="ko-KR" sz="2400" b="1" dirty="0">
                <a:solidFill>
                  <a:schemeClr val="tx1"/>
                </a:solidFill>
              </a:rPr>
              <a:t>JSON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파일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(skorea_municipalities_geo_simple.json)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sz="2400" b="1" dirty="0">
                <a:solidFill>
                  <a:srgbClr val="7030A0"/>
                </a:solidFill>
              </a:rPr>
              <a:t>   - </a:t>
            </a:r>
            <a:r>
              <a:rPr lang="en-US" altLang="ko-KR" sz="2400" b="1" dirty="0" smtClean="0">
                <a:solidFill>
                  <a:srgbClr val="7030A0"/>
                </a:solidFill>
                <a:hlinkClick r:id="rId4"/>
              </a:rPr>
              <a:t>https://github.com/southkorea/seoul-maps</a:t>
            </a:r>
            <a:endParaRPr lang="en-US" altLang="ko-KR" sz="2400" b="1" dirty="0">
              <a:solidFill>
                <a:srgbClr val="7030A0"/>
              </a:solidFill>
            </a:endParaRPr>
          </a:p>
          <a:p>
            <a:pPr marL="342900" indent="-342900" algn="l" fontAlgn="base">
              <a:lnSpc>
                <a:spcPct val="150000"/>
              </a:lnSpc>
              <a:buFont typeface="맑은 고딕" panose="020B0503020000020004" pitchFamily="50" charset="-127"/>
              <a:buChar char="▶"/>
            </a:pPr>
            <a:r>
              <a:rPr lang="ko-KR" altLang="en-US" sz="2400" b="1" dirty="0" smtClean="0">
                <a:solidFill>
                  <a:schemeClr val="tx1"/>
                </a:solidFill>
              </a:rPr>
              <a:t> 대한민국 지도 시각화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CSV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파일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(data_draw_korea.csv)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sz="2400" b="1" dirty="0">
                <a:solidFill>
                  <a:srgbClr val="7030A0"/>
                </a:solidFill>
              </a:rPr>
              <a:t>   - </a:t>
            </a:r>
            <a:r>
              <a:rPr lang="en-US" altLang="ko-KR" sz="2400" b="1" dirty="0" smtClean="0">
                <a:solidFill>
                  <a:srgbClr val="7030A0"/>
                </a:solidFill>
                <a:hlinkClick r:id="rId5"/>
              </a:rPr>
              <a:t>https://github.com/snscrawler/DataAnalysis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342900" indent="-342900" algn="l" fontAlgn="base">
              <a:lnSpc>
                <a:spcPct val="150000"/>
              </a:lnSpc>
              <a:buFont typeface="맑은 고딕" panose="020B0503020000020004" pitchFamily="50" charset="-127"/>
              <a:buChar char="▶"/>
            </a:pPr>
            <a:r>
              <a:rPr lang="ko-KR" altLang="en-US" sz="2400" b="1" dirty="0" smtClean="0">
                <a:solidFill>
                  <a:schemeClr val="tx1"/>
                </a:solidFill>
              </a:rPr>
              <a:t>버거지수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</a:rPr>
              <a:t>시각화 분석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sz="2400" b="1" dirty="0">
                <a:solidFill>
                  <a:srgbClr val="7030A0"/>
                </a:solidFill>
              </a:rPr>
              <a:t>   - </a:t>
            </a:r>
            <a:r>
              <a:rPr lang="en-US" altLang="ko-KR" sz="2400" b="1" dirty="0">
                <a:solidFill>
                  <a:srgbClr val="7030A0"/>
                </a:solidFill>
                <a:hlinkClick r:id="rId6"/>
              </a:rPr>
              <a:t>http://</a:t>
            </a:r>
            <a:r>
              <a:rPr lang="en-US" altLang="ko-KR" sz="2400" b="1" dirty="0" smtClean="0">
                <a:solidFill>
                  <a:srgbClr val="7030A0"/>
                </a:solidFill>
                <a:hlinkClick r:id="rId6"/>
              </a:rPr>
              <a:t>nbviewer.jupyter.org/gist/hyeshik</a:t>
            </a:r>
            <a:endParaRPr lang="en-US" altLang="ko-KR" sz="2400" b="1" dirty="0" smtClean="0">
              <a:solidFill>
                <a:srgbClr val="7030A0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xmlns="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8D674A83-BCB9-4E61-B483-99AA1C9EADCD}"/>
              </a:ext>
            </a:extLst>
          </p:cNvPr>
          <p:cNvGrpSpPr/>
          <p:nvPr/>
        </p:nvGrpSpPr>
        <p:grpSpPr>
          <a:xfrm flipV="1">
            <a:off x="-1" y="5804306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5</a:t>
            </a:r>
            <a:r>
              <a:rPr lang="en-US" altLang="ko-KR" sz="2400" b="1" dirty="0" smtClean="0">
                <a:latin typeface="+mj-ea"/>
                <a:ea typeface="+mj-ea"/>
              </a:rPr>
              <a:t>. </a:t>
            </a:r>
            <a:r>
              <a:rPr lang="ko-KR" altLang="en-US" sz="2400" b="1" dirty="0">
                <a:latin typeface="+mj-ea"/>
                <a:ea typeface="+mj-ea"/>
              </a:rPr>
              <a:t>참고 </a:t>
            </a:r>
            <a:r>
              <a:rPr lang="ko-KR" altLang="en-US" sz="2400" b="1" dirty="0" smtClean="0">
                <a:latin typeface="+mj-ea"/>
                <a:ea typeface="+mj-ea"/>
              </a:rPr>
              <a:t>자료</a:t>
            </a:r>
            <a:endParaRPr lang="ko-KR" altLang="en-US" sz="2400" b="1" dirty="0">
              <a:latin typeface="+mj-ea"/>
              <a:ea typeface="+mj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095206" y="788194"/>
            <a:ext cx="0" cy="5246316"/>
          </a:xfrm>
          <a:prstGeom prst="line">
            <a:avLst/>
          </a:prstGeom>
          <a:ln w="57150" cap="rnd" cmpd="sng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내용 개체 틀 2"/>
          <p:cNvSpPr txBox="1">
            <a:spLocks/>
          </p:cNvSpPr>
          <p:nvPr/>
        </p:nvSpPr>
        <p:spPr>
          <a:xfrm>
            <a:off x="6095206" y="782320"/>
            <a:ext cx="6095206" cy="5252191"/>
          </a:xfrm>
          <a:prstGeom prst="rect">
            <a:avLst/>
          </a:prstGeom>
        </p:spPr>
        <p:txBody>
          <a:bodyPr vert="horz" lIns="108810" tIns="54406" rIns="108810" bIns="54406" rtlCol="0">
            <a:noAutofit/>
          </a:bodyPr>
          <a:lstStyle>
            <a:lvl1pPr marL="0" indent="0" algn="ctr" defTabSz="1088364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181" indent="0" algn="ctr" defTabSz="1088364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8364" indent="0" algn="ctr" defTabSz="1088364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32544" indent="0" algn="ctr" defTabSz="1088364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6725" indent="0" algn="ctr" defTabSz="1088364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20904" indent="0" algn="ctr" defTabSz="1088364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65087" indent="0" algn="ctr" defTabSz="1088364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09268" indent="0" algn="ctr" defTabSz="1088364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353450" indent="0" algn="ctr" defTabSz="1088364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lnSpc>
                <a:spcPct val="150000"/>
              </a:lnSpc>
              <a:buFont typeface="맑은 고딕" panose="020B0503020000020004" pitchFamily="50" charset="-127"/>
              <a:buChar char="▶"/>
            </a:pPr>
            <a:r>
              <a:rPr lang="en-US" altLang="ko-KR" sz="1900" b="1" dirty="0" smtClean="0">
                <a:solidFill>
                  <a:schemeClr val="tx1"/>
                </a:solidFill>
                <a:latin typeface="+mn-ea"/>
              </a:rPr>
              <a:t>KOSIS </a:t>
            </a:r>
            <a:r>
              <a:rPr lang="ko-KR" altLang="en-US" sz="1900" b="1" dirty="0" smtClean="0">
                <a:solidFill>
                  <a:schemeClr val="tx1"/>
                </a:solidFill>
                <a:latin typeface="+mn-ea"/>
              </a:rPr>
              <a:t>국가통계포털 사이트 전국 인구수 데이터 </a:t>
            </a:r>
            <a:r>
              <a:rPr lang="en-US" altLang="ko-KR" sz="1900" b="1" dirty="0" smtClean="0">
                <a:solidFill>
                  <a:schemeClr val="tx1"/>
                </a:solidFill>
                <a:latin typeface="+mn-ea"/>
              </a:rPr>
              <a:t>(pop_kor.csv)</a:t>
            </a:r>
          </a:p>
          <a:p>
            <a:pPr algn="l" fontAlgn="base">
              <a:lnSpc>
                <a:spcPct val="150000"/>
              </a:lnSpc>
            </a:pPr>
            <a:r>
              <a:rPr lang="en-US" altLang="ko-KR" sz="1900" b="1" dirty="0">
                <a:solidFill>
                  <a:srgbClr val="7030A0"/>
                </a:solidFill>
                <a:latin typeface="+mn-ea"/>
              </a:rPr>
              <a:t> </a:t>
            </a:r>
            <a:r>
              <a:rPr lang="en-US" altLang="ko-KR" sz="1900" b="1" dirty="0" smtClean="0">
                <a:solidFill>
                  <a:srgbClr val="7030A0"/>
                </a:solidFill>
                <a:latin typeface="+mn-ea"/>
              </a:rPr>
              <a:t>  - </a:t>
            </a:r>
            <a:r>
              <a:rPr lang="en-US" altLang="ko-KR" sz="1900" b="1" dirty="0">
                <a:solidFill>
                  <a:srgbClr val="7030A0"/>
                </a:solidFill>
                <a:latin typeface="+mn-ea"/>
                <a:hlinkClick r:id="rId7"/>
              </a:rPr>
              <a:t>http://</a:t>
            </a:r>
            <a:r>
              <a:rPr lang="en-US" altLang="ko-KR" sz="1900" b="1" dirty="0" smtClean="0">
                <a:solidFill>
                  <a:srgbClr val="7030A0"/>
                </a:solidFill>
                <a:latin typeface="+mn-ea"/>
                <a:hlinkClick r:id="rId7"/>
              </a:rPr>
              <a:t>kosis.kr/index/index.do</a:t>
            </a:r>
            <a:endParaRPr lang="en-US" altLang="ko-KR" sz="1900" b="1" dirty="0">
              <a:solidFill>
                <a:schemeClr val="tx1"/>
              </a:solidFill>
              <a:latin typeface="+mn-ea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①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KOSIS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국가통계포털 사이트 접속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    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②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통계시각화콘텐츠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’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에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인구로 보는 대한민국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’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클릭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      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③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숫자로 보는 인구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’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에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인구와 가구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’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클릭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      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④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시군구별 순위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’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클릭후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통계표 더보기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’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클릭후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CSV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파일로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  <a:hlinkClick r:id="rId8" action="ppaction://hlinkfile"/>
              </a:rPr>
              <a:t>다운로드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342900" indent="-342900" algn="l" fontAlgn="base">
              <a:lnSpc>
                <a:spcPct val="150000"/>
              </a:lnSpc>
              <a:buFont typeface="맑은 고딕" panose="020B0503020000020004" pitchFamily="50" charset="-127"/>
              <a:buChar char="▶"/>
            </a:pPr>
            <a:r>
              <a:rPr lang="en-US" altLang="ko-KR" sz="1900" b="1" dirty="0" smtClean="0">
                <a:solidFill>
                  <a:schemeClr val="tx1"/>
                </a:solidFill>
                <a:latin typeface="+mn-ea"/>
              </a:rPr>
              <a:t>folium </a:t>
            </a:r>
            <a:r>
              <a:rPr lang="ko-KR" altLang="en-US" sz="1900" b="1" dirty="0" smtClean="0">
                <a:solidFill>
                  <a:schemeClr val="tx1"/>
                </a:solidFill>
                <a:latin typeface="+mn-ea"/>
              </a:rPr>
              <a:t>라이브러리 사용 방법</a:t>
            </a:r>
            <a:endParaRPr lang="en-US" altLang="ko-KR" sz="1900" b="1" dirty="0">
              <a:solidFill>
                <a:schemeClr val="tx1"/>
              </a:solidFill>
              <a:latin typeface="+mn-ea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sz="1900" b="1" dirty="0">
                <a:solidFill>
                  <a:srgbClr val="7030A0"/>
                </a:solidFill>
                <a:latin typeface="+mn-ea"/>
              </a:rPr>
              <a:t>   - </a:t>
            </a:r>
            <a:r>
              <a:rPr lang="en-US" altLang="ko-KR" sz="1900" b="1" dirty="0" smtClean="0">
                <a:solidFill>
                  <a:srgbClr val="7030A0"/>
                </a:solidFill>
                <a:latin typeface="+mn-ea"/>
                <a:hlinkClick r:id="rId9"/>
              </a:rPr>
              <a:t>http://folium.readthedocs.io</a:t>
            </a:r>
            <a:endParaRPr lang="en-US" altLang="ko-KR" sz="1900" b="1" dirty="0">
              <a:solidFill>
                <a:srgbClr val="7030A0"/>
              </a:solidFill>
              <a:latin typeface="+mn-ea"/>
            </a:endParaRPr>
          </a:p>
          <a:p>
            <a:pPr marL="342900" indent="-342900" algn="l" fontAlgn="base">
              <a:lnSpc>
                <a:spcPct val="150000"/>
              </a:lnSpc>
              <a:buFont typeface="맑은 고딕" panose="020B0503020000020004" pitchFamily="50" charset="-127"/>
              <a:buChar char="▶"/>
            </a:pPr>
            <a:r>
              <a:rPr lang="ko-KR" altLang="en-US" sz="1900" b="1" dirty="0" smtClean="0">
                <a:solidFill>
                  <a:schemeClr val="tx1"/>
                </a:solidFill>
                <a:latin typeface="+mn-ea"/>
              </a:rPr>
              <a:t> 공공데이터포털 사이트 교통사고정보 데이터 </a:t>
            </a:r>
            <a:r>
              <a:rPr lang="en-US" altLang="ko-KR" sz="1900" b="1" dirty="0" smtClean="0">
                <a:solidFill>
                  <a:schemeClr val="tx1"/>
                </a:solidFill>
                <a:latin typeface="+mn-ea"/>
              </a:rPr>
              <a:t>(accident_2012~2016.csv)</a:t>
            </a:r>
            <a:endParaRPr lang="en-US" altLang="ko-KR" sz="1900" b="1" dirty="0">
              <a:solidFill>
                <a:schemeClr val="tx1"/>
              </a:solidFill>
              <a:latin typeface="+mn-ea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sz="1900" b="1" dirty="0" smtClean="0">
                <a:solidFill>
                  <a:srgbClr val="7030A0"/>
                </a:solidFill>
                <a:latin typeface="+mn-ea"/>
              </a:rPr>
              <a:t>   - </a:t>
            </a:r>
            <a:r>
              <a:rPr lang="en-US" altLang="ko-KR" sz="1900" b="1" dirty="0" smtClean="0">
                <a:solidFill>
                  <a:srgbClr val="7030A0"/>
                </a:solidFill>
                <a:latin typeface="+mn-ea"/>
                <a:hlinkClick r:id="rId10"/>
              </a:rPr>
              <a:t>https://www.data.go.kr</a:t>
            </a:r>
            <a:endParaRPr lang="en-US" altLang="ko-KR" sz="1900" b="1" dirty="0" smtClean="0">
              <a:solidFill>
                <a:srgbClr val="7030A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19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F3D0F8E4-CE1A-4FE5-B4D8-0E9A54D61F05}"/>
              </a:ext>
            </a:extLst>
          </p:cNvPr>
          <p:cNvSpPr/>
          <p:nvPr/>
        </p:nvSpPr>
        <p:spPr>
          <a:xfrm>
            <a:off x="0" y="759414"/>
            <a:ext cx="12192000" cy="5275097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0" name="Picture 2" descr="C:\Users\yoo\AppData\Local\Microsoft\Windows\Temporary Internet Files\Content.IE5\YDGTBVGM\car-953357_960_72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0238">
            <a:off x="9509433" y="1394693"/>
            <a:ext cx="1002118" cy="50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yoo\AppData\Local\Microsoft\Windows\Temporary Internet Files\Content.IE5\YDGTBVGM\car-953357_960_72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96620">
            <a:off x="1754349" y="1671583"/>
            <a:ext cx="1002118" cy="50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94F4849-5A77-48C2-B877-3D253EF6CA12}" type="slidenum">
              <a:rPr lang="ko-KR" altLang="en-US" sz="1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fld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8D674A83-BCB9-4E61-B483-99AA1C9EADCD}"/>
              </a:ext>
            </a:extLst>
          </p:cNvPr>
          <p:cNvGrpSpPr/>
          <p:nvPr/>
        </p:nvGrpSpPr>
        <p:grpSpPr>
          <a:xfrm flipV="1">
            <a:off x="-1" y="5804306"/>
            <a:ext cx="12192000" cy="230205"/>
            <a:chOff x="3529013" y="1230571"/>
            <a:chExt cx="5120540" cy="0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2751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+mj-ea"/>
                <a:ea typeface="+mj-ea"/>
              </a:rPr>
              <a:t>CONTENTS (</a:t>
            </a:r>
            <a:r>
              <a:rPr lang="ko-KR" altLang="en-US" sz="2400" b="1" dirty="0" smtClean="0">
                <a:latin typeface="+mj-ea"/>
                <a:ea typeface="+mj-ea"/>
              </a:rPr>
              <a:t>목</a:t>
            </a:r>
            <a:r>
              <a:rPr lang="ko-KR" altLang="en-US" sz="2400" b="1" dirty="0">
                <a:latin typeface="+mj-ea"/>
                <a:ea typeface="+mj-ea"/>
              </a:rPr>
              <a:t>차</a:t>
            </a:r>
            <a:r>
              <a:rPr lang="en-US" altLang="ko-KR" sz="2400" b="1" dirty="0" smtClean="0">
                <a:latin typeface="+mj-ea"/>
                <a:ea typeface="+mj-ea"/>
              </a:rPr>
              <a:t>)</a:t>
            </a:r>
            <a:endParaRPr lang="ko-KR" altLang="en-US" sz="2400" b="1" dirty="0"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87234" y="759413"/>
            <a:ext cx="11769269" cy="4891994"/>
            <a:chOff x="661704" y="541452"/>
            <a:chExt cx="11201785" cy="5366099"/>
          </a:xfrm>
        </p:grpSpPr>
        <p:sp>
          <p:nvSpPr>
            <p:cNvPr id="59" name="자유형 58"/>
            <p:cNvSpPr/>
            <p:nvPr/>
          </p:nvSpPr>
          <p:spPr>
            <a:xfrm>
              <a:off x="2279422" y="1542025"/>
              <a:ext cx="8085221" cy="3661945"/>
            </a:xfrm>
            <a:custGeom>
              <a:avLst/>
              <a:gdLst>
                <a:gd name="connsiteX0" fmla="*/ 1147012 w 8085221"/>
                <a:gd name="connsiteY0" fmla="*/ 0 h 3661945"/>
                <a:gd name="connsiteX1" fmla="*/ 2294022 w 8085221"/>
                <a:gd name="connsiteY1" fmla="*/ 1147011 h 3661945"/>
                <a:gd name="connsiteX2" fmla="*/ 2098132 w 8085221"/>
                <a:gd name="connsiteY2" fmla="*/ 1788316 h 3661945"/>
                <a:gd name="connsiteX3" fmla="*/ 1995079 w 8085221"/>
                <a:gd name="connsiteY3" fmla="*/ 1913218 h 3661945"/>
                <a:gd name="connsiteX4" fmla="*/ 2011466 w 8085221"/>
                <a:gd name="connsiteY4" fmla="*/ 1924978 h 3661945"/>
                <a:gd name="connsiteX5" fmla="*/ 2010041 w 8085221"/>
                <a:gd name="connsiteY5" fmla="*/ 1926154 h 3661945"/>
                <a:gd name="connsiteX6" fmla="*/ 1766161 w 8085221"/>
                <a:gd name="connsiteY6" fmla="*/ 2514934 h 3661945"/>
                <a:gd name="connsiteX7" fmla="*/ 2598821 w 8085221"/>
                <a:gd name="connsiteY7" fmla="*/ 3347595 h 3661945"/>
                <a:gd name="connsiteX8" fmla="*/ 3431482 w 8085221"/>
                <a:gd name="connsiteY8" fmla="*/ 2514934 h 3661945"/>
                <a:gd name="connsiteX9" fmla="*/ 3215172 w 8085221"/>
                <a:gd name="connsiteY9" fmla="*/ 1955071 h 3661945"/>
                <a:gd name="connsiteX10" fmla="*/ 3185125 w 8085221"/>
                <a:gd name="connsiteY10" fmla="*/ 1925732 h 3661945"/>
                <a:gd name="connsiteX11" fmla="*/ 3195551 w 8085221"/>
                <a:gd name="connsiteY11" fmla="*/ 1918250 h 3661945"/>
                <a:gd name="connsiteX12" fmla="*/ 3140241 w 8085221"/>
                <a:gd name="connsiteY12" fmla="*/ 1855161 h 3661945"/>
                <a:gd name="connsiteX13" fmla="*/ 2895600 w 8085221"/>
                <a:gd name="connsiteY13" fmla="*/ 1147011 h 3661945"/>
                <a:gd name="connsiteX14" fmla="*/ 4042611 w 8085221"/>
                <a:gd name="connsiteY14" fmla="*/ 0 h 3661945"/>
                <a:gd name="connsiteX15" fmla="*/ 5189622 w 8085221"/>
                <a:gd name="connsiteY15" fmla="*/ 1147011 h 3661945"/>
                <a:gd name="connsiteX16" fmla="*/ 4993731 w 8085221"/>
                <a:gd name="connsiteY16" fmla="*/ 1788316 h 3661945"/>
                <a:gd name="connsiteX17" fmla="*/ 4890678 w 8085221"/>
                <a:gd name="connsiteY17" fmla="*/ 1913218 h 3661945"/>
                <a:gd name="connsiteX18" fmla="*/ 4907066 w 8085221"/>
                <a:gd name="connsiteY18" fmla="*/ 1924978 h 3661945"/>
                <a:gd name="connsiteX19" fmla="*/ 4905641 w 8085221"/>
                <a:gd name="connsiteY19" fmla="*/ 1926154 h 3661945"/>
                <a:gd name="connsiteX20" fmla="*/ 4661760 w 8085221"/>
                <a:gd name="connsiteY20" fmla="*/ 2514934 h 3661945"/>
                <a:gd name="connsiteX21" fmla="*/ 5494421 w 8085221"/>
                <a:gd name="connsiteY21" fmla="*/ 3347595 h 3661945"/>
                <a:gd name="connsiteX22" fmla="*/ 6327082 w 8085221"/>
                <a:gd name="connsiteY22" fmla="*/ 2514934 h 3661945"/>
                <a:gd name="connsiteX23" fmla="*/ 6110772 w 8085221"/>
                <a:gd name="connsiteY23" fmla="*/ 1955071 h 3661945"/>
                <a:gd name="connsiteX24" fmla="*/ 6080725 w 8085221"/>
                <a:gd name="connsiteY24" fmla="*/ 1925732 h 3661945"/>
                <a:gd name="connsiteX25" fmla="*/ 6091150 w 8085221"/>
                <a:gd name="connsiteY25" fmla="*/ 1918251 h 3661945"/>
                <a:gd name="connsiteX26" fmla="*/ 6035840 w 8085221"/>
                <a:gd name="connsiteY26" fmla="*/ 1855161 h 3661945"/>
                <a:gd name="connsiteX27" fmla="*/ 5791199 w 8085221"/>
                <a:gd name="connsiteY27" fmla="*/ 1147011 h 3661945"/>
                <a:gd name="connsiteX28" fmla="*/ 6938210 w 8085221"/>
                <a:gd name="connsiteY28" fmla="*/ 0 h 3661945"/>
                <a:gd name="connsiteX29" fmla="*/ 8085221 w 8085221"/>
                <a:gd name="connsiteY29" fmla="*/ 1147011 h 3661945"/>
                <a:gd name="connsiteX30" fmla="*/ 7889330 w 8085221"/>
                <a:gd name="connsiteY30" fmla="*/ 1788316 h 3661945"/>
                <a:gd name="connsiteX31" fmla="*/ 7780655 w 8085221"/>
                <a:gd name="connsiteY31" fmla="*/ 1920032 h 3661945"/>
                <a:gd name="connsiteX32" fmla="*/ 7525565 w 8085221"/>
                <a:gd name="connsiteY32" fmla="*/ 1736967 h 3661945"/>
                <a:gd name="connsiteX33" fmla="*/ 7526990 w 8085221"/>
                <a:gd name="connsiteY33" fmla="*/ 1735791 h 3661945"/>
                <a:gd name="connsiteX34" fmla="*/ 7770871 w 8085221"/>
                <a:gd name="connsiteY34" fmla="*/ 1147011 h 3661945"/>
                <a:gd name="connsiteX35" fmla="*/ 6938210 w 8085221"/>
                <a:gd name="connsiteY35" fmla="*/ 314350 h 3661945"/>
                <a:gd name="connsiteX36" fmla="*/ 6105549 w 8085221"/>
                <a:gd name="connsiteY36" fmla="*/ 1147011 h 3661945"/>
                <a:gd name="connsiteX37" fmla="*/ 6321859 w 8085221"/>
                <a:gd name="connsiteY37" fmla="*/ 1706874 h 3661945"/>
                <a:gd name="connsiteX38" fmla="*/ 6351906 w 8085221"/>
                <a:gd name="connsiteY38" fmla="*/ 1736213 h 3661945"/>
                <a:gd name="connsiteX39" fmla="*/ 6341481 w 8085221"/>
                <a:gd name="connsiteY39" fmla="*/ 1743695 h 3661945"/>
                <a:gd name="connsiteX40" fmla="*/ 6396791 w 8085221"/>
                <a:gd name="connsiteY40" fmla="*/ 1806784 h 3661945"/>
                <a:gd name="connsiteX41" fmla="*/ 6641432 w 8085221"/>
                <a:gd name="connsiteY41" fmla="*/ 2514934 h 3661945"/>
                <a:gd name="connsiteX42" fmla="*/ 5494421 w 8085221"/>
                <a:gd name="connsiteY42" fmla="*/ 3661945 h 3661945"/>
                <a:gd name="connsiteX43" fmla="*/ 4347410 w 8085221"/>
                <a:gd name="connsiteY43" fmla="*/ 2514934 h 3661945"/>
                <a:gd name="connsiteX44" fmla="*/ 4543301 w 8085221"/>
                <a:gd name="connsiteY44" fmla="*/ 1873629 h 3661945"/>
                <a:gd name="connsiteX45" fmla="*/ 4646353 w 8085221"/>
                <a:gd name="connsiteY45" fmla="*/ 1748728 h 3661945"/>
                <a:gd name="connsiteX46" fmla="*/ 4629966 w 8085221"/>
                <a:gd name="connsiteY46" fmla="*/ 1736967 h 3661945"/>
                <a:gd name="connsiteX47" fmla="*/ 4631391 w 8085221"/>
                <a:gd name="connsiteY47" fmla="*/ 1735791 h 3661945"/>
                <a:gd name="connsiteX48" fmla="*/ 4875272 w 8085221"/>
                <a:gd name="connsiteY48" fmla="*/ 1147011 h 3661945"/>
                <a:gd name="connsiteX49" fmla="*/ 4042611 w 8085221"/>
                <a:gd name="connsiteY49" fmla="*/ 314350 h 3661945"/>
                <a:gd name="connsiteX50" fmla="*/ 3209950 w 8085221"/>
                <a:gd name="connsiteY50" fmla="*/ 1147011 h 3661945"/>
                <a:gd name="connsiteX51" fmla="*/ 3426260 w 8085221"/>
                <a:gd name="connsiteY51" fmla="*/ 1706874 h 3661945"/>
                <a:gd name="connsiteX52" fmla="*/ 3456307 w 8085221"/>
                <a:gd name="connsiteY52" fmla="*/ 1736213 h 3661945"/>
                <a:gd name="connsiteX53" fmla="*/ 3445881 w 8085221"/>
                <a:gd name="connsiteY53" fmla="*/ 1743695 h 3661945"/>
                <a:gd name="connsiteX54" fmla="*/ 3501191 w 8085221"/>
                <a:gd name="connsiteY54" fmla="*/ 1806784 h 3661945"/>
                <a:gd name="connsiteX55" fmla="*/ 3745832 w 8085221"/>
                <a:gd name="connsiteY55" fmla="*/ 2514934 h 3661945"/>
                <a:gd name="connsiteX56" fmla="*/ 2598821 w 8085221"/>
                <a:gd name="connsiteY56" fmla="*/ 3661945 h 3661945"/>
                <a:gd name="connsiteX57" fmla="*/ 1451810 w 8085221"/>
                <a:gd name="connsiteY57" fmla="*/ 2514934 h 3661945"/>
                <a:gd name="connsiteX58" fmla="*/ 1647702 w 8085221"/>
                <a:gd name="connsiteY58" fmla="*/ 1873629 h 3661945"/>
                <a:gd name="connsiteX59" fmla="*/ 1750754 w 8085221"/>
                <a:gd name="connsiteY59" fmla="*/ 1748728 h 3661945"/>
                <a:gd name="connsiteX60" fmla="*/ 1734366 w 8085221"/>
                <a:gd name="connsiteY60" fmla="*/ 1736967 h 3661945"/>
                <a:gd name="connsiteX61" fmla="*/ 1735791 w 8085221"/>
                <a:gd name="connsiteY61" fmla="*/ 1735791 h 3661945"/>
                <a:gd name="connsiteX62" fmla="*/ 1979673 w 8085221"/>
                <a:gd name="connsiteY62" fmla="*/ 1147011 h 3661945"/>
                <a:gd name="connsiteX63" fmla="*/ 1147012 w 8085221"/>
                <a:gd name="connsiteY63" fmla="*/ 314350 h 3661945"/>
                <a:gd name="connsiteX64" fmla="*/ 314350 w 8085221"/>
                <a:gd name="connsiteY64" fmla="*/ 1147011 h 3661945"/>
                <a:gd name="connsiteX65" fmla="*/ 530660 w 8085221"/>
                <a:gd name="connsiteY65" fmla="*/ 1706874 h 3661945"/>
                <a:gd name="connsiteX66" fmla="*/ 560707 w 8085221"/>
                <a:gd name="connsiteY66" fmla="*/ 1736213 h 3661945"/>
                <a:gd name="connsiteX67" fmla="*/ 302692 w 8085221"/>
                <a:gd name="connsiteY67" fmla="*/ 1921377 h 3661945"/>
                <a:gd name="connsiteX68" fmla="*/ 244641 w 8085221"/>
                <a:gd name="connsiteY68" fmla="*/ 1855161 h 3661945"/>
                <a:gd name="connsiteX69" fmla="*/ 0 w 8085221"/>
                <a:gd name="connsiteY69" fmla="*/ 1147011 h 3661945"/>
                <a:gd name="connsiteX70" fmla="*/ 1147012 w 8085221"/>
                <a:gd name="connsiteY70" fmla="*/ 0 h 3661945"/>
                <a:gd name="connsiteX0" fmla="*/ 1147012 w 8085221"/>
                <a:gd name="connsiteY0" fmla="*/ 0 h 3661945"/>
                <a:gd name="connsiteX1" fmla="*/ 2294022 w 8085221"/>
                <a:gd name="connsiteY1" fmla="*/ 1147011 h 3661945"/>
                <a:gd name="connsiteX2" fmla="*/ 2098132 w 8085221"/>
                <a:gd name="connsiteY2" fmla="*/ 1788316 h 3661945"/>
                <a:gd name="connsiteX3" fmla="*/ 1995079 w 8085221"/>
                <a:gd name="connsiteY3" fmla="*/ 1913218 h 3661945"/>
                <a:gd name="connsiteX4" fmla="*/ 2011466 w 8085221"/>
                <a:gd name="connsiteY4" fmla="*/ 1924978 h 3661945"/>
                <a:gd name="connsiteX5" fmla="*/ 2010041 w 8085221"/>
                <a:gd name="connsiteY5" fmla="*/ 1926154 h 3661945"/>
                <a:gd name="connsiteX6" fmla="*/ 1766161 w 8085221"/>
                <a:gd name="connsiteY6" fmla="*/ 2514934 h 3661945"/>
                <a:gd name="connsiteX7" fmla="*/ 2598821 w 8085221"/>
                <a:gd name="connsiteY7" fmla="*/ 3347595 h 3661945"/>
                <a:gd name="connsiteX8" fmla="*/ 3431482 w 8085221"/>
                <a:gd name="connsiteY8" fmla="*/ 2514934 h 3661945"/>
                <a:gd name="connsiteX9" fmla="*/ 3215172 w 8085221"/>
                <a:gd name="connsiteY9" fmla="*/ 1955071 h 3661945"/>
                <a:gd name="connsiteX10" fmla="*/ 3185125 w 8085221"/>
                <a:gd name="connsiteY10" fmla="*/ 1925732 h 3661945"/>
                <a:gd name="connsiteX11" fmla="*/ 3140241 w 8085221"/>
                <a:gd name="connsiteY11" fmla="*/ 1855161 h 3661945"/>
                <a:gd name="connsiteX12" fmla="*/ 2895600 w 8085221"/>
                <a:gd name="connsiteY12" fmla="*/ 1147011 h 3661945"/>
                <a:gd name="connsiteX13" fmla="*/ 4042611 w 8085221"/>
                <a:gd name="connsiteY13" fmla="*/ 0 h 3661945"/>
                <a:gd name="connsiteX14" fmla="*/ 5189622 w 8085221"/>
                <a:gd name="connsiteY14" fmla="*/ 1147011 h 3661945"/>
                <a:gd name="connsiteX15" fmla="*/ 4993731 w 8085221"/>
                <a:gd name="connsiteY15" fmla="*/ 1788316 h 3661945"/>
                <a:gd name="connsiteX16" fmla="*/ 4890678 w 8085221"/>
                <a:gd name="connsiteY16" fmla="*/ 1913218 h 3661945"/>
                <a:gd name="connsiteX17" fmla="*/ 4907066 w 8085221"/>
                <a:gd name="connsiteY17" fmla="*/ 1924978 h 3661945"/>
                <a:gd name="connsiteX18" fmla="*/ 4905641 w 8085221"/>
                <a:gd name="connsiteY18" fmla="*/ 1926154 h 3661945"/>
                <a:gd name="connsiteX19" fmla="*/ 4661760 w 8085221"/>
                <a:gd name="connsiteY19" fmla="*/ 2514934 h 3661945"/>
                <a:gd name="connsiteX20" fmla="*/ 5494421 w 8085221"/>
                <a:gd name="connsiteY20" fmla="*/ 3347595 h 3661945"/>
                <a:gd name="connsiteX21" fmla="*/ 6327082 w 8085221"/>
                <a:gd name="connsiteY21" fmla="*/ 2514934 h 3661945"/>
                <a:gd name="connsiteX22" fmla="*/ 6110772 w 8085221"/>
                <a:gd name="connsiteY22" fmla="*/ 1955071 h 3661945"/>
                <a:gd name="connsiteX23" fmla="*/ 6080725 w 8085221"/>
                <a:gd name="connsiteY23" fmla="*/ 1925732 h 3661945"/>
                <a:gd name="connsiteX24" fmla="*/ 6091150 w 8085221"/>
                <a:gd name="connsiteY24" fmla="*/ 1918251 h 3661945"/>
                <a:gd name="connsiteX25" fmla="*/ 6035840 w 8085221"/>
                <a:gd name="connsiteY25" fmla="*/ 1855161 h 3661945"/>
                <a:gd name="connsiteX26" fmla="*/ 5791199 w 8085221"/>
                <a:gd name="connsiteY26" fmla="*/ 1147011 h 3661945"/>
                <a:gd name="connsiteX27" fmla="*/ 6938210 w 8085221"/>
                <a:gd name="connsiteY27" fmla="*/ 0 h 3661945"/>
                <a:gd name="connsiteX28" fmla="*/ 8085221 w 8085221"/>
                <a:gd name="connsiteY28" fmla="*/ 1147011 h 3661945"/>
                <a:gd name="connsiteX29" fmla="*/ 7889330 w 8085221"/>
                <a:gd name="connsiteY29" fmla="*/ 1788316 h 3661945"/>
                <a:gd name="connsiteX30" fmla="*/ 7780655 w 8085221"/>
                <a:gd name="connsiteY30" fmla="*/ 1920032 h 3661945"/>
                <a:gd name="connsiteX31" fmla="*/ 7525565 w 8085221"/>
                <a:gd name="connsiteY31" fmla="*/ 1736967 h 3661945"/>
                <a:gd name="connsiteX32" fmla="*/ 7526990 w 8085221"/>
                <a:gd name="connsiteY32" fmla="*/ 1735791 h 3661945"/>
                <a:gd name="connsiteX33" fmla="*/ 7770871 w 8085221"/>
                <a:gd name="connsiteY33" fmla="*/ 1147011 h 3661945"/>
                <a:gd name="connsiteX34" fmla="*/ 6938210 w 8085221"/>
                <a:gd name="connsiteY34" fmla="*/ 314350 h 3661945"/>
                <a:gd name="connsiteX35" fmla="*/ 6105549 w 8085221"/>
                <a:gd name="connsiteY35" fmla="*/ 1147011 h 3661945"/>
                <a:gd name="connsiteX36" fmla="*/ 6321859 w 8085221"/>
                <a:gd name="connsiteY36" fmla="*/ 1706874 h 3661945"/>
                <a:gd name="connsiteX37" fmla="*/ 6351906 w 8085221"/>
                <a:gd name="connsiteY37" fmla="*/ 1736213 h 3661945"/>
                <a:gd name="connsiteX38" fmla="*/ 6341481 w 8085221"/>
                <a:gd name="connsiteY38" fmla="*/ 1743695 h 3661945"/>
                <a:gd name="connsiteX39" fmla="*/ 6396791 w 8085221"/>
                <a:gd name="connsiteY39" fmla="*/ 1806784 h 3661945"/>
                <a:gd name="connsiteX40" fmla="*/ 6641432 w 8085221"/>
                <a:gd name="connsiteY40" fmla="*/ 2514934 h 3661945"/>
                <a:gd name="connsiteX41" fmla="*/ 5494421 w 8085221"/>
                <a:gd name="connsiteY41" fmla="*/ 3661945 h 3661945"/>
                <a:gd name="connsiteX42" fmla="*/ 4347410 w 8085221"/>
                <a:gd name="connsiteY42" fmla="*/ 2514934 h 3661945"/>
                <a:gd name="connsiteX43" fmla="*/ 4543301 w 8085221"/>
                <a:gd name="connsiteY43" fmla="*/ 1873629 h 3661945"/>
                <a:gd name="connsiteX44" fmla="*/ 4646353 w 8085221"/>
                <a:gd name="connsiteY44" fmla="*/ 1748728 h 3661945"/>
                <a:gd name="connsiteX45" fmla="*/ 4629966 w 8085221"/>
                <a:gd name="connsiteY45" fmla="*/ 1736967 h 3661945"/>
                <a:gd name="connsiteX46" fmla="*/ 4631391 w 8085221"/>
                <a:gd name="connsiteY46" fmla="*/ 1735791 h 3661945"/>
                <a:gd name="connsiteX47" fmla="*/ 4875272 w 8085221"/>
                <a:gd name="connsiteY47" fmla="*/ 1147011 h 3661945"/>
                <a:gd name="connsiteX48" fmla="*/ 4042611 w 8085221"/>
                <a:gd name="connsiteY48" fmla="*/ 314350 h 3661945"/>
                <a:gd name="connsiteX49" fmla="*/ 3209950 w 8085221"/>
                <a:gd name="connsiteY49" fmla="*/ 1147011 h 3661945"/>
                <a:gd name="connsiteX50" fmla="*/ 3426260 w 8085221"/>
                <a:gd name="connsiteY50" fmla="*/ 1706874 h 3661945"/>
                <a:gd name="connsiteX51" fmla="*/ 3456307 w 8085221"/>
                <a:gd name="connsiteY51" fmla="*/ 1736213 h 3661945"/>
                <a:gd name="connsiteX52" fmla="*/ 3445881 w 8085221"/>
                <a:gd name="connsiteY52" fmla="*/ 1743695 h 3661945"/>
                <a:gd name="connsiteX53" fmla="*/ 3501191 w 8085221"/>
                <a:gd name="connsiteY53" fmla="*/ 1806784 h 3661945"/>
                <a:gd name="connsiteX54" fmla="*/ 3745832 w 8085221"/>
                <a:gd name="connsiteY54" fmla="*/ 2514934 h 3661945"/>
                <a:gd name="connsiteX55" fmla="*/ 2598821 w 8085221"/>
                <a:gd name="connsiteY55" fmla="*/ 3661945 h 3661945"/>
                <a:gd name="connsiteX56" fmla="*/ 1451810 w 8085221"/>
                <a:gd name="connsiteY56" fmla="*/ 2514934 h 3661945"/>
                <a:gd name="connsiteX57" fmla="*/ 1647702 w 8085221"/>
                <a:gd name="connsiteY57" fmla="*/ 1873629 h 3661945"/>
                <a:gd name="connsiteX58" fmla="*/ 1750754 w 8085221"/>
                <a:gd name="connsiteY58" fmla="*/ 1748728 h 3661945"/>
                <a:gd name="connsiteX59" fmla="*/ 1734366 w 8085221"/>
                <a:gd name="connsiteY59" fmla="*/ 1736967 h 3661945"/>
                <a:gd name="connsiteX60" fmla="*/ 1735791 w 8085221"/>
                <a:gd name="connsiteY60" fmla="*/ 1735791 h 3661945"/>
                <a:gd name="connsiteX61" fmla="*/ 1979673 w 8085221"/>
                <a:gd name="connsiteY61" fmla="*/ 1147011 h 3661945"/>
                <a:gd name="connsiteX62" fmla="*/ 1147012 w 8085221"/>
                <a:gd name="connsiteY62" fmla="*/ 314350 h 3661945"/>
                <a:gd name="connsiteX63" fmla="*/ 314350 w 8085221"/>
                <a:gd name="connsiteY63" fmla="*/ 1147011 h 3661945"/>
                <a:gd name="connsiteX64" fmla="*/ 530660 w 8085221"/>
                <a:gd name="connsiteY64" fmla="*/ 1706874 h 3661945"/>
                <a:gd name="connsiteX65" fmla="*/ 560707 w 8085221"/>
                <a:gd name="connsiteY65" fmla="*/ 1736213 h 3661945"/>
                <a:gd name="connsiteX66" fmla="*/ 302692 w 8085221"/>
                <a:gd name="connsiteY66" fmla="*/ 1921377 h 3661945"/>
                <a:gd name="connsiteX67" fmla="*/ 244641 w 8085221"/>
                <a:gd name="connsiteY67" fmla="*/ 1855161 h 3661945"/>
                <a:gd name="connsiteX68" fmla="*/ 0 w 8085221"/>
                <a:gd name="connsiteY68" fmla="*/ 1147011 h 3661945"/>
                <a:gd name="connsiteX69" fmla="*/ 1147012 w 8085221"/>
                <a:gd name="connsiteY69" fmla="*/ 0 h 3661945"/>
                <a:gd name="connsiteX0" fmla="*/ 1147012 w 8085221"/>
                <a:gd name="connsiteY0" fmla="*/ 0 h 3661945"/>
                <a:gd name="connsiteX1" fmla="*/ 2294022 w 8085221"/>
                <a:gd name="connsiteY1" fmla="*/ 1147011 h 3661945"/>
                <a:gd name="connsiteX2" fmla="*/ 2098132 w 8085221"/>
                <a:gd name="connsiteY2" fmla="*/ 1788316 h 3661945"/>
                <a:gd name="connsiteX3" fmla="*/ 1995079 w 8085221"/>
                <a:gd name="connsiteY3" fmla="*/ 1913218 h 3661945"/>
                <a:gd name="connsiteX4" fmla="*/ 2011466 w 8085221"/>
                <a:gd name="connsiteY4" fmla="*/ 1924978 h 3661945"/>
                <a:gd name="connsiteX5" fmla="*/ 2010041 w 8085221"/>
                <a:gd name="connsiteY5" fmla="*/ 1926154 h 3661945"/>
                <a:gd name="connsiteX6" fmla="*/ 1766161 w 8085221"/>
                <a:gd name="connsiteY6" fmla="*/ 2514934 h 3661945"/>
                <a:gd name="connsiteX7" fmla="*/ 2598821 w 8085221"/>
                <a:gd name="connsiteY7" fmla="*/ 3347595 h 3661945"/>
                <a:gd name="connsiteX8" fmla="*/ 3431482 w 8085221"/>
                <a:gd name="connsiteY8" fmla="*/ 2514934 h 3661945"/>
                <a:gd name="connsiteX9" fmla="*/ 3215172 w 8085221"/>
                <a:gd name="connsiteY9" fmla="*/ 1955071 h 3661945"/>
                <a:gd name="connsiteX10" fmla="*/ 3185125 w 8085221"/>
                <a:gd name="connsiteY10" fmla="*/ 1925732 h 3661945"/>
                <a:gd name="connsiteX11" fmla="*/ 3140241 w 8085221"/>
                <a:gd name="connsiteY11" fmla="*/ 1855161 h 3661945"/>
                <a:gd name="connsiteX12" fmla="*/ 2895600 w 8085221"/>
                <a:gd name="connsiteY12" fmla="*/ 1147011 h 3661945"/>
                <a:gd name="connsiteX13" fmla="*/ 4042611 w 8085221"/>
                <a:gd name="connsiteY13" fmla="*/ 0 h 3661945"/>
                <a:gd name="connsiteX14" fmla="*/ 5189622 w 8085221"/>
                <a:gd name="connsiteY14" fmla="*/ 1147011 h 3661945"/>
                <a:gd name="connsiteX15" fmla="*/ 4993731 w 8085221"/>
                <a:gd name="connsiteY15" fmla="*/ 1788316 h 3661945"/>
                <a:gd name="connsiteX16" fmla="*/ 4890678 w 8085221"/>
                <a:gd name="connsiteY16" fmla="*/ 1913218 h 3661945"/>
                <a:gd name="connsiteX17" fmla="*/ 4907066 w 8085221"/>
                <a:gd name="connsiteY17" fmla="*/ 1924978 h 3661945"/>
                <a:gd name="connsiteX18" fmla="*/ 4905641 w 8085221"/>
                <a:gd name="connsiteY18" fmla="*/ 1926154 h 3661945"/>
                <a:gd name="connsiteX19" fmla="*/ 4661760 w 8085221"/>
                <a:gd name="connsiteY19" fmla="*/ 2514934 h 3661945"/>
                <a:gd name="connsiteX20" fmla="*/ 5494421 w 8085221"/>
                <a:gd name="connsiteY20" fmla="*/ 3347595 h 3661945"/>
                <a:gd name="connsiteX21" fmla="*/ 6327082 w 8085221"/>
                <a:gd name="connsiteY21" fmla="*/ 2514934 h 3661945"/>
                <a:gd name="connsiteX22" fmla="*/ 6110772 w 8085221"/>
                <a:gd name="connsiteY22" fmla="*/ 1955071 h 3661945"/>
                <a:gd name="connsiteX23" fmla="*/ 6080725 w 8085221"/>
                <a:gd name="connsiteY23" fmla="*/ 1925732 h 3661945"/>
                <a:gd name="connsiteX24" fmla="*/ 6091150 w 8085221"/>
                <a:gd name="connsiteY24" fmla="*/ 1918251 h 3661945"/>
                <a:gd name="connsiteX25" fmla="*/ 6035840 w 8085221"/>
                <a:gd name="connsiteY25" fmla="*/ 1855161 h 3661945"/>
                <a:gd name="connsiteX26" fmla="*/ 5791199 w 8085221"/>
                <a:gd name="connsiteY26" fmla="*/ 1147011 h 3661945"/>
                <a:gd name="connsiteX27" fmla="*/ 6938210 w 8085221"/>
                <a:gd name="connsiteY27" fmla="*/ 0 h 3661945"/>
                <a:gd name="connsiteX28" fmla="*/ 8085221 w 8085221"/>
                <a:gd name="connsiteY28" fmla="*/ 1147011 h 3661945"/>
                <a:gd name="connsiteX29" fmla="*/ 7889330 w 8085221"/>
                <a:gd name="connsiteY29" fmla="*/ 1788316 h 3661945"/>
                <a:gd name="connsiteX30" fmla="*/ 7780655 w 8085221"/>
                <a:gd name="connsiteY30" fmla="*/ 1920032 h 3661945"/>
                <a:gd name="connsiteX31" fmla="*/ 7525565 w 8085221"/>
                <a:gd name="connsiteY31" fmla="*/ 1736967 h 3661945"/>
                <a:gd name="connsiteX32" fmla="*/ 7526990 w 8085221"/>
                <a:gd name="connsiteY32" fmla="*/ 1735791 h 3661945"/>
                <a:gd name="connsiteX33" fmla="*/ 7770871 w 8085221"/>
                <a:gd name="connsiteY33" fmla="*/ 1147011 h 3661945"/>
                <a:gd name="connsiteX34" fmla="*/ 6938210 w 8085221"/>
                <a:gd name="connsiteY34" fmla="*/ 314350 h 3661945"/>
                <a:gd name="connsiteX35" fmla="*/ 6105549 w 8085221"/>
                <a:gd name="connsiteY35" fmla="*/ 1147011 h 3661945"/>
                <a:gd name="connsiteX36" fmla="*/ 6321859 w 8085221"/>
                <a:gd name="connsiteY36" fmla="*/ 1706874 h 3661945"/>
                <a:gd name="connsiteX37" fmla="*/ 6351906 w 8085221"/>
                <a:gd name="connsiteY37" fmla="*/ 1736213 h 3661945"/>
                <a:gd name="connsiteX38" fmla="*/ 6341481 w 8085221"/>
                <a:gd name="connsiteY38" fmla="*/ 1743695 h 3661945"/>
                <a:gd name="connsiteX39" fmla="*/ 6396791 w 8085221"/>
                <a:gd name="connsiteY39" fmla="*/ 1806784 h 3661945"/>
                <a:gd name="connsiteX40" fmla="*/ 6641432 w 8085221"/>
                <a:gd name="connsiteY40" fmla="*/ 2514934 h 3661945"/>
                <a:gd name="connsiteX41" fmla="*/ 5494421 w 8085221"/>
                <a:gd name="connsiteY41" fmla="*/ 3661945 h 3661945"/>
                <a:gd name="connsiteX42" fmla="*/ 4347410 w 8085221"/>
                <a:gd name="connsiteY42" fmla="*/ 2514934 h 3661945"/>
                <a:gd name="connsiteX43" fmla="*/ 4543301 w 8085221"/>
                <a:gd name="connsiteY43" fmla="*/ 1873629 h 3661945"/>
                <a:gd name="connsiteX44" fmla="*/ 4646353 w 8085221"/>
                <a:gd name="connsiteY44" fmla="*/ 1748728 h 3661945"/>
                <a:gd name="connsiteX45" fmla="*/ 4629966 w 8085221"/>
                <a:gd name="connsiteY45" fmla="*/ 1736967 h 3661945"/>
                <a:gd name="connsiteX46" fmla="*/ 4631391 w 8085221"/>
                <a:gd name="connsiteY46" fmla="*/ 1735791 h 3661945"/>
                <a:gd name="connsiteX47" fmla="*/ 4875272 w 8085221"/>
                <a:gd name="connsiteY47" fmla="*/ 1147011 h 3661945"/>
                <a:gd name="connsiteX48" fmla="*/ 4042611 w 8085221"/>
                <a:gd name="connsiteY48" fmla="*/ 314350 h 3661945"/>
                <a:gd name="connsiteX49" fmla="*/ 3209950 w 8085221"/>
                <a:gd name="connsiteY49" fmla="*/ 1147011 h 3661945"/>
                <a:gd name="connsiteX50" fmla="*/ 3426260 w 8085221"/>
                <a:gd name="connsiteY50" fmla="*/ 1706874 h 3661945"/>
                <a:gd name="connsiteX51" fmla="*/ 3456307 w 8085221"/>
                <a:gd name="connsiteY51" fmla="*/ 1736213 h 3661945"/>
                <a:gd name="connsiteX52" fmla="*/ 3501191 w 8085221"/>
                <a:gd name="connsiteY52" fmla="*/ 1806784 h 3661945"/>
                <a:gd name="connsiteX53" fmla="*/ 3745832 w 8085221"/>
                <a:gd name="connsiteY53" fmla="*/ 2514934 h 3661945"/>
                <a:gd name="connsiteX54" fmla="*/ 2598821 w 8085221"/>
                <a:gd name="connsiteY54" fmla="*/ 3661945 h 3661945"/>
                <a:gd name="connsiteX55" fmla="*/ 1451810 w 8085221"/>
                <a:gd name="connsiteY55" fmla="*/ 2514934 h 3661945"/>
                <a:gd name="connsiteX56" fmla="*/ 1647702 w 8085221"/>
                <a:gd name="connsiteY56" fmla="*/ 1873629 h 3661945"/>
                <a:gd name="connsiteX57" fmla="*/ 1750754 w 8085221"/>
                <a:gd name="connsiteY57" fmla="*/ 1748728 h 3661945"/>
                <a:gd name="connsiteX58" fmla="*/ 1734366 w 8085221"/>
                <a:gd name="connsiteY58" fmla="*/ 1736967 h 3661945"/>
                <a:gd name="connsiteX59" fmla="*/ 1735791 w 8085221"/>
                <a:gd name="connsiteY59" fmla="*/ 1735791 h 3661945"/>
                <a:gd name="connsiteX60" fmla="*/ 1979673 w 8085221"/>
                <a:gd name="connsiteY60" fmla="*/ 1147011 h 3661945"/>
                <a:gd name="connsiteX61" fmla="*/ 1147012 w 8085221"/>
                <a:gd name="connsiteY61" fmla="*/ 314350 h 3661945"/>
                <a:gd name="connsiteX62" fmla="*/ 314350 w 8085221"/>
                <a:gd name="connsiteY62" fmla="*/ 1147011 h 3661945"/>
                <a:gd name="connsiteX63" fmla="*/ 530660 w 8085221"/>
                <a:gd name="connsiteY63" fmla="*/ 1706874 h 3661945"/>
                <a:gd name="connsiteX64" fmla="*/ 560707 w 8085221"/>
                <a:gd name="connsiteY64" fmla="*/ 1736213 h 3661945"/>
                <a:gd name="connsiteX65" fmla="*/ 302692 w 8085221"/>
                <a:gd name="connsiteY65" fmla="*/ 1921377 h 3661945"/>
                <a:gd name="connsiteX66" fmla="*/ 244641 w 8085221"/>
                <a:gd name="connsiteY66" fmla="*/ 1855161 h 3661945"/>
                <a:gd name="connsiteX67" fmla="*/ 0 w 8085221"/>
                <a:gd name="connsiteY67" fmla="*/ 1147011 h 3661945"/>
                <a:gd name="connsiteX68" fmla="*/ 1147012 w 8085221"/>
                <a:gd name="connsiteY68" fmla="*/ 0 h 3661945"/>
                <a:gd name="connsiteX0" fmla="*/ 1147012 w 8085221"/>
                <a:gd name="connsiteY0" fmla="*/ 0 h 3661945"/>
                <a:gd name="connsiteX1" fmla="*/ 2294022 w 8085221"/>
                <a:gd name="connsiteY1" fmla="*/ 1147011 h 3661945"/>
                <a:gd name="connsiteX2" fmla="*/ 2098132 w 8085221"/>
                <a:gd name="connsiteY2" fmla="*/ 1788316 h 3661945"/>
                <a:gd name="connsiteX3" fmla="*/ 1995079 w 8085221"/>
                <a:gd name="connsiteY3" fmla="*/ 1913218 h 3661945"/>
                <a:gd name="connsiteX4" fmla="*/ 2011466 w 8085221"/>
                <a:gd name="connsiteY4" fmla="*/ 1924978 h 3661945"/>
                <a:gd name="connsiteX5" fmla="*/ 2010041 w 8085221"/>
                <a:gd name="connsiteY5" fmla="*/ 1926154 h 3661945"/>
                <a:gd name="connsiteX6" fmla="*/ 1766161 w 8085221"/>
                <a:gd name="connsiteY6" fmla="*/ 2514934 h 3661945"/>
                <a:gd name="connsiteX7" fmla="*/ 2598821 w 8085221"/>
                <a:gd name="connsiteY7" fmla="*/ 3347595 h 3661945"/>
                <a:gd name="connsiteX8" fmla="*/ 3431482 w 8085221"/>
                <a:gd name="connsiteY8" fmla="*/ 2514934 h 3661945"/>
                <a:gd name="connsiteX9" fmla="*/ 3215172 w 8085221"/>
                <a:gd name="connsiteY9" fmla="*/ 1955071 h 3661945"/>
                <a:gd name="connsiteX10" fmla="*/ 3185125 w 8085221"/>
                <a:gd name="connsiteY10" fmla="*/ 1925732 h 3661945"/>
                <a:gd name="connsiteX11" fmla="*/ 3140241 w 8085221"/>
                <a:gd name="connsiteY11" fmla="*/ 1855161 h 3661945"/>
                <a:gd name="connsiteX12" fmla="*/ 2895600 w 8085221"/>
                <a:gd name="connsiteY12" fmla="*/ 1147011 h 3661945"/>
                <a:gd name="connsiteX13" fmla="*/ 4042611 w 8085221"/>
                <a:gd name="connsiteY13" fmla="*/ 0 h 3661945"/>
                <a:gd name="connsiteX14" fmla="*/ 5189622 w 8085221"/>
                <a:gd name="connsiteY14" fmla="*/ 1147011 h 3661945"/>
                <a:gd name="connsiteX15" fmla="*/ 4993731 w 8085221"/>
                <a:gd name="connsiteY15" fmla="*/ 1788316 h 3661945"/>
                <a:gd name="connsiteX16" fmla="*/ 4890678 w 8085221"/>
                <a:gd name="connsiteY16" fmla="*/ 1913218 h 3661945"/>
                <a:gd name="connsiteX17" fmla="*/ 4907066 w 8085221"/>
                <a:gd name="connsiteY17" fmla="*/ 1924978 h 3661945"/>
                <a:gd name="connsiteX18" fmla="*/ 4905641 w 8085221"/>
                <a:gd name="connsiteY18" fmla="*/ 1926154 h 3661945"/>
                <a:gd name="connsiteX19" fmla="*/ 4661760 w 8085221"/>
                <a:gd name="connsiteY19" fmla="*/ 2514934 h 3661945"/>
                <a:gd name="connsiteX20" fmla="*/ 5494421 w 8085221"/>
                <a:gd name="connsiteY20" fmla="*/ 3347595 h 3661945"/>
                <a:gd name="connsiteX21" fmla="*/ 6327082 w 8085221"/>
                <a:gd name="connsiteY21" fmla="*/ 2514934 h 3661945"/>
                <a:gd name="connsiteX22" fmla="*/ 6110772 w 8085221"/>
                <a:gd name="connsiteY22" fmla="*/ 1955071 h 3661945"/>
                <a:gd name="connsiteX23" fmla="*/ 6080725 w 8085221"/>
                <a:gd name="connsiteY23" fmla="*/ 1925732 h 3661945"/>
                <a:gd name="connsiteX24" fmla="*/ 6091150 w 8085221"/>
                <a:gd name="connsiteY24" fmla="*/ 1918251 h 3661945"/>
                <a:gd name="connsiteX25" fmla="*/ 6035840 w 8085221"/>
                <a:gd name="connsiteY25" fmla="*/ 1855161 h 3661945"/>
                <a:gd name="connsiteX26" fmla="*/ 5791199 w 8085221"/>
                <a:gd name="connsiteY26" fmla="*/ 1147011 h 3661945"/>
                <a:gd name="connsiteX27" fmla="*/ 6938210 w 8085221"/>
                <a:gd name="connsiteY27" fmla="*/ 0 h 3661945"/>
                <a:gd name="connsiteX28" fmla="*/ 8085221 w 8085221"/>
                <a:gd name="connsiteY28" fmla="*/ 1147011 h 3661945"/>
                <a:gd name="connsiteX29" fmla="*/ 7889330 w 8085221"/>
                <a:gd name="connsiteY29" fmla="*/ 1788316 h 3661945"/>
                <a:gd name="connsiteX30" fmla="*/ 7780655 w 8085221"/>
                <a:gd name="connsiteY30" fmla="*/ 1920032 h 3661945"/>
                <a:gd name="connsiteX31" fmla="*/ 7525565 w 8085221"/>
                <a:gd name="connsiteY31" fmla="*/ 1736967 h 3661945"/>
                <a:gd name="connsiteX32" fmla="*/ 7526990 w 8085221"/>
                <a:gd name="connsiteY32" fmla="*/ 1735791 h 3661945"/>
                <a:gd name="connsiteX33" fmla="*/ 7770871 w 8085221"/>
                <a:gd name="connsiteY33" fmla="*/ 1147011 h 3661945"/>
                <a:gd name="connsiteX34" fmla="*/ 6938210 w 8085221"/>
                <a:gd name="connsiteY34" fmla="*/ 314350 h 3661945"/>
                <a:gd name="connsiteX35" fmla="*/ 6105549 w 8085221"/>
                <a:gd name="connsiteY35" fmla="*/ 1147011 h 3661945"/>
                <a:gd name="connsiteX36" fmla="*/ 6321859 w 8085221"/>
                <a:gd name="connsiteY36" fmla="*/ 1706874 h 3661945"/>
                <a:gd name="connsiteX37" fmla="*/ 6351906 w 8085221"/>
                <a:gd name="connsiteY37" fmla="*/ 1736213 h 3661945"/>
                <a:gd name="connsiteX38" fmla="*/ 6341481 w 8085221"/>
                <a:gd name="connsiteY38" fmla="*/ 1743695 h 3661945"/>
                <a:gd name="connsiteX39" fmla="*/ 6396791 w 8085221"/>
                <a:gd name="connsiteY39" fmla="*/ 1806784 h 3661945"/>
                <a:gd name="connsiteX40" fmla="*/ 6641432 w 8085221"/>
                <a:gd name="connsiteY40" fmla="*/ 2514934 h 3661945"/>
                <a:gd name="connsiteX41" fmla="*/ 5494421 w 8085221"/>
                <a:gd name="connsiteY41" fmla="*/ 3661945 h 3661945"/>
                <a:gd name="connsiteX42" fmla="*/ 4347410 w 8085221"/>
                <a:gd name="connsiteY42" fmla="*/ 2514934 h 3661945"/>
                <a:gd name="connsiteX43" fmla="*/ 4543301 w 8085221"/>
                <a:gd name="connsiteY43" fmla="*/ 1873629 h 3661945"/>
                <a:gd name="connsiteX44" fmla="*/ 4646353 w 8085221"/>
                <a:gd name="connsiteY44" fmla="*/ 1748728 h 3661945"/>
                <a:gd name="connsiteX45" fmla="*/ 4629966 w 8085221"/>
                <a:gd name="connsiteY45" fmla="*/ 1736967 h 3661945"/>
                <a:gd name="connsiteX46" fmla="*/ 4631391 w 8085221"/>
                <a:gd name="connsiteY46" fmla="*/ 1735791 h 3661945"/>
                <a:gd name="connsiteX47" fmla="*/ 4875272 w 8085221"/>
                <a:gd name="connsiteY47" fmla="*/ 1147011 h 3661945"/>
                <a:gd name="connsiteX48" fmla="*/ 4042611 w 8085221"/>
                <a:gd name="connsiteY48" fmla="*/ 314350 h 3661945"/>
                <a:gd name="connsiteX49" fmla="*/ 3209950 w 8085221"/>
                <a:gd name="connsiteY49" fmla="*/ 1147011 h 3661945"/>
                <a:gd name="connsiteX50" fmla="*/ 3426260 w 8085221"/>
                <a:gd name="connsiteY50" fmla="*/ 1706874 h 3661945"/>
                <a:gd name="connsiteX51" fmla="*/ 3501191 w 8085221"/>
                <a:gd name="connsiteY51" fmla="*/ 1806784 h 3661945"/>
                <a:gd name="connsiteX52" fmla="*/ 3745832 w 8085221"/>
                <a:gd name="connsiteY52" fmla="*/ 2514934 h 3661945"/>
                <a:gd name="connsiteX53" fmla="*/ 2598821 w 8085221"/>
                <a:gd name="connsiteY53" fmla="*/ 3661945 h 3661945"/>
                <a:gd name="connsiteX54" fmla="*/ 1451810 w 8085221"/>
                <a:gd name="connsiteY54" fmla="*/ 2514934 h 3661945"/>
                <a:gd name="connsiteX55" fmla="*/ 1647702 w 8085221"/>
                <a:gd name="connsiteY55" fmla="*/ 1873629 h 3661945"/>
                <a:gd name="connsiteX56" fmla="*/ 1750754 w 8085221"/>
                <a:gd name="connsiteY56" fmla="*/ 1748728 h 3661945"/>
                <a:gd name="connsiteX57" fmla="*/ 1734366 w 8085221"/>
                <a:gd name="connsiteY57" fmla="*/ 1736967 h 3661945"/>
                <a:gd name="connsiteX58" fmla="*/ 1735791 w 8085221"/>
                <a:gd name="connsiteY58" fmla="*/ 1735791 h 3661945"/>
                <a:gd name="connsiteX59" fmla="*/ 1979673 w 8085221"/>
                <a:gd name="connsiteY59" fmla="*/ 1147011 h 3661945"/>
                <a:gd name="connsiteX60" fmla="*/ 1147012 w 8085221"/>
                <a:gd name="connsiteY60" fmla="*/ 314350 h 3661945"/>
                <a:gd name="connsiteX61" fmla="*/ 314350 w 8085221"/>
                <a:gd name="connsiteY61" fmla="*/ 1147011 h 3661945"/>
                <a:gd name="connsiteX62" fmla="*/ 530660 w 8085221"/>
                <a:gd name="connsiteY62" fmla="*/ 1706874 h 3661945"/>
                <a:gd name="connsiteX63" fmla="*/ 560707 w 8085221"/>
                <a:gd name="connsiteY63" fmla="*/ 1736213 h 3661945"/>
                <a:gd name="connsiteX64" fmla="*/ 302692 w 8085221"/>
                <a:gd name="connsiteY64" fmla="*/ 1921377 h 3661945"/>
                <a:gd name="connsiteX65" fmla="*/ 244641 w 8085221"/>
                <a:gd name="connsiteY65" fmla="*/ 1855161 h 3661945"/>
                <a:gd name="connsiteX66" fmla="*/ 0 w 8085221"/>
                <a:gd name="connsiteY66" fmla="*/ 1147011 h 3661945"/>
                <a:gd name="connsiteX67" fmla="*/ 1147012 w 8085221"/>
                <a:gd name="connsiteY67" fmla="*/ 0 h 3661945"/>
                <a:gd name="connsiteX0" fmla="*/ 1147012 w 8085221"/>
                <a:gd name="connsiteY0" fmla="*/ 0 h 3661945"/>
                <a:gd name="connsiteX1" fmla="*/ 2294022 w 8085221"/>
                <a:gd name="connsiteY1" fmla="*/ 1147011 h 3661945"/>
                <a:gd name="connsiteX2" fmla="*/ 2098132 w 8085221"/>
                <a:gd name="connsiteY2" fmla="*/ 1788316 h 3661945"/>
                <a:gd name="connsiteX3" fmla="*/ 1995079 w 8085221"/>
                <a:gd name="connsiteY3" fmla="*/ 1913218 h 3661945"/>
                <a:gd name="connsiteX4" fmla="*/ 2011466 w 8085221"/>
                <a:gd name="connsiteY4" fmla="*/ 1924978 h 3661945"/>
                <a:gd name="connsiteX5" fmla="*/ 2010041 w 8085221"/>
                <a:gd name="connsiteY5" fmla="*/ 1926154 h 3661945"/>
                <a:gd name="connsiteX6" fmla="*/ 1766161 w 8085221"/>
                <a:gd name="connsiteY6" fmla="*/ 2514934 h 3661945"/>
                <a:gd name="connsiteX7" fmla="*/ 2598821 w 8085221"/>
                <a:gd name="connsiteY7" fmla="*/ 3347595 h 3661945"/>
                <a:gd name="connsiteX8" fmla="*/ 3431482 w 8085221"/>
                <a:gd name="connsiteY8" fmla="*/ 2514934 h 3661945"/>
                <a:gd name="connsiteX9" fmla="*/ 3215172 w 8085221"/>
                <a:gd name="connsiteY9" fmla="*/ 1955071 h 3661945"/>
                <a:gd name="connsiteX10" fmla="*/ 3140241 w 8085221"/>
                <a:gd name="connsiteY10" fmla="*/ 1855161 h 3661945"/>
                <a:gd name="connsiteX11" fmla="*/ 2895600 w 8085221"/>
                <a:gd name="connsiteY11" fmla="*/ 1147011 h 3661945"/>
                <a:gd name="connsiteX12" fmla="*/ 4042611 w 8085221"/>
                <a:gd name="connsiteY12" fmla="*/ 0 h 3661945"/>
                <a:gd name="connsiteX13" fmla="*/ 5189622 w 8085221"/>
                <a:gd name="connsiteY13" fmla="*/ 1147011 h 3661945"/>
                <a:gd name="connsiteX14" fmla="*/ 4993731 w 8085221"/>
                <a:gd name="connsiteY14" fmla="*/ 1788316 h 3661945"/>
                <a:gd name="connsiteX15" fmla="*/ 4890678 w 8085221"/>
                <a:gd name="connsiteY15" fmla="*/ 1913218 h 3661945"/>
                <a:gd name="connsiteX16" fmla="*/ 4907066 w 8085221"/>
                <a:gd name="connsiteY16" fmla="*/ 1924978 h 3661945"/>
                <a:gd name="connsiteX17" fmla="*/ 4905641 w 8085221"/>
                <a:gd name="connsiteY17" fmla="*/ 1926154 h 3661945"/>
                <a:gd name="connsiteX18" fmla="*/ 4661760 w 8085221"/>
                <a:gd name="connsiteY18" fmla="*/ 2514934 h 3661945"/>
                <a:gd name="connsiteX19" fmla="*/ 5494421 w 8085221"/>
                <a:gd name="connsiteY19" fmla="*/ 3347595 h 3661945"/>
                <a:gd name="connsiteX20" fmla="*/ 6327082 w 8085221"/>
                <a:gd name="connsiteY20" fmla="*/ 2514934 h 3661945"/>
                <a:gd name="connsiteX21" fmla="*/ 6110772 w 8085221"/>
                <a:gd name="connsiteY21" fmla="*/ 1955071 h 3661945"/>
                <a:gd name="connsiteX22" fmla="*/ 6080725 w 8085221"/>
                <a:gd name="connsiteY22" fmla="*/ 1925732 h 3661945"/>
                <a:gd name="connsiteX23" fmla="*/ 6091150 w 8085221"/>
                <a:gd name="connsiteY23" fmla="*/ 1918251 h 3661945"/>
                <a:gd name="connsiteX24" fmla="*/ 6035840 w 8085221"/>
                <a:gd name="connsiteY24" fmla="*/ 1855161 h 3661945"/>
                <a:gd name="connsiteX25" fmla="*/ 5791199 w 8085221"/>
                <a:gd name="connsiteY25" fmla="*/ 1147011 h 3661945"/>
                <a:gd name="connsiteX26" fmla="*/ 6938210 w 8085221"/>
                <a:gd name="connsiteY26" fmla="*/ 0 h 3661945"/>
                <a:gd name="connsiteX27" fmla="*/ 8085221 w 8085221"/>
                <a:gd name="connsiteY27" fmla="*/ 1147011 h 3661945"/>
                <a:gd name="connsiteX28" fmla="*/ 7889330 w 8085221"/>
                <a:gd name="connsiteY28" fmla="*/ 1788316 h 3661945"/>
                <a:gd name="connsiteX29" fmla="*/ 7780655 w 8085221"/>
                <a:gd name="connsiteY29" fmla="*/ 1920032 h 3661945"/>
                <a:gd name="connsiteX30" fmla="*/ 7525565 w 8085221"/>
                <a:gd name="connsiteY30" fmla="*/ 1736967 h 3661945"/>
                <a:gd name="connsiteX31" fmla="*/ 7526990 w 8085221"/>
                <a:gd name="connsiteY31" fmla="*/ 1735791 h 3661945"/>
                <a:gd name="connsiteX32" fmla="*/ 7770871 w 8085221"/>
                <a:gd name="connsiteY32" fmla="*/ 1147011 h 3661945"/>
                <a:gd name="connsiteX33" fmla="*/ 6938210 w 8085221"/>
                <a:gd name="connsiteY33" fmla="*/ 314350 h 3661945"/>
                <a:gd name="connsiteX34" fmla="*/ 6105549 w 8085221"/>
                <a:gd name="connsiteY34" fmla="*/ 1147011 h 3661945"/>
                <a:gd name="connsiteX35" fmla="*/ 6321859 w 8085221"/>
                <a:gd name="connsiteY35" fmla="*/ 1706874 h 3661945"/>
                <a:gd name="connsiteX36" fmla="*/ 6351906 w 8085221"/>
                <a:gd name="connsiteY36" fmla="*/ 1736213 h 3661945"/>
                <a:gd name="connsiteX37" fmla="*/ 6341481 w 8085221"/>
                <a:gd name="connsiteY37" fmla="*/ 1743695 h 3661945"/>
                <a:gd name="connsiteX38" fmla="*/ 6396791 w 8085221"/>
                <a:gd name="connsiteY38" fmla="*/ 1806784 h 3661945"/>
                <a:gd name="connsiteX39" fmla="*/ 6641432 w 8085221"/>
                <a:gd name="connsiteY39" fmla="*/ 2514934 h 3661945"/>
                <a:gd name="connsiteX40" fmla="*/ 5494421 w 8085221"/>
                <a:gd name="connsiteY40" fmla="*/ 3661945 h 3661945"/>
                <a:gd name="connsiteX41" fmla="*/ 4347410 w 8085221"/>
                <a:gd name="connsiteY41" fmla="*/ 2514934 h 3661945"/>
                <a:gd name="connsiteX42" fmla="*/ 4543301 w 8085221"/>
                <a:gd name="connsiteY42" fmla="*/ 1873629 h 3661945"/>
                <a:gd name="connsiteX43" fmla="*/ 4646353 w 8085221"/>
                <a:gd name="connsiteY43" fmla="*/ 1748728 h 3661945"/>
                <a:gd name="connsiteX44" fmla="*/ 4629966 w 8085221"/>
                <a:gd name="connsiteY44" fmla="*/ 1736967 h 3661945"/>
                <a:gd name="connsiteX45" fmla="*/ 4631391 w 8085221"/>
                <a:gd name="connsiteY45" fmla="*/ 1735791 h 3661945"/>
                <a:gd name="connsiteX46" fmla="*/ 4875272 w 8085221"/>
                <a:gd name="connsiteY46" fmla="*/ 1147011 h 3661945"/>
                <a:gd name="connsiteX47" fmla="*/ 4042611 w 8085221"/>
                <a:gd name="connsiteY47" fmla="*/ 314350 h 3661945"/>
                <a:gd name="connsiteX48" fmla="*/ 3209950 w 8085221"/>
                <a:gd name="connsiteY48" fmla="*/ 1147011 h 3661945"/>
                <a:gd name="connsiteX49" fmla="*/ 3426260 w 8085221"/>
                <a:gd name="connsiteY49" fmla="*/ 1706874 h 3661945"/>
                <a:gd name="connsiteX50" fmla="*/ 3501191 w 8085221"/>
                <a:gd name="connsiteY50" fmla="*/ 1806784 h 3661945"/>
                <a:gd name="connsiteX51" fmla="*/ 3745832 w 8085221"/>
                <a:gd name="connsiteY51" fmla="*/ 2514934 h 3661945"/>
                <a:gd name="connsiteX52" fmla="*/ 2598821 w 8085221"/>
                <a:gd name="connsiteY52" fmla="*/ 3661945 h 3661945"/>
                <a:gd name="connsiteX53" fmla="*/ 1451810 w 8085221"/>
                <a:gd name="connsiteY53" fmla="*/ 2514934 h 3661945"/>
                <a:gd name="connsiteX54" fmla="*/ 1647702 w 8085221"/>
                <a:gd name="connsiteY54" fmla="*/ 1873629 h 3661945"/>
                <a:gd name="connsiteX55" fmla="*/ 1750754 w 8085221"/>
                <a:gd name="connsiteY55" fmla="*/ 1748728 h 3661945"/>
                <a:gd name="connsiteX56" fmla="*/ 1734366 w 8085221"/>
                <a:gd name="connsiteY56" fmla="*/ 1736967 h 3661945"/>
                <a:gd name="connsiteX57" fmla="*/ 1735791 w 8085221"/>
                <a:gd name="connsiteY57" fmla="*/ 1735791 h 3661945"/>
                <a:gd name="connsiteX58" fmla="*/ 1979673 w 8085221"/>
                <a:gd name="connsiteY58" fmla="*/ 1147011 h 3661945"/>
                <a:gd name="connsiteX59" fmla="*/ 1147012 w 8085221"/>
                <a:gd name="connsiteY59" fmla="*/ 314350 h 3661945"/>
                <a:gd name="connsiteX60" fmla="*/ 314350 w 8085221"/>
                <a:gd name="connsiteY60" fmla="*/ 1147011 h 3661945"/>
                <a:gd name="connsiteX61" fmla="*/ 530660 w 8085221"/>
                <a:gd name="connsiteY61" fmla="*/ 1706874 h 3661945"/>
                <a:gd name="connsiteX62" fmla="*/ 560707 w 8085221"/>
                <a:gd name="connsiteY62" fmla="*/ 1736213 h 3661945"/>
                <a:gd name="connsiteX63" fmla="*/ 302692 w 8085221"/>
                <a:gd name="connsiteY63" fmla="*/ 1921377 h 3661945"/>
                <a:gd name="connsiteX64" fmla="*/ 244641 w 8085221"/>
                <a:gd name="connsiteY64" fmla="*/ 1855161 h 3661945"/>
                <a:gd name="connsiteX65" fmla="*/ 0 w 8085221"/>
                <a:gd name="connsiteY65" fmla="*/ 1147011 h 3661945"/>
                <a:gd name="connsiteX66" fmla="*/ 1147012 w 8085221"/>
                <a:gd name="connsiteY66" fmla="*/ 0 h 3661945"/>
                <a:gd name="connsiteX0" fmla="*/ 1147012 w 8085221"/>
                <a:gd name="connsiteY0" fmla="*/ 0 h 3661945"/>
                <a:gd name="connsiteX1" fmla="*/ 2294022 w 8085221"/>
                <a:gd name="connsiteY1" fmla="*/ 1147011 h 3661945"/>
                <a:gd name="connsiteX2" fmla="*/ 2098132 w 8085221"/>
                <a:gd name="connsiteY2" fmla="*/ 1788316 h 3661945"/>
                <a:gd name="connsiteX3" fmla="*/ 1995079 w 8085221"/>
                <a:gd name="connsiteY3" fmla="*/ 1913218 h 3661945"/>
                <a:gd name="connsiteX4" fmla="*/ 2011466 w 8085221"/>
                <a:gd name="connsiteY4" fmla="*/ 1924978 h 3661945"/>
                <a:gd name="connsiteX5" fmla="*/ 2010041 w 8085221"/>
                <a:gd name="connsiteY5" fmla="*/ 1926154 h 3661945"/>
                <a:gd name="connsiteX6" fmla="*/ 1766161 w 8085221"/>
                <a:gd name="connsiteY6" fmla="*/ 2514934 h 3661945"/>
                <a:gd name="connsiteX7" fmla="*/ 2598821 w 8085221"/>
                <a:gd name="connsiteY7" fmla="*/ 3347595 h 3661945"/>
                <a:gd name="connsiteX8" fmla="*/ 3431482 w 8085221"/>
                <a:gd name="connsiteY8" fmla="*/ 2514934 h 3661945"/>
                <a:gd name="connsiteX9" fmla="*/ 3215172 w 8085221"/>
                <a:gd name="connsiteY9" fmla="*/ 1955071 h 3661945"/>
                <a:gd name="connsiteX10" fmla="*/ 3140241 w 8085221"/>
                <a:gd name="connsiteY10" fmla="*/ 1855161 h 3661945"/>
                <a:gd name="connsiteX11" fmla="*/ 2895600 w 8085221"/>
                <a:gd name="connsiteY11" fmla="*/ 1147011 h 3661945"/>
                <a:gd name="connsiteX12" fmla="*/ 4042611 w 8085221"/>
                <a:gd name="connsiteY12" fmla="*/ 0 h 3661945"/>
                <a:gd name="connsiteX13" fmla="*/ 5189622 w 8085221"/>
                <a:gd name="connsiteY13" fmla="*/ 1147011 h 3661945"/>
                <a:gd name="connsiteX14" fmla="*/ 4993731 w 8085221"/>
                <a:gd name="connsiteY14" fmla="*/ 1788316 h 3661945"/>
                <a:gd name="connsiteX15" fmla="*/ 4890678 w 8085221"/>
                <a:gd name="connsiteY15" fmla="*/ 1913218 h 3661945"/>
                <a:gd name="connsiteX16" fmla="*/ 4907066 w 8085221"/>
                <a:gd name="connsiteY16" fmla="*/ 1924978 h 3661945"/>
                <a:gd name="connsiteX17" fmla="*/ 4905641 w 8085221"/>
                <a:gd name="connsiteY17" fmla="*/ 1926154 h 3661945"/>
                <a:gd name="connsiteX18" fmla="*/ 4661760 w 8085221"/>
                <a:gd name="connsiteY18" fmla="*/ 2514934 h 3661945"/>
                <a:gd name="connsiteX19" fmla="*/ 5494421 w 8085221"/>
                <a:gd name="connsiteY19" fmla="*/ 3347595 h 3661945"/>
                <a:gd name="connsiteX20" fmla="*/ 6327082 w 8085221"/>
                <a:gd name="connsiteY20" fmla="*/ 2514934 h 3661945"/>
                <a:gd name="connsiteX21" fmla="*/ 6110772 w 8085221"/>
                <a:gd name="connsiteY21" fmla="*/ 1955071 h 3661945"/>
                <a:gd name="connsiteX22" fmla="*/ 6080725 w 8085221"/>
                <a:gd name="connsiteY22" fmla="*/ 1925732 h 3661945"/>
                <a:gd name="connsiteX23" fmla="*/ 6091150 w 8085221"/>
                <a:gd name="connsiteY23" fmla="*/ 1918251 h 3661945"/>
                <a:gd name="connsiteX24" fmla="*/ 6035840 w 8085221"/>
                <a:gd name="connsiteY24" fmla="*/ 1855161 h 3661945"/>
                <a:gd name="connsiteX25" fmla="*/ 5791199 w 8085221"/>
                <a:gd name="connsiteY25" fmla="*/ 1147011 h 3661945"/>
                <a:gd name="connsiteX26" fmla="*/ 6938210 w 8085221"/>
                <a:gd name="connsiteY26" fmla="*/ 0 h 3661945"/>
                <a:gd name="connsiteX27" fmla="*/ 8085221 w 8085221"/>
                <a:gd name="connsiteY27" fmla="*/ 1147011 h 3661945"/>
                <a:gd name="connsiteX28" fmla="*/ 7889330 w 8085221"/>
                <a:gd name="connsiteY28" fmla="*/ 1788316 h 3661945"/>
                <a:gd name="connsiteX29" fmla="*/ 7780655 w 8085221"/>
                <a:gd name="connsiteY29" fmla="*/ 1920032 h 3661945"/>
                <a:gd name="connsiteX30" fmla="*/ 7525565 w 8085221"/>
                <a:gd name="connsiteY30" fmla="*/ 1736967 h 3661945"/>
                <a:gd name="connsiteX31" fmla="*/ 7526990 w 8085221"/>
                <a:gd name="connsiteY31" fmla="*/ 1735791 h 3661945"/>
                <a:gd name="connsiteX32" fmla="*/ 7770871 w 8085221"/>
                <a:gd name="connsiteY32" fmla="*/ 1147011 h 3661945"/>
                <a:gd name="connsiteX33" fmla="*/ 6938210 w 8085221"/>
                <a:gd name="connsiteY33" fmla="*/ 314350 h 3661945"/>
                <a:gd name="connsiteX34" fmla="*/ 6105549 w 8085221"/>
                <a:gd name="connsiteY34" fmla="*/ 1147011 h 3661945"/>
                <a:gd name="connsiteX35" fmla="*/ 6321859 w 8085221"/>
                <a:gd name="connsiteY35" fmla="*/ 1706874 h 3661945"/>
                <a:gd name="connsiteX36" fmla="*/ 6351906 w 8085221"/>
                <a:gd name="connsiteY36" fmla="*/ 1736213 h 3661945"/>
                <a:gd name="connsiteX37" fmla="*/ 6341481 w 8085221"/>
                <a:gd name="connsiteY37" fmla="*/ 1743695 h 3661945"/>
                <a:gd name="connsiteX38" fmla="*/ 6396791 w 8085221"/>
                <a:gd name="connsiteY38" fmla="*/ 1806784 h 3661945"/>
                <a:gd name="connsiteX39" fmla="*/ 6641432 w 8085221"/>
                <a:gd name="connsiteY39" fmla="*/ 2514934 h 3661945"/>
                <a:gd name="connsiteX40" fmla="*/ 5494421 w 8085221"/>
                <a:gd name="connsiteY40" fmla="*/ 3661945 h 3661945"/>
                <a:gd name="connsiteX41" fmla="*/ 4347410 w 8085221"/>
                <a:gd name="connsiteY41" fmla="*/ 2514934 h 3661945"/>
                <a:gd name="connsiteX42" fmla="*/ 4543301 w 8085221"/>
                <a:gd name="connsiteY42" fmla="*/ 1873629 h 3661945"/>
                <a:gd name="connsiteX43" fmla="*/ 4646353 w 8085221"/>
                <a:gd name="connsiteY43" fmla="*/ 1748728 h 3661945"/>
                <a:gd name="connsiteX44" fmla="*/ 4629966 w 8085221"/>
                <a:gd name="connsiteY44" fmla="*/ 1736967 h 3661945"/>
                <a:gd name="connsiteX45" fmla="*/ 4631391 w 8085221"/>
                <a:gd name="connsiteY45" fmla="*/ 1735791 h 3661945"/>
                <a:gd name="connsiteX46" fmla="*/ 4875272 w 8085221"/>
                <a:gd name="connsiteY46" fmla="*/ 1147011 h 3661945"/>
                <a:gd name="connsiteX47" fmla="*/ 4042611 w 8085221"/>
                <a:gd name="connsiteY47" fmla="*/ 314350 h 3661945"/>
                <a:gd name="connsiteX48" fmla="*/ 3209950 w 8085221"/>
                <a:gd name="connsiteY48" fmla="*/ 1147011 h 3661945"/>
                <a:gd name="connsiteX49" fmla="*/ 3426260 w 8085221"/>
                <a:gd name="connsiteY49" fmla="*/ 1706874 h 3661945"/>
                <a:gd name="connsiteX50" fmla="*/ 3501191 w 8085221"/>
                <a:gd name="connsiteY50" fmla="*/ 1806784 h 3661945"/>
                <a:gd name="connsiteX51" fmla="*/ 3745832 w 8085221"/>
                <a:gd name="connsiteY51" fmla="*/ 2514934 h 3661945"/>
                <a:gd name="connsiteX52" fmla="*/ 2598821 w 8085221"/>
                <a:gd name="connsiteY52" fmla="*/ 3661945 h 3661945"/>
                <a:gd name="connsiteX53" fmla="*/ 1451810 w 8085221"/>
                <a:gd name="connsiteY53" fmla="*/ 2514934 h 3661945"/>
                <a:gd name="connsiteX54" fmla="*/ 1647702 w 8085221"/>
                <a:gd name="connsiteY54" fmla="*/ 1873629 h 3661945"/>
                <a:gd name="connsiteX55" fmla="*/ 1734366 w 8085221"/>
                <a:gd name="connsiteY55" fmla="*/ 1736967 h 3661945"/>
                <a:gd name="connsiteX56" fmla="*/ 1735791 w 8085221"/>
                <a:gd name="connsiteY56" fmla="*/ 1735791 h 3661945"/>
                <a:gd name="connsiteX57" fmla="*/ 1979673 w 8085221"/>
                <a:gd name="connsiteY57" fmla="*/ 1147011 h 3661945"/>
                <a:gd name="connsiteX58" fmla="*/ 1147012 w 8085221"/>
                <a:gd name="connsiteY58" fmla="*/ 314350 h 3661945"/>
                <a:gd name="connsiteX59" fmla="*/ 314350 w 8085221"/>
                <a:gd name="connsiteY59" fmla="*/ 1147011 h 3661945"/>
                <a:gd name="connsiteX60" fmla="*/ 530660 w 8085221"/>
                <a:gd name="connsiteY60" fmla="*/ 1706874 h 3661945"/>
                <a:gd name="connsiteX61" fmla="*/ 560707 w 8085221"/>
                <a:gd name="connsiteY61" fmla="*/ 1736213 h 3661945"/>
                <a:gd name="connsiteX62" fmla="*/ 302692 w 8085221"/>
                <a:gd name="connsiteY62" fmla="*/ 1921377 h 3661945"/>
                <a:gd name="connsiteX63" fmla="*/ 244641 w 8085221"/>
                <a:gd name="connsiteY63" fmla="*/ 1855161 h 3661945"/>
                <a:gd name="connsiteX64" fmla="*/ 0 w 8085221"/>
                <a:gd name="connsiteY64" fmla="*/ 1147011 h 3661945"/>
                <a:gd name="connsiteX65" fmla="*/ 1147012 w 8085221"/>
                <a:gd name="connsiteY65" fmla="*/ 0 h 3661945"/>
                <a:gd name="connsiteX0" fmla="*/ 1147012 w 8085221"/>
                <a:gd name="connsiteY0" fmla="*/ 0 h 3661945"/>
                <a:gd name="connsiteX1" fmla="*/ 2294022 w 8085221"/>
                <a:gd name="connsiteY1" fmla="*/ 1147011 h 3661945"/>
                <a:gd name="connsiteX2" fmla="*/ 2098132 w 8085221"/>
                <a:gd name="connsiteY2" fmla="*/ 1788316 h 3661945"/>
                <a:gd name="connsiteX3" fmla="*/ 2011466 w 8085221"/>
                <a:gd name="connsiteY3" fmla="*/ 1924978 h 3661945"/>
                <a:gd name="connsiteX4" fmla="*/ 2010041 w 8085221"/>
                <a:gd name="connsiteY4" fmla="*/ 1926154 h 3661945"/>
                <a:gd name="connsiteX5" fmla="*/ 1766161 w 8085221"/>
                <a:gd name="connsiteY5" fmla="*/ 2514934 h 3661945"/>
                <a:gd name="connsiteX6" fmla="*/ 2598821 w 8085221"/>
                <a:gd name="connsiteY6" fmla="*/ 3347595 h 3661945"/>
                <a:gd name="connsiteX7" fmla="*/ 3431482 w 8085221"/>
                <a:gd name="connsiteY7" fmla="*/ 2514934 h 3661945"/>
                <a:gd name="connsiteX8" fmla="*/ 3215172 w 8085221"/>
                <a:gd name="connsiteY8" fmla="*/ 1955071 h 3661945"/>
                <a:gd name="connsiteX9" fmla="*/ 3140241 w 8085221"/>
                <a:gd name="connsiteY9" fmla="*/ 1855161 h 3661945"/>
                <a:gd name="connsiteX10" fmla="*/ 2895600 w 8085221"/>
                <a:gd name="connsiteY10" fmla="*/ 1147011 h 3661945"/>
                <a:gd name="connsiteX11" fmla="*/ 4042611 w 8085221"/>
                <a:gd name="connsiteY11" fmla="*/ 0 h 3661945"/>
                <a:gd name="connsiteX12" fmla="*/ 5189622 w 8085221"/>
                <a:gd name="connsiteY12" fmla="*/ 1147011 h 3661945"/>
                <a:gd name="connsiteX13" fmla="*/ 4993731 w 8085221"/>
                <a:gd name="connsiteY13" fmla="*/ 1788316 h 3661945"/>
                <a:gd name="connsiteX14" fmla="*/ 4890678 w 8085221"/>
                <a:gd name="connsiteY14" fmla="*/ 1913218 h 3661945"/>
                <a:gd name="connsiteX15" fmla="*/ 4907066 w 8085221"/>
                <a:gd name="connsiteY15" fmla="*/ 1924978 h 3661945"/>
                <a:gd name="connsiteX16" fmla="*/ 4905641 w 8085221"/>
                <a:gd name="connsiteY16" fmla="*/ 1926154 h 3661945"/>
                <a:gd name="connsiteX17" fmla="*/ 4661760 w 8085221"/>
                <a:gd name="connsiteY17" fmla="*/ 2514934 h 3661945"/>
                <a:gd name="connsiteX18" fmla="*/ 5494421 w 8085221"/>
                <a:gd name="connsiteY18" fmla="*/ 3347595 h 3661945"/>
                <a:gd name="connsiteX19" fmla="*/ 6327082 w 8085221"/>
                <a:gd name="connsiteY19" fmla="*/ 2514934 h 3661945"/>
                <a:gd name="connsiteX20" fmla="*/ 6110772 w 8085221"/>
                <a:gd name="connsiteY20" fmla="*/ 1955071 h 3661945"/>
                <a:gd name="connsiteX21" fmla="*/ 6080725 w 8085221"/>
                <a:gd name="connsiteY21" fmla="*/ 1925732 h 3661945"/>
                <a:gd name="connsiteX22" fmla="*/ 6091150 w 8085221"/>
                <a:gd name="connsiteY22" fmla="*/ 1918251 h 3661945"/>
                <a:gd name="connsiteX23" fmla="*/ 6035840 w 8085221"/>
                <a:gd name="connsiteY23" fmla="*/ 1855161 h 3661945"/>
                <a:gd name="connsiteX24" fmla="*/ 5791199 w 8085221"/>
                <a:gd name="connsiteY24" fmla="*/ 1147011 h 3661945"/>
                <a:gd name="connsiteX25" fmla="*/ 6938210 w 8085221"/>
                <a:gd name="connsiteY25" fmla="*/ 0 h 3661945"/>
                <a:gd name="connsiteX26" fmla="*/ 8085221 w 8085221"/>
                <a:gd name="connsiteY26" fmla="*/ 1147011 h 3661945"/>
                <a:gd name="connsiteX27" fmla="*/ 7889330 w 8085221"/>
                <a:gd name="connsiteY27" fmla="*/ 1788316 h 3661945"/>
                <a:gd name="connsiteX28" fmla="*/ 7780655 w 8085221"/>
                <a:gd name="connsiteY28" fmla="*/ 1920032 h 3661945"/>
                <a:gd name="connsiteX29" fmla="*/ 7525565 w 8085221"/>
                <a:gd name="connsiteY29" fmla="*/ 1736967 h 3661945"/>
                <a:gd name="connsiteX30" fmla="*/ 7526990 w 8085221"/>
                <a:gd name="connsiteY30" fmla="*/ 1735791 h 3661945"/>
                <a:gd name="connsiteX31" fmla="*/ 7770871 w 8085221"/>
                <a:gd name="connsiteY31" fmla="*/ 1147011 h 3661945"/>
                <a:gd name="connsiteX32" fmla="*/ 6938210 w 8085221"/>
                <a:gd name="connsiteY32" fmla="*/ 314350 h 3661945"/>
                <a:gd name="connsiteX33" fmla="*/ 6105549 w 8085221"/>
                <a:gd name="connsiteY33" fmla="*/ 1147011 h 3661945"/>
                <a:gd name="connsiteX34" fmla="*/ 6321859 w 8085221"/>
                <a:gd name="connsiteY34" fmla="*/ 1706874 h 3661945"/>
                <a:gd name="connsiteX35" fmla="*/ 6351906 w 8085221"/>
                <a:gd name="connsiteY35" fmla="*/ 1736213 h 3661945"/>
                <a:gd name="connsiteX36" fmla="*/ 6341481 w 8085221"/>
                <a:gd name="connsiteY36" fmla="*/ 1743695 h 3661945"/>
                <a:gd name="connsiteX37" fmla="*/ 6396791 w 8085221"/>
                <a:gd name="connsiteY37" fmla="*/ 1806784 h 3661945"/>
                <a:gd name="connsiteX38" fmla="*/ 6641432 w 8085221"/>
                <a:gd name="connsiteY38" fmla="*/ 2514934 h 3661945"/>
                <a:gd name="connsiteX39" fmla="*/ 5494421 w 8085221"/>
                <a:gd name="connsiteY39" fmla="*/ 3661945 h 3661945"/>
                <a:gd name="connsiteX40" fmla="*/ 4347410 w 8085221"/>
                <a:gd name="connsiteY40" fmla="*/ 2514934 h 3661945"/>
                <a:gd name="connsiteX41" fmla="*/ 4543301 w 8085221"/>
                <a:gd name="connsiteY41" fmla="*/ 1873629 h 3661945"/>
                <a:gd name="connsiteX42" fmla="*/ 4646353 w 8085221"/>
                <a:gd name="connsiteY42" fmla="*/ 1748728 h 3661945"/>
                <a:gd name="connsiteX43" fmla="*/ 4629966 w 8085221"/>
                <a:gd name="connsiteY43" fmla="*/ 1736967 h 3661945"/>
                <a:gd name="connsiteX44" fmla="*/ 4631391 w 8085221"/>
                <a:gd name="connsiteY44" fmla="*/ 1735791 h 3661945"/>
                <a:gd name="connsiteX45" fmla="*/ 4875272 w 8085221"/>
                <a:gd name="connsiteY45" fmla="*/ 1147011 h 3661945"/>
                <a:gd name="connsiteX46" fmla="*/ 4042611 w 8085221"/>
                <a:gd name="connsiteY46" fmla="*/ 314350 h 3661945"/>
                <a:gd name="connsiteX47" fmla="*/ 3209950 w 8085221"/>
                <a:gd name="connsiteY47" fmla="*/ 1147011 h 3661945"/>
                <a:gd name="connsiteX48" fmla="*/ 3426260 w 8085221"/>
                <a:gd name="connsiteY48" fmla="*/ 1706874 h 3661945"/>
                <a:gd name="connsiteX49" fmla="*/ 3501191 w 8085221"/>
                <a:gd name="connsiteY49" fmla="*/ 1806784 h 3661945"/>
                <a:gd name="connsiteX50" fmla="*/ 3745832 w 8085221"/>
                <a:gd name="connsiteY50" fmla="*/ 2514934 h 3661945"/>
                <a:gd name="connsiteX51" fmla="*/ 2598821 w 8085221"/>
                <a:gd name="connsiteY51" fmla="*/ 3661945 h 3661945"/>
                <a:gd name="connsiteX52" fmla="*/ 1451810 w 8085221"/>
                <a:gd name="connsiteY52" fmla="*/ 2514934 h 3661945"/>
                <a:gd name="connsiteX53" fmla="*/ 1647702 w 8085221"/>
                <a:gd name="connsiteY53" fmla="*/ 1873629 h 3661945"/>
                <a:gd name="connsiteX54" fmla="*/ 1734366 w 8085221"/>
                <a:gd name="connsiteY54" fmla="*/ 1736967 h 3661945"/>
                <a:gd name="connsiteX55" fmla="*/ 1735791 w 8085221"/>
                <a:gd name="connsiteY55" fmla="*/ 1735791 h 3661945"/>
                <a:gd name="connsiteX56" fmla="*/ 1979673 w 8085221"/>
                <a:gd name="connsiteY56" fmla="*/ 1147011 h 3661945"/>
                <a:gd name="connsiteX57" fmla="*/ 1147012 w 8085221"/>
                <a:gd name="connsiteY57" fmla="*/ 314350 h 3661945"/>
                <a:gd name="connsiteX58" fmla="*/ 314350 w 8085221"/>
                <a:gd name="connsiteY58" fmla="*/ 1147011 h 3661945"/>
                <a:gd name="connsiteX59" fmla="*/ 530660 w 8085221"/>
                <a:gd name="connsiteY59" fmla="*/ 1706874 h 3661945"/>
                <a:gd name="connsiteX60" fmla="*/ 560707 w 8085221"/>
                <a:gd name="connsiteY60" fmla="*/ 1736213 h 3661945"/>
                <a:gd name="connsiteX61" fmla="*/ 302692 w 8085221"/>
                <a:gd name="connsiteY61" fmla="*/ 1921377 h 3661945"/>
                <a:gd name="connsiteX62" fmla="*/ 244641 w 8085221"/>
                <a:gd name="connsiteY62" fmla="*/ 1855161 h 3661945"/>
                <a:gd name="connsiteX63" fmla="*/ 0 w 8085221"/>
                <a:gd name="connsiteY63" fmla="*/ 1147011 h 3661945"/>
                <a:gd name="connsiteX64" fmla="*/ 1147012 w 8085221"/>
                <a:gd name="connsiteY64" fmla="*/ 0 h 3661945"/>
                <a:gd name="connsiteX0" fmla="*/ 1147012 w 8085221"/>
                <a:gd name="connsiteY0" fmla="*/ 0 h 3661945"/>
                <a:gd name="connsiteX1" fmla="*/ 2294022 w 8085221"/>
                <a:gd name="connsiteY1" fmla="*/ 1147011 h 3661945"/>
                <a:gd name="connsiteX2" fmla="*/ 2098132 w 8085221"/>
                <a:gd name="connsiteY2" fmla="*/ 1788316 h 3661945"/>
                <a:gd name="connsiteX3" fmla="*/ 2011466 w 8085221"/>
                <a:gd name="connsiteY3" fmla="*/ 1924978 h 3661945"/>
                <a:gd name="connsiteX4" fmla="*/ 2010041 w 8085221"/>
                <a:gd name="connsiteY4" fmla="*/ 1926154 h 3661945"/>
                <a:gd name="connsiteX5" fmla="*/ 1766161 w 8085221"/>
                <a:gd name="connsiteY5" fmla="*/ 2514934 h 3661945"/>
                <a:gd name="connsiteX6" fmla="*/ 2598821 w 8085221"/>
                <a:gd name="connsiteY6" fmla="*/ 3347595 h 3661945"/>
                <a:gd name="connsiteX7" fmla="*/ 3431482 w 8085221"/>
                <a:gd name="connsiteY7" fmla="*/ 2514934 h 3661945"/>
                <a:gd name="connsiteX8" fmla="*/ 3215172 w 8085221"/>
                <a:gd name="connsiteY8" fmla="*/ 1955071 h 3661945"/>
                <a:gd name="connsiteX9" fmla="*/ 3140241 w 8085221"/>
                <a:gd name="connsiteY9" fmla="*/ 1855161 h 3661945"/>
                <a:gd name="connsiteX10" fmla="*/ 2895600 w 8085221"/>
                <a:gd name="connsiteY10" fmla="*/ 1147011 h 3661945"/>
                <a:gd name="connsiteX11" fmla="*/ 4042611 w 8085221"/>
                <a:gd name="connsiteY11" fmla="*/ 0 h 3661945"/>
                <a:gd name="connsiteX12" fmla="*/ 5189622 w 8085221"/>
                <a:gd name="connsiteY12" fmla="*/ 1147011 h 3661945"/>
                <a:gd name="connsiteX13" fmla="*/ 4993731 w 8085221"/>
                <a:gd name="connsiteY13" fmla="*/ 1788316 h 3661945"/>
                <a:gd name="connsiteX14" fmla="*/ 4907066 w 8085221"/>
                <a:gd name="connsiteY14" fmla="*/ 1924978 h 3661945"/>
                <a:gd name="connsiteX15" fmla="*/ 4905641 w 8085221"/>
                <a:gd name="connsiteY15" fmla="*/ 1926154 h 3661945"/>
                <a:gd name="connsiteX16" fmla="*/ 4661760 w 8085221"/>
                <a:gd name="connsiteY16" fmla="*/ 2514934 h 3661945"/>
                <a:gd name="connsiteX17" fmla="*/ 5494421 w 8085221"/>
                <a:gd name="connsiteY17" fmla="*/ 3347595 h 3661945"/>
                <a:gd name="connsiteX18" fmla="*/ 6327082 w 8085221"/>
                <a:gd name="connsiteY18" fmla="*/ 2514934 h 3661945"/>
                <a:gd name="connsiteX19" fmla="*/ 6110772 w 8085221"/>
                <a:gd name="connsiteY19" fmla="*/ 1955071 h 3661945"/>
                <a:gd name="connsiteX20" fmla="*/ 6080725 w 8085221"/>
                <a:gd name="connsiteY20" fmla="*/ 1925732 h 3661945"/>
                <a:gd name="connsiteX21" fmla="*/ 6091150 w 8085221"/>
                <a:gd name="connsiteY21" fmla="*/ 1918251 h 3661945"/>
                <a:gd name="connsiteX22" fmla="*/ 6035840 w 8085221"/>
                <a:gd name="connsiteY22" fmla="*/ 1855161 h 3661945"/>
                <a:gd name="connsiteX23" fmla="*/ 5791199 w 8085221"/>
                <a:gd name="connsiteY23" fmla="*/ 1147011 h 3661945"/>
                <a:gd name="connsiteX24" fmla="*/ 6938210 w 8085221"/>
                <a:gd name="connsiteY24" fmla="*/ 0 h 3661945"/>
                <a:gd name="connsiteX25" fmla="*/ 8085221 w 8085221"/>
                <a:gd name="connsiteY25" fmla="*/ 1147011 h 3661945"/>
                <a:gd name="connsiteX26" fmla="*/ 7889330 w 8085221"/>
                <a:gd name="connsiteY26" fmla="*/ 1788316 h 3661945"/>
                <a:gd name="connsiteX27" fmla="*/ 7780655 w 8085221"/>
                <a:gd name="connsiteY27" fmla="*/ 1920032 h 3661945"/>
                <a:gd name="connsiteX28" fmla="*/ 7525565 w 8085221"/>
                <a:gd name="connsiteY28" fmla="*/ 1736967 h 3661945"/>
                <a:gd name="connsiteX29" fmla="*/ 7526990 w 8085221"/>
                <a:gd name="connsiteY29" fmla="*/ 1735791 h 3661945"/>
                <a:gd name="connsiteX30" fmla="*/ 7770871 w 8085221"/>
                <a:gd name="connsiteY30" fmla="*/ 1147011 h 3661945"/>
                <a:gd name="connsiteX31" fmla="*/ 6938210 w 8085221"/>
                <a:gd name="connsiteY31" fmla="*/ 314350 h 3661945"/>
                <a:gd name="connsiteX32" fmla="*/ 6105549 w 8085221"/>
                <a:gd name="connsiteY32" fmla="*/ 1147011 h 3661945"/>
                <a:gd name="connsiteX33" fmla="*/ 6321859 w 8085221"/>
                <a:gd name="connsiteY33" fmla="*/ 1706874 h 3661945"/>
                <a:gd name="connsiteX34" fmla="*/ 6351906 w 8085221"/>
                <a:gd name="connsiteY34" fmla="*/ 1736213 h 3661945"/>
                <a:gd name="connsiteX35" fmla="*/ 6341481 w 8085221"/>
                <a:gd name="connsiteY35" fmla="*/ 1743695 h 3661945"/>
                <a:gd name="connsiteX36" fmla="*/ 6396791 w 8085221"/>
                <a:gd name="connsiteY36" fmla="*/ 1806784 h 3661945"/>
                <a:gd name="connsiteX37" fmla="*/ 6641432 w 8085221"/>
                <a:gd name="connsiteY37" fmla="*/ 2514934 h 3661945"/>
                <a:gd name="connsiteX38" fmla="*/ 5494421 w 8085221"/>
                <a:gd name="connsiteY38" fmla="*/ 3661945 h 3661945"/>
                <a:gd name="connsiteX39" fmla="*/ 4347410 w 8085221"/>
                <a:gd name="connsiteY39" fmla="*/ 2514934 h 3661945"/>
                <a:gd name="connsiteX40" fmla="*/ 4543301 w 8085221"/>
                <a:gd name="connsiteY40" fmla="*/ 1873629 h 3661945"/>
                <a:gd name="connsiteX41" fmla="*/ 4646353 w 8085221"/>
                <a:gd name="connsiteY41" fmla="*/ 1748728 h 3661945"/>
                <a:gd name="connsiteX42" fmla="*/ 4629966 w 8085221"/>
                <a:gd name="connsiteY42" fmla="*/ 1736967 h 3661945"/>
                <a:gd name="connsiteX43" fmla="*/ 4631391 w 8085221"/>
                <a:gd name="connsiteY43" fmla="*/ 1735791 h 3661945"/>
                <a:gd name="connsiteX44" fmla="*/ 4875272 w 8085221"/>
                <a:gd name="connsiteY44" fmla="*/ 1147011 h 3661945"/>
                <a:gd name="connsiteX45" fmla="*/ 4042611 w 8085221"/>
                <a:gd name="connsiteY45" fmla="*/ 314350 h 3661945"/>
                <a:gd name="connsiteX46" fmla="*/ 3209950 w 8085221"/>
                <a:gd name="connsiteY46" fmla="*/ 1147011 h 3661945"/>
                <a:gd name="connsiteX47" fmla="*/ 3426260 w 8085221"/>
                <a:gd name="connsiteY47" fmla="*/ 1706874 h 3661945"/>
                <a:gd name="connsiteX48" fmla="*/ 3501191 w 8085221"/>
                <a:gd name="connsiteY48" fmla="*/ 1806784 h 3661945"/>
                <a:gd name="connsiteX49" fmla="*/ 3745832 w 8085221"/>
                <a:gd name="connsiteY49" fmla="*/ 2514934 h 3661945"/>
                <a:gd name="connsiteX50" fmla="*/ 2598821 w 8085221"/>
                <a:gd name="connsiteY50" fmla="*/ 3661945 h 3661945"/>
                <a:gd name="connsiteX51" fmla="*/ 1451810 w 8085221"/>
                <a:gd name="connsiteY51" fmla="*/ 2514934 h 3661945"/>
                <a:gd name="connsiteX52" fmla="*/ 1647702 w 8085221"/>
                <a:gd name="connsiteY52" fmla="*/ 1873629 h 3661945"/>
                <a:gd name="connsiteX53" fmla="*/ 1734366 w 8085221"/>
                <a:gd name="connsiteY53" fmla="*/ 1736967 h 3661945"/>
                <a:gd name="connsiteX54" fmla="*/ 1735791 w 8085221"/>
                <a:gd name="connsiteY54" fmla="*/ 1735791 h 3661945"/>
                <a:gd name="connsiteX55" fmla="*/ 1979673 w 8085221"/>
                <a:gd name="connsiteY55" fmla="*/ 1147011 h 3661945"/>
                <a:gd name="connsiteX56" fmla="*/ 1147012 w 8085221"/>
                <a:gd name="connsiteY56" fmla="*/ 314350 h 3661945"/>
                <a:gd name="connsiteX57" fmla="*/ 314350 w 8085221"/>
                <a:gd name="connsiteY57" fmla="*/ 1147011 h 3661945"/>
                <a:gd name="connsiteX58" fmla="*/ 530660 w 8085221"/>
                <a:gd name="connsiteY58" fmla="*/ 1706874 h 3661945"/>
                <a:gd name="connsiteX59" fmla="*/ 560707 w 8085221"/>
                <a:gd name="connsiteY59" fmla="*/ 1736213 h 3661945"/>
                <a:gd name="connsiteX60" fmla="*/ 302692 w 8085221"/>
                <a:gd name="connsiteY60" fmla="*/ 1921377 h 3661945"/>
                <a:gd name="connsiteX61" fmla="*/ 244641 w 8085221"/>
                <a:gd name="connsiteY61" fmla="*/ 1855161 h 3661945"/>
                <a:gd name="connsiteX62" fmla="*/ 0 w 8085221"/>
                <a:gd name="connsiteY62" fmla="*/ 1147011 h 3661945"/>
                <a:gd name="connsiteX63" fmla="*/ 1147012 w 8085221"/>
                <a:gd name="connsiteY63" fmla="*/ 0 h 3661945"/>
                <a:gd name="connsiteX0" fmla="*/ 1147012 w 8085221"/>
                <a:gd name="connsiteY0" fmla="*/ 0 h 3661945"/>
                <a:gd name="connsiteX1" fmla="*/ 2294022 w 8085221"/>
                <a:gd name="connsiteY1" fmla="*/ 1147011 h 3661945"/>
                <a:gd name="connsiteX2" fmla="*/ 2098132 w 8085221"/>
                <a:gd name="connsiteY2" fmla="*/ 1788316 h 3661945"/>
                <a:gd name="connsiteX3" fmla="*/ 2011466 w 8085221"/>
                <a:gd name="connsiteY3" fmla="*/ 1924978 h 3661945"/>
                <a:gd name="connsiteX4" fmla="*/ 2010041 w 8085221"/>
                <a:gd name="connsiteY4" fmla="*/ 1926154 h 3661945"/>
                <a:gd name="connsiteX5" fmla="*/ 1766161 w 8085221"/>
                <a:gd name="connsiteY5" fmla="*/ 2514934 h 3661945"/>
                <a:gd name="connsiteX6" fmla="*/ 2598821 w 8085221"/>
                <a:gd name="connsiteY6" fmla="*/ 3347595 h 3661945"/>
                <a:gd name="connsiteX7" fmla="*/ 3431482 w 8085221"/>
                <a:gd name="connsiteY7" fmla="*/ 2514934 h 3661945"/>
                <a:gd name="connsiteX8" fmla="*/ 3215172 w 8085221"/>
                <a:gd name="connsiteY8" fmla="*/ 1955071 h 3661945"/>
                <a:gd name="connsiteX9" fmla="*/ 3140241 w 8085221"/>
                <a:gd name="connsiteY9" fmla="*/ 1855161 h 3661945"/>
                <a:gd name="connsiteX10" fmla="*/ 2895600 w 8085221"/>
                <a:gd name="connsiteY10" fmla="*/ 1147011 h 3661945"/>
                <a:gd name="connsiteX11" fmla="*/ 4042611 w 8085221"/>
                <a:gd name="connsiteY11" fmla="*/ 0 h 3661945"/>
                <a:gd name="connsiteX12" fmla="*/ 5189622 w 8085221"/>
                <a:gd name="connsiteY12" fmla="*/ 1147011 h 3661945"/>
                <a:gd name="connsiteX13" fmla="*/ 4993731 w 8085221"/>
                <a:gd name="connsiteY13" fmla="*/ 1788316 h 3661945"/>
                <a:gd name="connsiteX14" fmla="*/ 4907066 w 8085221"/>
                <a:gd name="connsiteY14" fmla="*/ 1924978 h 3661945"/>
                <a:gd name="connsiteX15" fmla="*/ 4905641 w 8085221"/>
                <a:gd name="connsiteY15" fmla="*/ 1926154 h 3661945"/>
                <a:gd name="connsiteX16" fmla="*/ 4661760 w 8085221"/>
                <a:gd name="connsiteY16" fmla="*/ 2514934 h 3661945"/>
                <a:gd name="connsiteX17" fmla="*/ 5494421 w 8085221"/>
                <a:gd name="connsiteY17" fmla="*/ 3347595 h 3661945"/>
                <a:gd name="connsiteX18" fmla="*/ 6327082 w 8085221"/>
                <a:gd name="connsiteY18" fmla="*/ 2514934 h 3661945"/>
                <a:gd name="connsiteX19" fmla="*/ 6110772 w 8085221"/>
                <a:gd name="connsiteY19" fmla="*/ 1955071 h 3661945"/>
                <a:gd name="connsiteX20" fmla="*/ 6080725 w 8085221"/>
                <a:gd name="connsiteY20" fmla="*/ 1925732 h 3661945"/>
                <a:gd name="connsiteX21" fmla="*/ 6091150 w 8085221"/>
                <a:gd name="connsiteY21" fmla="*/ 1918251 h 3661945"/>
                <a:gd name="connsiteX22" fmla="*/ 6035840 w 8085221"/>
                <a:gd name="connsiteY22" fmla="*/ 1855161 h 3661945"/>
                <a:gd name="connsiteX23" fmla="*/ 5791199 w 8085221"/>
                <a:gd name="connsiteY23" fmla="*/ 1147011 h 3661945"/>
                <a:gd name="connsiteX24" fmla="*/ 6938210 w 8085221"/>
                <a:gd name="connsiteY24" fmla="*/ 0 h 3661945"/>
                <a:gd name="connsiteX25" fmla="*/ 8085221 w 8085221"/>
                <a:gd name="connsiteY25" fmla="*/ 1147011 h 3661945"/>
                <a:gd name="connsiteX26" fmla="*/ 7889330 w 8085221"/>
                <a:gd name="connsiteY26" fmla="*/ 1788316 h 3661945"/>
                <a:gd name="connsiteX27" fmla="*/ 7780655 w 8085221"/>
                <a:gd name="connsiteY27" fmla="*/ 1920032 h 3661945"/>
                <a:gd name="connsiteX28" fmla="*/ 7525565 w 8085221"/>
                <a:gd name="connsiteY28" fmla="*/ 1736967 h 3661945"/>
                <a:gd name="connsiteX29" fmla="*/ 7526990 w 8085221"/>
                <a:gd name="connsiteY29" fmla="*/ 1735791 h 3661945"/>
                <a:gd name="connsiteX30" fmla="*/ 7770871 w 8085221"/>
                <a:gd name="connsiteY30" fmla="*/ 1147011 h 3661945"/>
                <a:gd name="connsiteX31" fmla="*/ 6938210 w 8085221"/>
                <a:gd name="connsiteY31" fmla="*/ 314350 h 3661945"/>
                <a:gd name="connsiteX32" fmla="*/ 6105549 w 8085221"/>
                <a:gd name="connsiteY32" fmla="*/ 1147011 h 3661945"/>
                <a:gd name="connsiteX33" fmla="*/ 6321859 w 8085221"/>
                <a:gd name="connsiteY33" fmla="*/ 1706874 h 3661945"/>
                <a:gd name="connsiteX34" fmla="*/ 6351906 w 8085221"/>
                <a:gd name="connsiteY34" fmla="*/ 1736213 h 3661945"/>
                <a:gd name="connsiteX35" fmla="*/ 6341481 w 8085221"/>
                <a:gd name="connsiteY35" fmla="*/ 1743695 h 3661945"/>
                <a:gd name="connsiteX36" fmla="*/ 6396791 w 8085221"/>
                <a:gd name="connsiteY36" fmla="*/ 1806784 h 3661945"/>
                <a:gd name="connsiteX37" fmla="*/ 6641432 w 8085221"/>
                <a:gd name="connsiteY37" fmla="*/ 2514934 h 3661945"/>
                <a:gd name="connsiteX38" fmla="*/ 5494421 w 8085221"/>
                <a:gd name="connsiteY38" fmla="*/ 3661945 h 3661945"/>
                <a:gd name="connsiteX39" fmla="*/ 4347410 w 8085221"/>
                <a:gd name="connsiteY39" fmla="*/ 2514934 h 3661945"/>
                <a:gd name="connsiteX40" fmla="*/ 4543301 w 8085221"/>
                <a:gd name="connsiteY40" fmla="*/ 1873629 h 3661945"/>
                <a:gd name="connsiteX41" fmla="*/ 4629966 w 8085221"/>
                <a:gd name="connsiteY41" fmla="*/ 1736967 h 3661945"/>
                <a:gd name="connsiteX42" fmla="*/ 4631391 w 8085221"/>
                <a:gd name="connsiteY42" fmla="*/ 1735791 h 3661945"/>
                <a:gd name="connsiteX43" fmla="*/ 4875272 w 8085221"/>
                <a:gd name="connsiteY43" fmla="*/ 1147011 h 3661945"/>
                <a:gd name="connsiteX44" fmla="*/ 4042611 w 8085221"/>
                <a:gd name="connsiteY44" fmla="*/ 314350 h 3661945"/>
                <a:gd name="connsiteX45" fmla="*/ 3209950 w 8085221"/>
                <a:gd name="connsiteY45" fmla="*/ 1147011 h 3661945"/>
                <a:gd name="connsiteX46" fmla="*/ 3426260 w 8085221"/>
                <a:gd name="connsiteY46" fmla="*/ 1706874 h 3661945"/>
                <a:gd name="connsiteX47" fmla="*/ 3501191 w 8085221"/>
                <a:gd name="connsiteY47" fmla="*/ 1806784 h 3661945"/>
                <a:gd name="connsiteX48" fmla="*/ 3745832 w 8085221"/>
                <a:gd name="connsiteY48" fmla="*/ 2514934 h 3661945"/>
                <a:gd name="connsiteX49" fmla="*/ 2598821 w 8085221"/>
                <a:gd name="connsiteY49" fmla="*/ 3661945 h 3661945"/>
                <a:gd name="connsiteX50" fmla="*/ 1451810 w 8085221"/>
                <a:gd name="connsiteY50" fmla="*/ 2514934 h 3661945"/>
                <a:gd name="connsiteX51" fmla="*/ 1647702 w 8085221"/>
                <a:gd name="connsiteY51" fmla="*/ 1873629 h 3661945"/>
                <a:gd name="connsiteX52" fmla="*/ 1734366 w 8085221"/>
                <a:gd name="connsiteY52" fmla="*/ 1736967 h 3661945"/>
                <a:gd name="connsiteX53" fmla="*/ 1735791 w 8085221"/>
                <a:gd name="connsiteY53" fmla="*/ 1735791 h 3661945"/>
                <a:gd name="connsiteX54" fmla="*/ 1979673 w 8085221"/>
                <a:gd name="connsiteY54" fmla="*/ 1147011 h 3661945"/>
                <a:gd name="connsiteX55" fmla="*/ 1147012 w 8085221"/>
                <a:gd name="connsiteY55" fmla="*/ 314350 h 3661945"/>
                <a:gd name="connsiteX56" fmla="*/ 314350 w 8085221"/>
                <a:gd name="connsiteY56" fmla="*/ 1147011 h 3661945"/>
                <a:gd name="connsiteX57" fmla="*/ 530660 w 8085221"/>
                <a:gd name="connsiteY57" fmla="*/ 1706874 h 3661945"/>
                <a:gd name="connsiteX58" fmla="*/ 560707 w 8085221"/>
                <a:gd name="connsiteY58" fmla="*/ 1736213 h 3661945"/>
                <a:gd name="connsiteX59" fmla="*/ 302692 w 8085221"/>
                <a:gd name="connsiteY59" fmla="*/ 1921377 h 3661945"/>
                <a:gd name="connsiteX60" fmla="*/ 244641 w 8085221"/>
                <a:gd name="connsiteY60" fmla="*/ 1855161 h 3661945"/>
                <a:gd name="connsiteX61" fmla="*/ 0 w 8085221"/>
                <a:gd name="connsiteY61" fmla="*/ 1147011 h 3661945"/>
                <a:gd name="connsiteX62" fmla="*/ 1147012 w 8085221"/>
                <a:gd name="connsiteY62" fmla="*/ 0 h 3661945"/>
                <a:gd name="connsiteX0" fmla="*/ 1147012 w 8085221"/>
                <a:gd name="connsiteY0" fmla="*/ 0 h 3661945"/>
                <a:gd name="connsiteX1" fmla="*/ 2294022 w 8085221"/>
                <a:gd name="connsiteY1" fmla="*/ 1147011 h 3661945"/>
                <a:gd name="connsiteX2" fmla="*/ 2098132 w 8085221"/>
                <a:gd name="connsiteY2" fmla="*/ 1788316 h 3661945"/>
                <a:gd name="connsiteX3" fmla="*/ 2011466 w 8085221"/>
                <a:gd name="connsiteY3" fmla="*/ 1924978 h 3661945"/>
                <a:gd name="connsiteX4" fmla="*/ 2010041 w 8085221"/>
                <a:gd name="connsiteY4" fmla="*/ 1926154 h 3661945"/>
                <a:gd name="connsiteX5" fmla="*/ 1766161 w 8085221"/>
                <a:gd name="connsiteY5" fmla="*/ 2514934 h 3661945"/>
                <a:gd name="connsiteX6" fmla="*/ 2598821 w 8085221"/>
                <a:gd name="connsiteY6" fmla="*/ 3347595 h 3661945"/>
                <a:gd name="connsiteX7" fmla="*/ 3431482 w 8085221"/>
                <a:gd name="connsiteY7" fmla="*/ 2514934 h 3661945"/>
                <a:gd name="connsiteX8" fmla="*/ 3215172 w 8085221"/>
                <a:gd name="connsiteY8" fmla="*/ 1955071 h 3661945"/>
                <a:gd name="connsiteX9" fmla="*/ 3140241 w 8085221"/>
                <a:gd name="connsiteY9" fmla="*/ 1855161 h 3661945"/>
                <a:gd name="connsiteX10" fmla="*/ 2895600 w 8085221"/>
                <a:gd name="connsiteY10" fmla="*/ 1147011 h 3661945"/>
                <a:gd name="connsiteX11" fmla="*/ 4042611 w 8085221"/>
                <a:gd name="connsiteY11" fmla="*/ 0 h 3661945"/>
                <a:gd name="connsiteX12" fmla="*/ 5189622 w 8085221"/>
                <a:gd name="connsiteY12" fmla="*/ 1147011 h 3661945"/>
                <a:gd name="connsiteX13" fmla="*/ 4993731 w 8085221"/>
                <a:gd name="connsiteY13" fmla="*/ 1788316 h 3661945"/>
                <a:gd name="connsiteX14" fmla="*/ 4907066 w 8085221"/>
                <a:gd name="connsiteY14" fmla="*/ 1924978 h 3661945"/>
                <a:gd name="connsiteX15" fmla="*/ 4905641 w 8085221"/>
                <a:gd name="connsiteY15" fmla="*/ 1926154 h 3661945"/>
                <a:gd name="connsiteX16" fmla="*/ 4661760 w 8085221"/>
                <a:gd name="connsiteY16" fmla="*/ 2514934 h 3661945"/>
                <a:gd name="connsiteX17" fmla="*/ 5494421 w 8085221"/>
                <a:gd name="connsiteY17" fmla="*/ 3347595 h 3661945"/>
                <a:gd name="connsiteX18" fmla="*/ 6327082 w 8085221"/>
                <a:gd name="connsiteY18" fmla="*/ 2514934 h 3661945"/>
                <a:gd name="connsiteX19" fmla="*/ 6110772 w 8085221"/>
                <a:gd name="connsiteY19" fmla="*/ 1955071 h 3661945"/>
                <a:gd name="connsiteX20" fmla="*/ 6080725 w 8085221"/>
                <a:gd name="connsiteY20" fmla="*/ 1925732 h 3661945"/>
                <a:gd name="connsiteX21" fmla="*/ 6091150 w 8085221"/>
                <a:gd name="connsiteY21" fmla="*/ 1918251 h 3661945"/>
                <a:gd name="connsiteX22" fmla="*/ 6035840 w 8085221"/>
                <a:gd name="connsiteY22" fmla="*/ 1855161 h 3661945"/>
                <a:gd name="connsiteX23" fmla="*/ 5791199 w 8085221"/>
                <a:gd name="connsiteY23" fmla="*/ 1147011 h 3661945"/>
                <a:gd name="connsiteX24" fmla="*/ 6938210 w 8085221"/>
                <a:gd name="connsiteY24" fmla="*/ 0 h 3661945"/>
                <a:gd name="connsiteX25" fmla="*/ 8085221 w 8085221"/>
                <a:gd name="connsiteY25" fmla="*/ 1147011 h 3661945"/>
                <a:gd name="connsiteX26" fmla="*/ 7889330 w 8085221"/>
                <a:gd name="connsiteY26" fmla="*/ 1788316 h 3661945"/>
                <a:gd name="connsiteX27" fmla="*/ 7780655 w 8085221"/>
                <a:gd name="connsiteY27" fmla="*/ 1920032 h 3661945"/>
                <a:gd name="connsiteX28" fmla="*/ 7525565 w 8085221"/>
                <a:gd name="connsiteY28" fmla="*/ 1736967 h 3661945"/>
                <a:gd name="connsiteX29" fmla="*/ 7526990 w 8085221"/>
                <a:gd name="connsiteY29" fmla="*/ 1735791 h 3661945"/>
                <a:gd name="connsiteX30" fmla="*/ 7770871 w 8085221"/>
                <a:gd name="connsiteY30" fmla="*/ 1147011 h 3661945"/>
                <a:gd name="connsiteX31" fmla="*/ 6938210 w 8085221"/>
                <a:gd name="connsiteY31" fmla="*/ 314350 h 3661945"/>
                <a:gd name="connsiteX32" fmla="*/ 6105549 w 8085221"/>
                <a:gd name="connsiteY32" fmla="*/ 1147011 h 3661945"/>
                <a:gd name="connsiteX33" fmla="*/ 6321859 w 8085221"/>
                <a:gd name="connsiteY33" fmla="*/ 1706874 h 3661945"/>
                <a:gd name="connsiteX34" fmla="*/ 6341481 w 8085221"/>
                <a:gd name="connsiteY34" fmla="*/ 1743695 h 3661945"/>
                <a:gd name="connsiteX35" fmla="*/ 6396791 w 8085221"/>
                <a:gd name="connsiteY35" fmla="*/ 1806784 h 3661945"/>
                <a:gd name="connsiteX36" fmla="*/ 6641432 w 8085221"/>
                <a:gd name="connsiteY36" fmla="*/ 2514934 h 3661945"/>
                <a:gd name="connsiteX37" fmla="*/ 5494421 w 8085221"/>
                <a:gd name="connsiteY37" fmla="*/ 3661945 h 3661945"/>
                <a:gd name="connsiteX38" fmla="*/ 4347410 w 8085221"/>
                <a:gd name="connsiteY38" fmla="*/ 2514934 h 3661945"/>
                <a:gd name="connsiteX39" fmla="*/ 4543301 w 8085221"/>
                <a:gd name="connsiteY39" fmla="*/ 1873629 h 3661945"/>
                <a:gd name="connsiteX40" fmla="*/ 4629966 w 8085221"/>
                <a:gd name="connsiteY40" fmla="*/ 1736967 h 3661945"/>
                <a:gd name="connsiteX41" fmla="*/ 4631391 w 8085221"/>
                <a:gd name="connsiteY41" fmla="*/ 1735791 h 3661945"/>
                <a:gd name="connsiteX42" fmla="*/ 4875272 w 8085221"/>
                <a:gd name="connsiteY42" fmla="*/ 1147011 h 3661945"/>
                <a:gd name="connsiteX43" fmla="*/ 4042611 w 8085221"/>
                <a:gd name="connsiteY43" fmla="*/ 314350 h 3661945"/>
                <a:gd name="connsiteX44" fmla="*/ 3209950 w 8085221"/>
                <a:gd name="connsiteY44" fmla="*/ 1147011 h 3661945"/>
                <a:gd name="connsiteX45" fmla="*/ 3426260 w 8085221"/>
                <a:gd name="connsiteY45" fmla="*/ 1706874 h 3661945"/>
                <a:gd name="connsiteX46" fmla="*/ 3501191 w 8085221"/>
                <a:gd name="connsiteY46" fmla="*/ 1806784 h 3661945"/>
                <a:gd name="connsiteX47" fmla="*/ 3745832 w 8085221"/>
                <a:gd name="connsiteY47" fmla="*/ 2514934 h 3661945"/>
                <a:gd name="connsiteX48" fmla="*/ 2598821 w 8085221"/>
                <a:gd name="connsiteY48" fmla="*/ 3661945 h 3661945"/>
                <a:gd name="connsiteX49" fmla="*/ 1451810 w 8085221"/>
                <a:gd name="connsiteY49" fmla="*/ 2514934 h 3661945"/>
                <a:gd name="connsiteX50" fmla="*/ 1647702 w 8085221"/>
                <a:gd name="connsiteY50" fmla="*/ 1873629 h 3661945"/>
                <a:gd name="connsiteX51" fmla="*/ 1734366 w 8085221"/>
                <a:gd name="connsiteY51" fmla="*/ 1736967 h 3661945"/>
                <a:gd name="connsiteX52" fmla="*/ 1735791 w 8085221"/>
                <a:gd name="connsiteY52" fmla="*/ 1735791 h 3661945"/>
                <a:gd name="connsiteX53" fmla="*/ 1979673 w 8085221"/>
                <a:gd name="connsiteY53" fmla="*/ 1147011 h 3661945"/>
                <a:gd name="connsiteX54" fmla="*/ 1147012 w 8085221"/>
                <a:gd name="connsiteY54" fmla="*/ 314350 h 3661945"/>
                <a:gd name="connsiteX55" fmla="*/ 314350 w 8085221"/>
                <a:gd name="connsiteY55" fmla="*/ 1147011 h 3661945"/>
                <a:gd name="connsiteX56" fmla="*/ 530660 w 8085221"/>
                <a:gd name="connsiteY56" fmla="*/ 1706874 h 3661945"/>
                <a:gd name="connsiteX57" fmla="*/ 560707 w 8085221"/>
                <a:gd name="connsiteY57" fmla="*/ 1736213 h 3661945"/>
                <a:gd name="connsiteX58" fmla="*/ 302692 w 8085221"/>
                <a:gd name="connsiteY58" fmla="*/ 1921377 h 3661945"/>
                <a:gd name="connsiteX59" fmla="*/ 244641 w 8085221"/>
                <a:gd name="connsiteY59" fmla="*/ 1855161 h 3661945"/>
                <a:gd name="connsiteX60" fmla="*/ 0 w 8085221"/>
                <a:gd name="connsiteY60" fmla="*/ 1147011 h 3661945"/>
                <a:gd name="connsiteX61" fmla="*/ 1147012 w 8085221"/>
                <a:gd name="connsiteY61" fmla="*/ 0 h 3661945"/>
                <a:gd name="connsiteX0" fmla="*/ 1147012 w 8085221"/>
                <a:gd name="connsiteY0" fmla="*/ 0 h 3661945"/>
                <a:gd name="connsiteX1" fmla="*/ 2294022 w 8085221"/>
                <a:gd name="connsiteY1" fmla="*/ 1147011 h 3661945"/>
                <a:gd name="connsiteX2" fmla="*/ 2098132 w 8085221"/>
                <a:gd name="connsiteY2" fmla="*/ 1788316 h 3661945"/>
                <a:gd name="connsiteX3" fmla="*/ 2011466 w 8085221"/>
                <a:gd name="connsiteY3" fmla="*/ 1924978 h 3661945"/>
                <a:gd name="connsiteX4" fmla="*/ 2010041 w 8085221"/>
                <a:gd name="connsiteY4" fmla="*/ 1926154 h 3661945"/>
                <a:gd name="connsiteX5" fmla="*/ 1766161 w 8085221"/>
                <a:gd name="connsiteY5" fmla="*/ 2514934 h 3661945"/>
                <a:gd name="connsiteX6" fmla="*/ 2598821 w 8085221"/>
                <a:gd name="connsiteY6" fmla="*/ 3347595 h 3661945"/>
                <a:gd name="connsiteX7" fmla="*/ 3431482 w 8085221"/>
                <a:gd name="connsiteY7" fmla="*/ 2514934 h 3661945"/>
                <a:gd name="connsiteX8" fmla="*/ 3215172 w 8085221"/>
                <a:gd name="connsiteY8" fmla="*/ 1955071 h 3661945"/>
                <a:gd name="connsiteX9" fmla="*/ 3140241 w 8085221"/>
                <a:gd name="connsiteY9" fmla="*/ 1855161 h 3661945"/>
                <a:gd name="connsiteX10" fmla="*/ 2895600 w 8085221"/>
                <a:gd name="connsiteY10" fmla="*/ 1147011 h 3661945"/>
                <a:gd name="connsiteX11" fmla="*/ 4042611 w 8085221"/>
                <a:gd name="connsiteY11" fmla="*/ 0 h 3661945"/>
                <a:gd name="connsiteX12" fmla="*/ 5189622 w 8085221"/>
                <a:gd name="connsiteY12" fmla="*/ 1147011 h 3661945"/>
                <a:gd name="connsiteX13" fmla="*/ 4993731 w 8085221"/>
                <a:gd name="connsiteY13" fmla="*/ 1788316 h 3661945"/>
                <a:gd name="connsiteX14" fmla="*/ 4907066 w 8085221"/>
                <a:gd name="connsiteY14" fmla="*/ 1924978 h 3661945"/>
                <a:gd name="connsiteX15" fmla="*/ 4905641 w 8085221"/>
                <a:gd name="connsiteY15" fmla="*/ 1926154 h 3661945"/>
                <a:gd name="connsiteX16" fmla="*/ 4661760 w 8085221"/>
                <a:gd name="connsiteY16" fmla="*/ 2514934 h 3661945"/>
                <a:gd name="connsiteX17" fmla="*/ 5494421 w 8085221"/>
                <a:gd name="connsiteY17" fmla="*/ 3347595 h 3661945"/>
                <a:gd name="connsiteX18" fmla="*/ 6327082 w 8085221"/>
                <a:gd name="connsiteY18" fmla="*/ 2514934 h 3661945"/>
                <a:gd name="connsiteX19" fmla="*/ 6110772 w 8085221"/>
                <a:gd name="connsiteY19" fmla="*/ 1955071 h 3661945"/>
                <a:gd name="connsiteX20" fmla="*/ 6080725 w 8085221"/>
                <a:gd name="connsiteY20" fmla="*/ 1925732 h 3661945"/>
                <a:gd name="connsiteX21" fmla="*/ 6035840 w 8085221"/>
                <a:gd name="connsiteY21" fmla="*/ 1855161 h 3661945"/>
                <a:gd name="connsiteX22" fmla="*/ 5791199 w 8085221"/>
                <a:gd name="connsiteY22" fmla="*/ 1147011 h 3661945"/>
                <a:gd name="connsiteX23" fmla="*/ 6938210 w 8085221"/>
                <a:gd name="connsiteY23" fmla="*/ 0 h 3661945"/>
                <a:gd name="connsiteX24" fmla="*/ 8085221 w 8085221"/>
                <a:gd name="connsiteY24" fmla="*/ 1147011 h 3661945"/>
                <a:gd name="connsiteX25" fmla="*/ 7889330 w 8085221"/>
                <a:gd name="connsiteY25" fmla="*/ 1788316 h 3661945"/>
                <a:gd name="connsiteX26" fmla="*/ 7780655 w 8085221"/>
                <a:gd name="connsiteY26" fmla="*/ 1920032 h 3661945"/>
                <a:gd name="connsiteX27" fmla="*/ 7525565 w 8085221"/>
                <a:gd name="connsiteY27" fmla="*/ 1736967 h 3661945"/>
                <a:gd name="connsiteX28" fmla="*/ 7526990 w 8085221"/>
                <a:gd name="connsiteY28" fmla="*/ 1735791 h 3661945"/>
                <a:gd name="connsiteX29" fmla="*/ 7770871 w 8085221"/>
                <a:gd name="connsiteY29" fmla="*/ 1147011 h 3661945"/>
                <a:gd name="connsiteX30" fmla="*/ 6938210 w 8085221"/>
                <a:gd name="connsiteY30" fmla="*/ 314350 h 3661945"/>
                <a:gd name="connsiteX31" fmla="*/ 6105549 w 8085221"/>
                <a:gd name="connsiteY31" fmla="*/ 1147011 h 3661945"/>
                <a:gd name="connsiteX32" fmla="*/ 6321859 w 8085221"/>
                <a:gd name="connsiteY32" fmla="*/ 1706874 h 3661945"/>
                <a:gd name="connsiteX33" fmla="*/ 6341481 w 8085221"/>
                <a:gd name="connsiteY33" fmla="*/ 1743695 h 3661945"/>
                <a:gd name="connsiteX34" fmla="*/ 6396791 w 8085221"/>
                <a:gd name="connsiteY34" fmla="*/ 1806784 h 3661945"/>
                <a:gd name="connsiteX35" fmla="*/ 6641432 w 8085221"/>
                <a:gd name="connsiteY35" fmla="*/ 2514934 h 3661945"/>
                <a:gd name="connsiteX36" fmla="*/ 5494421 w 8085221"/>
                <a:gd name="connsiteY36" fmla="*/ 3661945 h 3661945"/>
                <a:gd name="connsiteX37" fmla="*/ 4347410 w 8085221"/>
                <a:gd name="connsiteY37" fmla="*/ 2514934 h 3661945"/>
                <a:gd name="connsiteX38" fmla="*/ 4543301 w 8085221"/>
                <a:gd name="connsiteY38" fmla="*/ 1873629 h 3661945"/>
                <a:gd name="connsiteX39" fmla="*/ 4629966 w 8085221"/>
                <a:gd name="connsiteY39" fmla="*/ 1736967 h 3661945"/>
                <a:gd name="connsiteX40" fmla="*/ 4631391 w 8085221"/>
                <a:gd name="connsiteY40" fmla="*/ 1735791 h 3661945"/>
                <a:gd name="connsiteX41" fmla="*/ 4875272 w 8085221"/>
                <a:gd name="connsiteY41" fmla="*/ 1147011 h 3661945"/>
                <a:gd name="connsiteX42" fmla="*/ 4042611 w 8085221"/>
                <a:gd name="connsiteY42" fmla="*/ 314350 h 3661945"/>
                <a:gd name="connsiteX43" fmla="*/ 3209950 w 8085221"/>
                <a:gd name="connsiteY43" fmla="*/ 1147011 h 3661945"/>
                <a:gd name="connsiteX44" fmla="*/ 3426260 w 8085221"/>
                <a:gd name="connsiteY44" fmla="*/ 1706874 h 3661945"/>
                <a:gd name="connsiteX45" fmla="*/ 3501191 w 8085221"/>
                <a:gd name="connsiteY45" fmla="*/ 1806784 h 3661945"/>
                <a:gd name="connsiteX46" fmla="*/ 3745832 w 8085221"/>
                <a:gd name="connsiteY46" fmla="*/ 2514934 h 3661945"/>
                <a:gd name="connsiteX47" fmla="*/ 2598821 w 8085221"/>
                <a:gd name="connsiteY47" fmla="*/ 3661945 h 3661945"/>
                <a:gd name="connsiteX48" fmla="*/ 1451810 w 8085221"/>
                <a:gd name="connsiteY48" fmla="*/ 2514934 h 3661945"/>
                <a:gd name="connsiteX49" fmla="*/ 1647702 w 8085221"/>
                <a:gd name="connsiteY49" fmla="*/ 1873629 h 3661945"/>
                <a:gd name="connsiteX50" fmla="*/ 1734366 w 8085221"/>
                <a:gd name="connsiteY50" fmla="*/ 1736967 h 3661945"/>
                <a:gd name="connsiteX51" fmla="*/ 1735791 w 8085221"/>
                <a:gd name="connsiteY51" fmla="*/ 1735791 h 3661945"/>
                <a:gd name="connsiteX52" fmla="*/ 1979673 w 8085221"/>
                <a:gd name="connsiteY52" fmla="*/ 1147011 h 3661945"/>
                <a:gd name="connsiteX53" fmla="*/ 1147012 w 8085221"/>
                <a:gd name="connsiteY53" fmla="*/ 314350 h 3661945"/>
                <a:gd name="connsiteX54" fmla="*/ 314350 w 8085221"/>
                <a:gd name="connsiteY54" fmla="*/ 1147011 h 3661945"/>
                <a:gd name="connsiteX55" fmla="*/ 530660 w 8085221"/>
                <a:gd name="connsiteY55" fmla="*/ 1706874 h 3661945"/>
                <a:gd name="connsiteX56" fmla="*/ 560707 w 8085221"/>
                <a:gd name="connsiteY56" fmla="*/ 1736213 h 3661945"/>
                <a:gd name="connsiteX57" fmla="*/ 302692 w 8085221"/>
                <a:gd name="connsiteY57" fmla="*/ 1921377 h 3661945"/>
                <a:gd name="connsiteX58" fmla="*/ 244641 w 8085221"/>
                <a:gd name="connsiteY58" fmla="*/ 1855161 h 3661945"/>
                <a:gd name="connsiteX59" fmla="*/ 0 w 8085221"/>
                <a:gd name="connsiteY59" fmla="*/ 1147011 h 3661945"/>
                <a:gd name="connsiteX60" fmla="*/ 1147012 w 8085221"/>
                <a:gd name="connsiteY60" fmla="*/ 0 h 3661945"/>
                <a:gd name="connsiteX0" fmla="*/ 1147012 w 8085221"/>
                <a:gd name="connsiteY0" fmla="*/ 0 h 3661945"/>
                <a:gd name="connsiteX1" fmla="*/ 2294022 w 8085221"/>
                <a:gd name="connsiteY1" fmla="*/ 1147011 h 3661945"/>
                <a:gd name="connsiteX2" fmla="*/ 2098132 w 8085221"/>
                <a:gd name="connsiteY2" fmla="*/ 1788316 h 3661945"/>
                <a:gd name="connsiteX3" fmla="*/ 2011466 w 8085221"/>
                <a:gd name="connsiteY3" fmla="*/ 1924978 h 3661945"/>
                <a:gd name="connsiteX4" fmla="*/ 2010041 w 8085221"/>
                <a:gd name="connsiteY4" fmla="*/ 1926154 h 3661945"/>
                <a:gd name="connsiteX5" fmla="*/ 1766161 w 8085221"/>
                <a:gd name="connsiteY5" fmla="*/ 2514934 h 3661945"/>
                <a:gd name="connsiteX6" fmla="*/ 2598821 w 8085221"/>
                <a:gd name="connsiteY6" fmla="*/ 3347595 h 3661945"/>
                <a:gd name="connsiteX7" fmla="*/ 3431482 w 8085221"/>
                <a:gd name="connsiteY7" fmla="*/ 2514934 h 3661945"/>
                <a:gd name="connsiteX8" fmla="*/ 3215172 w 8085221"/>
                <a:gd name="connsiteY8" fmla="*/ 1955071 h 3661945"/>
                <a:gd name="connsiteX9" fmla="*/ 3140241 w 8085221"/>
                <a:gd name="connsiteY9" fmla="*/ 1855161 h 3661945"/>
                <a:gd name="connsiteX10" fmla="*/ 2895600 w 8085221"/>
                <a:gd name="connsiteY10" fmla="*/ 1147011 h 3661945"/>
                <a:gd name="connsiteX11" fmla="*/ 4042611 w 8085221"/>
                <a:gd name="connsiteY11" fmla="*/ 0 h 3661945"/>
                <a:gd name="connsiteX12" fmla="*/ 5189622 w 8085221"/>
                <a:gd name="connsiteY12" fmla="*/ 1147011 h 3661945"/>
                <a:gd name="connsiteX13" fmla="*/ 4993731 w 8085221"/>
                <a:gd name="connsiteY13" fmla="*/ 1788316 h 3661945"/>
                <a:gd name="connsiteX14" fmla="*/ 4907066 w 8085221"/>
                <a:gd name="connsiteY14" fmla="*/ 1924978 h 3661945"/>
                <a:gd name="connsiteX15" fmla="*/ 4905641 w 8085221"/>
                <a:gd name="connsiteY15" fmla="*/ 1926154 h 3661945"/>
                <a:gd name="connsiteX16" fmla="*/ 4661760 w 8085221"/>
                <a:gd name="connsiteY16" fmla="*/ 2514934 h 3661945"/>
                <a:gd name="connsiteX17" fmla="*/ 5494421 w 8085221"/>
                <a:gd name="connsiteY17" fmla="*/ 3347595 h 3661945"/>
                <a:gd name="connsiteX18" fmla="*/ 6327082 w 8085221"/>
                <a:gd name="connsiteY18" fmla="*/ 2514934 h 3661945"/>
                <a:gd name="connsiteX19" fmla="*/ 6110772 w 8085221"/>
                <a:gd name="connsiteY19" fmla="*/ 1955071 h 3661945"/>
                <a:gd name="connsiteX20" fmla="*/ 6035840 w 8085221"/>
                <a:gd name="connsiteY20" fmla="*/ 1855161 h 3661945"/>
                <a:gd name="connsiteX21" fmla="*/ 5791199 w 8085221"/>
                <a:gd name="connsiteY21" fmla="*/ 1147011 h 3661945"/>
                <a:gd name="connsiteX22" fmla="*/ 6938210 w 8085221"/>
                <a:gd name="connsiteY22" fmla="*/ 0 h 3661945"/>
                <a:gd name="connsiteX23" fmla="*/ 8085221 w 8085221"/>
                <a:gd name="connsiteY23" fmla="*/ 1147011 h 3661945"/>
                <a:gd name="connsiteX24" fmla="*/ 7889330 w 8085221"/>
                <a:gd name="connsiteY24" fmla="*/ 1788316 h 3661945"/>
                <a:gd name="connsiteX25" fmla="*/ 7780655 w 8085221"/>
                <a:gd name="connsiteY25" fmla="*/ 1920032 h 3661945"/>
                <a:gd name="connsiteX26" fmla="*/ 7525565 w 8085221"/>
                <a:gd name="connsiteY26" fmla="*/ 1736967 h 3661945"/>
                <a:gd name="connsiteX27" fmla="*/ 7526990 w 8085221"/>
                <a:gd name="connsiteY27" fmla="*/ 1735791 h 3661945"/>
                <a:gd name="connsiteX28" fmla="*/ 7770871 w 8085221"/>
                <a:gd name="connsiteY28" fmla="*/ 1147011 h 3661945"/>
                <a:gd name="connsiteX29" fmla="*/ 6938210 w 8085221"/>
                <a:gd name="connsiteY29" fmla="*/ 314350 h 3661945"/>
                <a:gd name="connsiteX30" fmla="*/ 6105549 w 8085221"/>
                <a:gd name="connsiteY30" fmla="*/ 1147011 h 3661945"/>
                <a:gd name="connsiteX31" fmla="*/ 6321859 w 8085221"/>
                <a:gd name="connsiteY31" fmla="*/ 1706874 h 3661945"/>
                <a:gd name="connsiteX32" fmla="*/ 6341481 w 8085221"/>
                <a:gd name="connsiteY32" fmla="*/ 1743695 h 3661945"/>
                <a:gd name="connsiteX33" fmla="*/ 6396791 w 8085221"/>
                <a:gd name="connsiteY33" fmla="*/ 1806784 h 3661945"/>
                <a:gd name="connsiteX34" fmla="*/ 6641432 w 8085221"/>
                <a:gd name="connsiteY34" fmla="*/ 2514934 h 3661945"/>
                <a:gd name="connsiteX35" fmla="*/ 5494421 w 8085221"/>
                <a:gd name="connsiteY35" fmla="*/ 3661945 h 3661945"/>
                <a:gd name="connsiteX36" fmla="*/ 4347410 w 8085221"/>
                <a:gd name="connsiteY36" fmla="*/ 2514934 h 3661945"/>
                <a:gd name="connsiteX37" fmla="*/ 4543301 w 8085221"/>
                <a:gd name="connsiteY37" fmla="*/ 1873629 h 3661945"/>
                <a:gd name="connsiteX38" fmla="*/ 4629966 w 8085221"/>
                <a:gd name="connsiteY38" fmla="*/ 1736967 h 3661945"/>
                <a:gd name="connsiteX39" fmla="*/ 4631391 w 8085221"/>
                <a:gd name="connsiteY39" fmla="*/ 1735791 h 3661945"/>
                <a:gd name="connsiteX40" fmla="*/ 4875272 w 8085221"/>
                <a:gd name="connsiteY40" fmla="*/ 1147011 h 3661945"/>
                <a:gd name="connsiteX41" fmla="*/ 4042611 w 8085221"/>
                <a:gd name="connsiteY41" fmla="*/ 314350 h 3661945"/>
                <a:gd name="connsiteX42" fmla="*/ 3209950 w 8085221"/>
                <a:gd name="connsiteY42" fmla="*/ 1147011 h 3661945"/>
                <a:gd name="connsiteX43" fmla="*/ 3426260 w 8085221"/>
                <a:gd name="connsiteY43" fmla="*/ 1706874 h 3661945"/>
                <a:gd name="connsiteX44" fmla="*/ 3501191 w 8085221"/>
                <a:gd name="connsiteY44" fmla="*/ 1806784 h 3661945"/>
                <a:gd name="connsiteX45" fmla="*/ 3745832 w 8085221"/>
                <a:gd name="connsiteY45" fmla="*/ 2514934 h 3661945"/>
                <a:gd name="connsiteX46" fmla="*/ 2598821 w 8085221"/>
                <a:gd name="connsiteY46" fmla="*/ 3661945 h 3661945"/>
                <a:gd name="connsiteX47" fmla="*/ 1451810 w 8085221"/>
                <a:gd name="connsiteY47" fmla="*/ 2514934 h 3661945"/>
                <a:gd name="connsiteX48" fmla="*/ 1647702 w 8085221"/>
                <a:gd name="connsiteY48" fmla="*/ 1873629 h 3661945"/>
                <a:gd name="connsiteX49" fmla="*/ 1734366 w 8085221"/>
                <a:gd name="connsiteY49" fmla="*/ 1736967 h 3661945"/>
                <a:gd name="connsiteX50" fmla="*/ 1735791 w 8085221"/>
                <a:gd name="connsiteY50" fmla="*/ 1735791 h 3661945"/>
                <a:gd name="connsiteX51" fmla="*/ 1979673 w 8085221"/>
                <a:gd name="connsiteY51" fmla="*/ 1147011 h 3661945"/>
                <a:gd name="connsiteX52" fmla="*/ 1147012 w 8085221"/>
                <a:gd name="connsiteY52" fmla="*/ 314350 h 3661945"/>
                <a:gd name="connsiteX53" fmla="*/ 314350 w 8085221"/>
                <a:gd name="connsiteY53" fmla="*/ 1147011 h 3661945"/>
                <a:gd name="connsiteX54" fmla="*/ 530660 w 8085221"/>
                <a:gd name="connsiteY54" fmla="*/ 1706874 h 3661945"/>
                <a:gd name="connsiteX55" fmla="*/ 560707 w 8085221"/>
                <a:gd name="connsiteY55" fmla="*/ 1736213 h 3661945"/>
                <a:gd name="connsiteX56" fmla="*/ 302692 w 8085221"/>
                <a:gd name="connsiteY56" fmla="*/ 1921377 h 3661945"/>
                <a:gd name="connsiteX57" fmla="*/ 244641 w 8085221"/>
                <a:gd name="connsiteY57" fmla="*/ 1855161 h 3661945"/>
                <a:gd name="connsiteX58" fmla="*/ 0 w 8085221"/>
                <a:gd name="connsiteY58" fmla="*/ 1147011 h 3661945"/>
                <a:gd name="connsiteX59" fmla="*/ 1147012 w 8085221"/>
                <a:gd name="connsiteY59" fmla="*/ 0 h 3661945"/>
                <a:gd name="connsiteX0" fmla="*/ 1147012 w 8085221"/>
                <a:gd name="connsiteY0" fmla="*/ 0 h 3661945"/>
                <a:gd name="connsiteX1" fmla="*/ 2294022 w 8085221"/>
                <a:gd name="connsiteY1" fmla="*/ 1147011 h 3661945"/>
                <a:gd name="connsiteX2" fmla="*/ 2098132 w 8085221"/>
                <a:gd name="connsiteY2" fmla="*/ 1788316 h 3661945"/>
                <a:gd name="connsiteX3" fmla="*/ 2011466 w 8085221"/>
                <a:gd name="connsiteY3" fmla="*/ 1924978 h 3661945"/>
                <a:gd name="connsiteX4" fmla="*/ 2010041 w 8085221"/>
                <a:gd name="connsiteY4" fmla="*/ 1926154 h 3661945"/>
                <a:gd name="connsiteX5" fmla="*/ 1766161 w 8085221"/>
                <a:gd name="connsiteY5" fmla="*/ 2514934 h 3661945"/>
                <a:gd name="connsiteX6" fmla="*/ 2598821 w 8085221"/>
                <a:gd name="connsiteY6" fmla="*/ 3347595 h 3661945"/>
                <a:gd name="connsiteX7" fmla="*/ 3431482 w 8085221"/>
                <a:gd name="connsiteY7" fmla="*/ 2514934 h 3661945"/>
                <a:gd name="connsiteX8" fmla="*/ 3215172 w 8085221"/>
                <a:gd name="connsiteY8" fmla="*/ 1955071 h 3661945"/>
                <a:gd name="connsiteX9" fmla="*/ 3140241 w 8085221"/>
                <a:gd name="connsiteY9" fmla="*/ 1855161 h 3661945"/>
                <a:gd name="connsiteX10" fmla="*/ 2895600 w 8085221"/>
                <a:gd name="connsiteY10" fmla="*/ 1147011 h 3661945"/>
                <a:gd name="connsiteX11" fmla="*/ 4042611 w 8085221"/>
                <a:gd name="connsiteY11" fmla="*/ 0 h 3661945"/>
                <a:gd name="connsiteX12" fmla="*/ 5189622 w 8085221"/>
                <a:gd name="connsiteY12" fmla="*/ 1147011 h 3661945"/>
                <a:gd name="connsiteX13" fmla="*/ 4993731 w 8085221"/>
                <a:gd name="connsiteY13" fmla="*/ 1788316 h 3661945"/>
                <a:gd name="connsiteX14" fmla="*/ 4907066 w 8085221"/>
                <a:gd name="connsiteY14" fmla="*/ 1924978 h 3661945"/>
                <a:gd name="connsiteX15" fmla="*/ 4905641 w 8085221"/>
                <a:gd name="connsiteY15" fmla="*/ 1926154 h 3661945"/>
                <a:gd name="connsiteX16" fmla="*/ 4661760 w 8085221"/>
                <a:gd name="connsiteY16" fmla="*/ 2514934 h 3661945"/>
                <a:gd name="connsiteX17" fmla="*/ 5494421 w 8085221"/>
                <a:gd name="connsiteY17" fmla="*/ 3347595 h 3661945"/>
                <a:gd name="connsiteX18" fmla="*/ 6327082 w 8085221"/>
                <a:gd name="connsiteY18" fmla="*/ 2514934 h 3661945"/>
                <a:gd name="connsiteX19" fmla="*/ 6110772 w 8085221"/>
                <a:gd name="connsiteY19" fmla="*/ 1955071 h 3661945"/>
                <a:gd name="connsiteX20" fmla="*/ 6035840 w 8085221"/>
                <a:gd name="connsiteY20" fmla="*/ 1855161 h 3661945"/>
                <a:gd name="connsiteX21" fmla="*/ 5791199 w 8085221"/>
                <a:gd name="connsiteY21" fmla="*/ 1147011 h 3661945"/>
                <a:gd name="connsiteX22" fmla="*/ 6938210 w 8085221"/>
                <a:gd name="connsiteY22" fmla="*/ 0 h 3661945"/>
                <a:gd name="connsiteX23" fmla="*/ 8085221 w 8085221"/>
                <a:gd name="connsiteY23" fmla="*/ 1147011 h 3661945"/>
                <a:gd name="connsiteX24" fmla="*/ 7889330 w 8085221"/>
                <a:gd name="connsiteY24" fmla="*/ 1788316 h 3661945"/>
                <a:gd name="connsiteX25" fmla="*/ 7780655 w 8085221"/>
                <a:gd name="connsiteY25" fmla="*/ 1920032 h 3661945"/>
                <a:gd name="connsiteX26" fmla="*/ 7525565 w 8085221"/>
                <a:gd name="connsiteY26" fmla="*/ 1736967 h 3661945"/>
                <a:gd name="connsiteX27" fmla="*/ 7526990 w 8085221"/>
                <a:gd name="connsiteY27" fmla="*/ 1735791 h 3661945"/>
                <a:gd name="connsiteX28" fmla="*/ 7770871 w 8085221"/>
                <a:gd name="connsiteY28" fmla="*/ 1147011 h 3661945"/>
                <a:gd name="connsiteX29" fmla="*/ 6938210 w 8085221"/>
                <a:gd name="connsiteY29" fmla="*/ 314350 h 3661945"/>
                <a:gd name="connsiteX30" fmla="*/ 6105549 w 8085221"/>
                <a:gd name="connsiteY30" fmla="*/ 1147011 h 3661945"/>
                <a:gd name="connsiteX31" fmla="*/ 6321859 w 8085221"/>
                <a:gd name="connsiteY31" fmla="*/ 1706874 h 3661945"/>
                <a:gd name="connsiteX32" fmla="*/ 6396791 w 8085221"/>
                <a:gd name="connsiteY32" fmla="*/ 1806784 h 3661945"/>
                <a:gd name="connsiteX33" fmla="*/ 6641432 w 8085221"/>
                <a:gd name="connsiteY33" fmla="*/ 2514934 h 3661945"/>
                <a:gd name="connsiteX34" fmla="*/ 5494421 w 8085221"/>
                <a:gd name="connsiteY34" fmla="*/ 3661945 h 3661945"/>
                <a:gd name="connsiteX35" fmla="*/ 4347410 w 8085221"/>
                <a:gd name="connsiteY35" fmla="*/ 2514934 h 3661945"/>
                <a:gd name="connsiteX36" fmla="*/ 4543301 w 8085221"/>
                <a:gd name="connsiteY36" fmla="*/ 1873629 h 3661945"/>
                <a:gd name="connsiteX37" fmla="*/ 4629966 w 8085221"/>
                <a:gd name="connsiteY37" fmla="*/ 1736967 h 3661945"/>
                <a:gd name="connsiteX38" fmla="*/ 4631391 w 8085221"/>
                <a:gd name="connsiteY38" fmla="*/ 1735791 h 3661945"/>
                <a:gd name="connsiteX39" fmla="*/ 4875272 w 8085221"/>
                <a:gd name="connsiteY39" fmla="*/ 1147011 h 3661945"/>
                <a:gd name="connsiteX40" fmla="*/ 4042611 w 8085221"/>
                <a:gd name="connsiteY40" fmla="*/ 314350 h 3661945"/>
                <a:gd name="connsiteX41" fmla="*/ 3209950 w 8085221"/>
                <a:gd name="connsiteY41" fmla="*/ 1147011 h 3661945"/>
                <a:gd name="connsiteX42" fmla="*/ 3426260 w 8085221"/>
                <a:gd name="connsiteY42" fmla="*/ 1706874 h 3661945"/>
                <a:gd name="connsiteX43" fmla="*/ 3501191 w 8085221"/>
                <a:gd name="connsiteY43" fmla="*/ 1806784 h 3661945"/>
                <a:gd name="connsiteX44" fmla="*/ 3745832 w 8085221"/>
                <a:gd name="connsiteY44" fmla="*/ 2514934 h 3661945"/>
                <a:gd name="connsiteX45" fmla="*/ 2598821 w 8085221"/>
                <a:gd name="connsiteY45" fmla="*/ 3661945 h 3661945"/>
                <a:gd name="connsiteX46" fmla="*/ 1451810 w 8085221"/>
                <a:gd name="connsiteY46" fmla="*/ 2514934 h 3661945"/>
                <a:gd name="connsiteX47" fmla="*/ 1647702 w 8085221"/>
                <a:gd name="connsiteY47" fmla="*/ 1873629 h 3661945"/>
                <a:gd name="connsiteX48" fmla="*/ 1734366 w 8085221"/>
                <a:gd name="connsiteY48" fmla="*/ 1736967 h 3661945"/>
                <a:gd name="connsiteX49" fmla="*/ 1735791 w 8085221"/>
                <a:gd name="connsiteY49" fmla="*/ 1735791 h 3661945"/>
                <a:gd name="connsiteX50" fmla="*/ 1979673 w 8085221"/>
                <a:gd name="connsiteY50" fmla="*/ 1147011 h 3661945"/>
                <a:gd name="connsiteX51" fmla="*/ 1147012 w 8085221"/>
                <a:gd name="connsiteY51" fmla="*/ 314350 h 3661945"/>
                <a:gd name="connsiteX52" fmla="*/ 314350 w 8085221"/>
                <a:gd name="connsiteY52" fmla="*/ 1147011 h 3661945"/>
                <a:gd name="connsiteX53" fmla="*/ 530660 w 8085221"/>
                <a:gd name="connsiteY53" fmla="*/ 1706874 h 3661945"/>
                <a:gd name="connsiteX54" fmla="*/ 560707 w 8085221"/>
                <a:gd name="connsiteY54" fmla="*/ 1736213 h 3661945"/>
                <a:gd name="connsiteX55" fmla="*/ 302692 w 8085221"/>
                <a:gd name="connsiteY55" fmla="*/ 1921377 h 3661945"/>
                <a:gd name="connsiteX56" fmla="*/ 244641 w 8085221"/>
                <a:gd name="connsiteY56" fmla="*/ 1855161 h 3661945"/>
                <a:gd name="connsiteX57" fmla="*/ 0 w 8085221"/>
                <a:gd name="connsiteY57" fmla="*/ 1147011 h 3661945"/>
                <a:gd name="connsiteX58" fmla="*/ 1147012 w 8085221"/>
                <a:gd name="connsiteY58" fmla="*/ 0 h 366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8085221" h="3661945">
                  <a:moveTo>
                    <a:pt x="1147012" y="0"/>
                  </a:moveTo>
                  <a:cubicBezTo>
                    <a:pt x="1780489" y="0"/>
                    <a:pt x="2294022" y="513534"/>
                    <a:pt x="2294022" y="1147011"/>
                  </a:cubicBezTo>
                  <a:cubicBezTo>
                    <a:pt x="2294022" y="1384565"/>
                    <a:pt x="2221807" y="1605252"/>
                    <a:pt x="2098132" y="1788316"/>
                  </a:cubicBezTo>
                  <a:lnTo>
                    <a:pt x="2011466" y="1924978"/>
                  </a:lnTo>
                  <a:lnTo>
                    <a:pt x="2010041" y="1926154"/>
                  </a:lnTo>
                  <a:cubicBezTo>
                    <a:pt x="1859359" y="2076836"/>
                    <a:pt x="1766161" y="2285001"/>
                    <a:pt x="1766161" y="2514934"/>
                  </a:cubicBezTo>
                  <a:cubicBezTo>
                    <a:pt x="1766161" y="2974800"/>
                    <a:pt x="2138956" y="3347595"/>
                    <a:pt x="2598821" y="3347595"/>
                  </a:cubicBezTo>
                  <a:cubicBezTo>
                    <a:pt x="3058687" y="3347595"/>
                    <a:pt x="3431482" y="2974800"/>
                    <a:pt x="3431482" y="2514934"/>
                  </a:cubicBezTo>
                  <a:cubicBezTo>
                    <a:pt x="3431482" y="2299372"/>
                    <a:pt x="3349569" y="2102941"/>
                    <a:pt x="3215172" y="1955071"/>
                  </a:cubicBezTo>
                  <a:lnTo>
                    <a:pt x="3140241" y="1855161"/>
                  </a:lnTo>
                  <a:cubicBezTo>
                    <a:pt x="2986998" y="1660160"/>
                    <a:pt x="2895600" y="1414259"/>
                    <a:pt x="2895600" y="1147011"/>
                  </a:cubicBezTo>
                  <a:cubicBezTo>
                    <a:pt x="2895600" y="513534"/>
                    <a:pt x="3409134" y="0"/>
                    <a:pt x="4042611" y="0"/>
                  </a:cubicBezTo>
                  <a:cubicBezTo>
                    <a:pt x="4676088" y="0"/>
                    <a:pt x="5189622" y="513534"/>
                    <a:pt x="5189622" y="1147011"/>
                  </a:cubicBezTo>
                  <a:cubicBezTo>
                    <a:pt x="5189622" y="1384565"/>
                    <a:pt x="5117407" y="1605252"/>
                    <a:pt x="4993731" y="1788316"/>
                  </a:cubicBezTo>
                  <a:lnTo>
                    <a:pt x="4907066" y="1924978"/>
                  </a:lnTo>
                  <a:lnTo>
                    <a:pt x="4905641" y="1926154"/>
                  </a:lnTo>
                  <a:cubicBezTo>
                    <a:pt x="4754959" y="2076836"/>
                    <a:pt x="4661760" y="2285001"/>
                    <a:pt x="4661760" y="2514934"/>
                  </a:cubicBezTo>
                  <a:cubicBezTo>
                    <a:pt x="4661760" y="2974800"/>
                    <a:pt x="5034555" y="3347595"/>
                    <a:pt x="5494421" y="3347595"/>
                  </a:cubicBezTo>
                  <a:cubicBezTo>
                    <a:pt x="5954287" y="3347595"/>
                    <a:pt x="6327082" y="2974800"/>
                    <a:pt x="6327082" y="2514934"/>
                  </a:cubicBezTo>
                  <a:cubicBezTo>
                    <a:pt x="6327082" y="2299372"/>
                    <a:pt x="6245169" y="2102941"/>
                    <a:pt x="6110772" y="1955071"/>
                  </a:cubicBezTo>
                  <a:lnTo>
                    <a:pt x="6035840" y="1855161"/>
                  </a:lnTo>
                  <a:cubicBezTo>
                    <a:pt x="5882597" y="1660160"/>
                    <a:pt x="5791199" y="1414259"/>
                    <a:pt x="5791199" y="1147011"/>
                  </a:cubicBezTo>
                  <a:cubicBezTo>
                    <a:pt x="5791199" y="513534"/>
                    <a:pt x="6304733" y="0"/>
                    <a:pt x="6938210" y="0"/>
                  </a:cubicBezTo>
                  <a:cubicBezTo>
                    <a:pt x="7571687" y="0"/>
                    <a:pt x="8085221" y="513534"/>
                    <a:pt x="8085221" y="1147011"/>
                  </a:cubicBezTo>
                  <a:cubicBezTo>
                    <a:pt x="8085221" y="1384565"/>
                    <a:pt x="8013006" y="1605252"/>
                    <a:pt x="7889330" y="1788316"/>
                  </a:cubicBezTo>
                  <a:lnTo>
                    <a:pt x="7780655" y="1920032"/>
                  </a:lnTo>
                  <a:lnTo>
                    <a:pt x="7525565" y="1736967"/>
                  </a:lnTo>
                  <a:lnTo>
                    <a:pt x="7526990" y="1735791"/>
                  </a:lnTo>
                  <a:cubicBezTo>
                    <a:pt x="7677672" y="1585109"/>
                    <a:pt x="7770871" y="1376944"/>
                    <a:pt x="7770871" y="1147011"/>
                  </a:cubicBezTo>
                  <a:cubicBezTo>
                    <a:pt x="7770871" y="687145"/>
                    <a:pt x="7398076" y="314350"/>
                    <a:pt x="6938210" y="314350"/>
                  </a:cubicBezTo>
                  <a:cubicBezTo>
                    <a:pt x="6478344" y="314350"/>
                    <a:pt x="6105549" y="687145"/>
                    <a:pt x="6105549" y="1147011"/>
                  </a:cubicBezTo>
                  <a:cubicBezTo>
                    <a:pt x="6105549" y="1362573"/>
                    <a:pt x="6187462" y="1559004"/>
                    <a:pt x="6321859" y="1706874"/>
                  </a:cubicBezTo>
                  <a:lnTo>
                    <a:pt x="6396791" y="1806784"/>
                  </a:lnTo>
                  <a:cubicBezTo>
                    <a:pt x="6550034" y="2001785"/>
                    <a:pt x="6641432" y="2247686"/>
                    <a:pt x="6641432" y="2514934"/>
                  </a:cubicBezTo>
                  <a:cubicBezTo>
                    <a:pt x="6641432" y="3148411"/>
                    <a:pt x="6127898" y="3661945"/>
                    <a:pt x="5494421" y="3661945"/>
                  </a:cubicBezTo>
                  <a:cubicBezTo>
                    <a:pt x="4860944" y="3661945"/>
                    <a:pt x="4347410" y="3148411"/>
                    <a:pt x="4347410" y="2514934"/>
                  </a:cubicBezTo>
                  <a:cubicBezTo>
                    <a:pt x="4347410" y="2277380"/>
                    <a:pt x="4419625" y="2056693"/>
                    <a:pt x="4543301" y="1873629"/>
                  </a:cubicBezTo>
                  <a:lnTo>
                    <a:pt x="4629966" y="1736967"/>
                  </a:lnTo>
                  <a:lnTo>
                    <a:pt x="4631391" y="1735791"/>
                  </a:lnTo>
                  <a:cubicBezTo>
                    <a:pt x="4782073" y="1585109"/>
                    <a:pt x="4875272" y="1376944"/>
                    <a:pt x="4875272" y="1147011"/>
                  </a:cubicBezTo>
                  <a:cubicBezTo>
                    <a:pt x="4875272" y="687145"/>
                    <a:pt x="4502477" y="314350"/>
                    <a:pt x="4042611" y="314350"/>
                  </a:cubicBezTo>
                  <a:cubicBezTo>
                    <a:pt x="3582745" y="314350"/>
                    <a:pt x="3209950" y="687145"/>
                    <a:pt x="3209950" y="1147011"/>
                  </a:cubicBezTo>
                  <a:cubicBezTo>
                    <a:pt x="3209950" y="1362573"/>
                    <a:pt x="3291863" y="1559004"/>
                    <a:pt x="3426260" y="1706874"/>
                  </a:cubicBezTo>
                  <a:lnTo>
                    <a:pt x="3501191" y="1806784"/>
                  </a:lnTo>
                  <a:cubicBezTo>
                    <a:pt x="3654434" y="2001785"/>
                    <a:pt x="3745832" y="2247686"/>
                    <a:pt x="3745832" y="2514934"/>
                  </a:cubicBezTo>
                  <a:cubicBezTo>
                    <a:pt x="3745832" y="3148411"/>
                    <a:pt x="3232298" y="3661945"/>
                    <a:pt x="2598821" y="3661945"/>
                  </a:cubicBezTo>
                  <a:cubicBezTo>
                    <a:pt x="1965345" y="3661945"/>
                    <a:pt x="1451810" y="3148411"/>
                    <a:pt x="1451810" y="2514934"/>
                  </a:cubicBezTo>
                  <a:cubicBezTo>
                    <a:pt x="1451810" y="2277380"/>
                    <a:pt x="1524025" y="2056693"/>
                    <a:pt x="1647702" y="1873629"/>
                  </a:cubicBezTo>
                  <a:lnTo>
                    <a:pt x="1734366" y="1736967"/>
                  </a:lnTo>
                  <a:lnTo>
                    <a:pt x="1735791" y="1735791"/>
                  </a:lnTo>
                  <a:cubicBezTo>
                    <a:pt x="1886473" y="1585109"/>
                    <a:pt x="1979673" y="1376944"/>
                    <a:pt x="1979673" y="1147011"/>
                  </a:cubicBezTo>
                  <a:cubicBezTo>
                    <a:pt x="1979673" y="687145"/>
                    <a:pt x="1606878" y="314350"/>
                    <a:pt x="1147012" y="314350"/>
                  </a:cubicBezTo>
                  <a:cubicBezTo>
                    <a:pt x="687145" y="314350"/>
                    <a:pt x="314350" y="687145"/>
                    <a:pt x="314350" y="1147011"/>
                  </a:cubicBezTo>
                  <a:cubicBezTo>
                    <a:pt x="314350" y="1362573"/>
                    <a:pt x="396263" y="1559004"/>
                    <a:pt x="530660" y="1706874"/>
                  </a:cubicBezTo>
                  <a:lnTo>
                    <a:pt x="560707" y="1736213"/>
                  </a:lnTo>
                  <a:lnTo>
                    <a:pt x="302692" y="1921377"/>
                  </a:lnTo>
                  <a:lnTo>
                    <a:pt x="244641" y="1855161"/>
                  </a:lnTo>
                  <a:cubicBezTo>
                    <a:pt x="91398" y="1660160"/>
                    <a:pt x="0" y="1414259"/>
                    <a:pt x="0" y="1147011"/>
                  </a:cubicBezTo>
                  <a:cubicBezTo>
                    <a:pt x="0" y="513534"/>
                    <a:pt x="513534" y="0"/>
                    <a:pt x="1147012" y="0"/>
                  </a:cubicBezTo>
                  <a:close/>
                </a:path>
              </a:pathLst>
            </a:custGeom>
            <a:gradFill>
              <a:gsLst>
                <a:gs pos="1250">
                  <a:schemeClr val="tx2"/>
                </a:gs>
                <a:gs pos="100000">
                  <a:schemeClr val="tx2"/>
                </a:gs>
                <a:gs pos="68000">
                  <a:schemeClr val="tx1">
                    <a:lumMod val="75000"/>
                    <a:lumOff val="25000"/>
                  </a:schemeClr>
                </a:gs>
                <a:gs pos="36000">
                  <a:schemeClr val="tx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0" name="TextBox 39"/>
            <p:cNvSpPr txBox="1"/>
            <p:nvPr/>
          </p:nvSpPr>
          <p:spPr>
            <a:xfrm>
              <a:off x="3017359" y="2151626"/>
              <a:ext cx="685349" cy="708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3600" b="1" dirty="0" smtClean="0">
                  <a:latin typeface="+mj-ea"/>
                  <a:ea typeface="+mj-ea"/>
                  <a:cs typeface="Arial Unicode MS" panose="020B0604020202020204" pitchFamily="50" charset="-127"/>
                </a:rPr>
                <a:t>01</a:t>
              </a:r>
              <a:endParaRPr lang="ko-KR" altLang="en-US" sz="3600" b="1" dirty="0">
                <a:latin typeface="+mj-ea"/>
                <a:ea typeface="+mj-ea"/>
                <a:cs typeface="Arial Unicode MS" panose="020B0604020202020204" pitchFamily="50" charset="-127"/>
              </a:endParaRPr>
            </a:p>
          </p:txBody>
        </p:sp>
        <p:sp>
          <p:nvSpPr>
            <p:cNvPr id="61" name="TextBox 46"/>
            <p:cNvSpPr txBox="1"/>
            <p:nvPr/>
          </p:nvSpPr>
          <p:spPr>
            <a:xfrm>
              <a:off x="4453128" y="3811983"/>
              <a:ext cx="685349" cy="708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3600" b="1" dirty="0" smtClean="0">
                  <a:latin typeface="+mj-ea"/>
                  <a:ea typeface="+mj-ea"/>
                  <a:cs typeface="Arial Unicode MS" panose="020B0604020202020204" pitchFamily="50" charset="-127"/>
                </a:rPr>
                <a:t>02</a:t>
              </a:r>
              <a:endParaRPr lang="ko-KR" altLang="en-US" sz="3600" b="1" dirty="0">
                <a:latin typeface="+mj-ea"/>
                <a:ea typeface="+mj-ea"/>
                <a:cs typeface="Arial Unicode MS" panose="020B0604020202020204" pitchFamily="50" charset="-127"/>
              </a:endParaRPr>
            </a:p>
          </p:txBody>
        </p:sp>
        <p:sp>
          <p:nvSpPr>
            <p:cNvPr id="62" name="TextBox 47"/>
            <p:cNvSpPr txBox="1"/>
            <p:nvPr/>
          </p:nvSpPr>
          <p:spPr>
            <a:xfrm>
              <a:off x="5886656" y="2151626"/>
              <a:ext cx="685349" cy="708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3600" b="1" dirty="0" smtClean="0">
                  <a:latin typeface="+mj-ea"/>
                  <a:ea typeface="+mj-ea"/>
                  <a:cs typeface="Arial Unicode MS" panose="020B0604020202020204" pitchFamily="50" charset="-127"/>
                </a:rPr>
                <a:t>03</a:t>
              </a:r>
              <a:endParaRPr lang="ko-KR" altLang="en-US" sz="3600" b="1" dirty="0">
                <a:latin typeface="+mj-ea"/>
                <a:ea typeface="+mj-ea"/>
                <a:cs typeface="Arial Unicode MS" panose="020B0604020202020204" pitchFamily="50" charset="-127"/>
              </a:endParaRPr>
            </a:p>
          </p:txBody>
        </p:sp>
        <p:sp>
          <p:nvSpPr>
            <p:cNvPr id="63" name="TextBox 48"/>
            <p:cNvSpPr txBox="1"/>
            <p:nvPr/>
          </p:nvSpPr>
          <p:spPr>
            <a:xfrm>
              <a:off x="8852206" y="2151624"/>
              <a:ext cx="685349" cy="708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3600" b="1" dirty="0" smtClean="0">
                  <a:latin typeface="+mj-ea"/>
                  <a:ea typeface="+mj-ea"/>
                  <a:cs typeface="Arial Unicode MS" panose="020B0604020202020204" pitchFamily="50" charset="-127"/>
                </a:rPr>
                <a:t>05</a:t>
              </a:r>
              <a:endParaRPr lang="ko-KR" altLang="en-US" sz="3600" b="1" dirty="0">
                <a:latin typeface="+mj-ea"/>
                <a:ea typeface="+mj-ea"/>
                <a:cs typeface="Arial Unicode MS" panose="020B0604020202020204" pitchFamily="50" charset="-127"/>
              </a:endParaRPr>
            </a:p>
          </p:txBody>
        </p:sp>
        <p:sp>
          <p:nvSpPr>
            <p:cNvPr id="64" name="TextBox 49"/>
            <p:cNvSpPr txBox="1"/>
            <p:nvPr/>
          </p:nvSpPr>
          <p:spPr>
            <a:xfrm>
              <a:off x="7408885" y="3811981"/>
              <a:ext cx="685349" cy="708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3600" b="1" dirty="0" smtClean="0">
                  <a:latin typeface="+mj-ea"/>
                  <a:ea typeface="+mj-ea"/>
                  <a:cs typeface="Arial Unicode MS" panose="020B0604020202020204" pitchFamily="50" charset="-127"/>
                </a:rPr>
                <a:t>04</a:t>
              </a:r>
              <a:endParaRPr lang="ko-KR" altLang="en-US" sz="3600" b="1" dirty="0">
                <a:latin typeface="+mj-ea"/>
                <a:ea typeface="+mj-ea"/>
                <a:cs typeface="Arial Unicode MS" panose="020B0604020202020204" pitchFamily="50" charset="-127"/>
              </a:endParaRPr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3145695" y="5203970"/>
              <a:ext cx="1764632" cy="609601"/>
              <a:chOff x="3240505" y="5490745"/>
              <a:chExt cx="1764632" cy="609601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3240505" y="5891798"/>
                <a:ext cx="208548" cy="2085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직선 연결선 66"/>
              <p:cNvCxnSpPr/>
              <p:nvPr/>
            </p:nvCxnSpPr>
            <p:spPr>
              <a:xfrm>
                <a:off x="3368842" y="6004094"/>
                <a:ext cx="163629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5005137" y="5490745"/>
                <a:ext cx="0" cy="5293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55"/>
            <p:cNvSpPr txBox="1"/>
            <p:nvPr/>
          </p:nvSpPr>
          <p:spPr>
            <a:xfrm>
              <a:off x="1745850" y="5468665"/>
              <a:ext cx="1237656" cy="438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b="1" dirty="0" smtClean="0">
                  <a:latin typeface="+mj-ea"/>
                  <a:ea typeface="+mj-ea"/>
                  <a:cs typeface="Arial Unicode MS" panose="020B0604020202020204" pitchFamily="50" charset="-127"/>
                </a:rPr>
                <a:t>분석 목표</a:t>
              </a:r>
              <a:endParaRPr lang="ko-KR" altLang="en-US" sz="2000" b="1" dirty="0">
                <a:latin typeface="+mj-ea"/>
                <a:ea typeface="+mj-ea"/>
                <a:cs typeface="Arial Unicode MS" panose="020B0604020202020204" pitchFamily="50" charset="-127"/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>
              <a:off x="1597632" y="2722271"/>
              <a:ext cx="208548" cy="20854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71" name="직선 연결선 70"/>
            <p:cNvCxnSpPr/>
            <p:nvPr/>
          </p:nvCxnSpPr>
          <p:spPr>
            <a:xfrm>
              <a:off x="1745850" y="2818045"/>
              <a:ext cx="693949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>
              <a:off x="10857766" y="2722271"/>
              <a:ext cx="208548" cy="20854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10320354" y="2818045"/>
              <a:ext cx="693949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타원 73"/>
            <p:cNvSpPr/>
            <p:nvPr/>
          </p:nvSpPr>
          <p:spPr>
            <a:xfrm flipH="1">
              <a:off x="9400344" y="5564917"/>
              <a:ext cx="208548" cy="20854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>
            <a:xfrm flipH="1">
              <a:off x="7844260" y="5677213"/>
              <a:ext cx="1636295" cy="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H="1">
              <a:off x="7844260" y="5163864"/>
              <a:ext cx="0" cy="52939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 flipH="1" flipV="1">
              <a:off x="7904376" y="650009"/>
              <a:ext cx="208548" cy="208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78" name="직선 연결선 77"/>
            <p:cNvCxnSpPr/>
            <p:nvPr/>
          </p:nvCxnSpPr>
          <p:spPr>
            <a:xfrm flipH="1" flipV="1">
              <a:off x="6348292" y="746261"/>
              <a:ext cx="16362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flipV="1">
              <a:off x="6338073" y="746261"/>
              <a:ext cx="0" cy="8278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3"/>
            <p:cNvSpPr txBox="1"/>
            <p:nvPr/>
          </p:nvSpPr>
          <p:spPr>
            <a:xfrm>
              <a:off x="661704" y="2883004"/>
              <a:ext cx="1078983" cy="438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b="1" dirty="0" smtClean="0">
                  <a:latin typeface="+mj-ea"/>
                  <a:ea typeface="+mj-ea"/>
                  <a:cs typeface="Arial Unicode MS" panose="020B0604020202020204" pitchFamily="50" charset="-127"/>
                </a:rPr>
                <a:t>데 이 터</a:t>
              </a:r>
              <a:endParaRPr lang="ko-KR" altLang="en-US" sz="2000" b="1" dirty="0">
                <a:latin typeface="+mj-ea"/>
                <a:ea typeface="+mj-ea"/>
                <a:cs typeface="Arial Unicode MS" panose="020B0604020202020204" pitchFamily="50" charset="-127"/>
              </a:endParaRPr>
            </a:p>
          </p:txBody>
        </p:sp>
        <p:sp>
          <p:nvSpPr>
            <p:cNvPr id="82" name="TextBox 75"/>
            <p:cNvSpPr txBox="1"/>
            <p:nvPr/>
          </p:nvSpPr>
          <p:spPr>
            <a:xfrm>
              <a:off x="9722957" y="5438185"/>
              <a:ext cx="1237656" cy="438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b="1" dirty="0" smtClean="0">
                  <a:latin typeface="+mj-ea"/>
                  <a:ea typeface="+mj-ea"/>
                  <a:cs typeface="Arial Unicode MS" panose="020B0604020202020204" pitchFamily="50" charset="-127"/>
                </a:rPr>
                <a:t>분석 결과</a:t>
              </a:r>
              <a:endParaRPr lang="ko-KR" altLang="en-US" sz="2000" b="1" dirty="0">
                <a:latin typeface="+mj-ea"/>
                <a:ea typeface="+mj-ea"/>
                <a:cs typeface="Arial Unicode MS" panose="020B0604020202020204" pitchFamily="50" charset="-127"/>
              </a:endParaRPr>
            </a:p>
          </p:txBody>
        </p:sp>
        <p:sp>
          <p:nvSpPr>
            <p:cNvPr id="83" name="TextBox 77"/>
            <p:cNvSpPr txBox="1"/>
            <p:nvPr/>
          </p:nvSpPr>
          <p:spPr>
            <a:xfrm>
              <a:off x="10625833" y="2980514"/>
              <a:ext cx="1237656" cy="438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b="1" dirty="0" smtClean="0">
                  <a:latin typeface="+mj-ea"/>
                  <a:ea typeface="+mj-ea"/>
                  <a:cs typeface="Arial Unicode MS" panose="020B0604020202020204" pitchFamily="50" charset="-127"/>
                </a:rPr>
                <a:t>참고 자료</a:t>
              </a:r>
              <a:endParaRPr lang="ko-KR" altLang="en-US" sz="2000" b="1" dirty="0">
                <a:latin typeface="+mj-ea"/>
                <a:ea typeface="+mj-ea"/>
                <a:cs typeface="Arial Unicode MS" panose="020B0604020202020204" pitchFamily="50" charset="-127"/>
              </a:endParaRPr>
            </a:p>
          </p:txBody>
        </p:sp>
        <p:sp>
          <p:nvSpPr>
            <p:cNvPr id="84" name="TextBox 79"/>
            <p:cNvSpPr txBox="1"/>
            <p:nvPr/>
          </p:nvSpPr>
          <p:spPr>
            <a:xfrm>
              <a:off x="8197360" y="541452"/>
              <a:ext cx="1237656" cy="438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b="1" dirty="0" smtClean="0">
                  <a:latin typeface="+mj-ea"/>
                  <a:ea typeface="+mj-ea"/>
                  <a:cs typeface="Arial Unicode MS" panose="020B0604020202020204" pitchFamily="50" charset="-127"/>
                </a:rPr>
                <a:t>분석 내용</a:t>
              </a:r>
              <a:endParaRPr lang="ko-KR" altLang="en-US" sz="2000" b="1" dirty="0">
                <a:latin typeface="+mj-ea"/>
                <a:ea typeface="+mj-ea"/>
                <a:cs typeface="Arial Unicode MS" panose="020B06040202020202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65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1" y="759413"/>
            <a:ext cx="12190413" cy="400091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r>
              <a:rPr lang="ko-KR" altLang="en-US" b="1" dirty="0" smtClean="0">
                <a:latin typeface="+mn-ea"/>
                <a:cs typeface="나눔고딕"/>
              </a:rPr>
              <a:t>  </a:t>
            </a:r>
            <a:r>
              <a:rPr lang="ko-KR" altLang="en-US" b="1" dirty="0" smtClean="0">
                <a:latin typeface="+mn-ea"/>
                <a:cs typeface="나눔고딕"/>
              </a:rPr>
              <a:t>▶ 공공데이터 </a:t>
            </a:r>
            <a:r>
              <a:rPr lang="en-US" altLang="ko-KR" b="1" dirty="0" smtClean="0">
                <a:latin typeface="+mn-ea"/>
                <a:cs typeface="나눔고딕"/>
              </a:rPr>
              <a:t>- </a:t>
            </a:r>
            <a:r>
              <a:rPr lang="en-US" altLang="ko-KR" b="1" dirty="0" smtClean="0">
                <a:latin typeface="+mn-ea"/>
                <a:cs typeface="나눔고딕"/>
              </a:rPr>
              <a:t>2012~2016</a:t>
            </a:r>
            <a:r>
              <a:rPr lang="ko-KR" altLang="en-US" b="1" dirty="0" smtClean="0">
                <a:latin typeface="+mn-ea"/>
                <a:cs typeface="나눔고딕"/>
              </a:rPr>
              <a:t>년도 교통사고사망정보 데이터</a:t>
            </a:r>
            <a:endParaRPr lang="en-US" altLang="ko-KR" b="1" dirty="0" smtClean="0">
              <a:latin typeface="+mn-ea"/>
              <a:cs typeface="나눔고딕"/>
            </a:endParaRPr>
          </a:p>
        </p:txBody>
      </p:sp>
      <p:sp>
        <p:nvSpPr>
          <p:cNvPr id="2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</p:spPr>
        <p:txBody>
          <a:bodyPr>
            <a:normAutofit/>
          </a:bodyPr>
          <a:lstStyle/>
          <a:p>
            <a:fld id="{294F4849-5A77-48C2-B877-3D253EF6CA12}" type="slidenum">
              <a:rPr lang="ko-KR" altLang="en-US" sz="1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fld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xmlns="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xmlns="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8D674A83-BCB9-4E61-B483-99AA1C9EADCD}"/>
              </a:ext>
            </a:extLst>
          </p:cNvPr>
          <p:cNvGrpSpPr/>
          <p:nvPr/>
        </p:nvGrpSpPr>
        <p:grpSpPr>
          <a:xfrm flipV="1">
            <a:off x="-1" y="5804306"/>
            <a:ext cx="12192000" cy="230205"/>
            <a:chOff x="3529013" y="1230571"/>
            <a:chExt cx="5120540" cy="0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xmlns="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xmlns="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xmlns="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499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1. </a:t>
            </a:r>
            <a:r>
              <a:rPr lang="ko-KR" altLang="en-US" sz="2400" b="1" dirty="0" smtClean="0">
                <a:latin typeface="+mj-ea"/>
                <a:ea typeface="+mj-ea"/>
              </a:rPr>
              <a:t>데이터 </a:t>
            </a:r>
            <a:r>
              <a:rPr lang="en-US" altLang="ko-KR" sz="2400" b="1" dirty="0"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latin typeface="+mj-ea"/>
                <a:ea typeface="+mj-ea"/>
              </a:rPr>
              <a:t>분석 데이터</a:t>
            </a:r>
            <a:endParaRPr lang="ko-KR" altLang="en-US" sz="2400" b="1" dirty="0">
              <a:latin typeface="+mj-ea"/>
              <a:ea typeface="+mj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956889"/>
              </p:ext>
            </p:extLst>
          </p:nvPr>
        </p:nvGraphicFramePr>
        <p:xfrm>
          <a:off x="-1601" y="1222564"/>
          <a:ext cx="12192012" cy="2247829"/>
        </p:xfrm>
        <a:graphic>
          <a:graphicData uri="http://schemas.openxmlformats.org/drawingml/2006/table">
            <a:tbl>
              <a:tblPr firstRow="1" bandCol="1">
                <a:tableStyleId>{7DF18680-E054-41AD-8BC1-D1AEF772440D}</a:tableStyleId>
              </a:tblPr>
              <a:tblGrid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</a:tblGrid>
              <a:tr h="3036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발생년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발생년월일시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발생분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주야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요일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사망자수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사상자수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중상자수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경상자수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부상신고자수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발생지시도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발생지시군구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사고유형</a:t>
                      </a:r>
                      <a:r>
                        <a:rPr lang="en-US" altLang="ko-KR" sz="800" b="1" u="none" strike="noStrike" dirty="0">
                          <a:effectLst/>
                        </a:rPr>
                        <a:t>_</a:t>
                      </a:r>
                      <a:r>
                        <a:rPr lang="ko-KR" altLang="en-US" sz="800" b="1" u="none" strike="noStrike" dirty="0">
                          <a:effectLst/>
                        </a:rPr>
                        <a:t>대분류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사고유형</a:t>
                      </a:r>
                      <a:r>
                        <a:rPr lang="en-US" altLang="ko-KR" sz="800" b="1" u="none" strike="noStrike" dirty="0">
                          <a:effectLst/>
                        </a:rPr>
                        <a:t>_</a:t>
                      </a:r>
                      <a:r>
                        <a:rPr lang="ko-KR" altLang="en-US" sz="800" b="1" u="none" strike="noStrike" dirty="0">
                          <a:effectLst/>
                        </a:rPr>
                        <a:t>중분류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사고유형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법규위반</a:t>
                      </a:r>
                      <a:r>
                        <a:rPr lang="en-US" altLang="ko-KR" sz="800" b="1" u="none" strike="noStrike" dirty="0">
                          <a:effectLst/>
                        </a:rPr>
                        <a:t>_</a:t>
                      </a:r>
                      <a:r>
                        <a:rPr lang="ko-KR" altLang="en-US" sz="800" b="1" u="none" strike="noStrike" dirty="0">
                          <a:effectLst/>
                        </a:rPr>
                        <a:t>대분류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법규위반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도로형태</a:t>
                      </a:r>
                      <a:r>
                        <a:rPr lang="en-US" altLang="ko-KR" sz="800" b="1" u="none" strike="noStrike" dirty="0">
                          <a:effectLst/>
                        </a:rPr>
                        <a:t>_</a:t>
                      </a:r>
                      <a:r>
                        <a:rPr lang="ko-KR" altLang="en-US" sz="800" b="1" u="none" strike="noStrike" dirty="0">
                          <a:effectLst/>
                        </a:rPr>
                        <a:t>대분류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도로형태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당사자종별</a:t>
                      </a:r>
                      <a:r>
                        <a:rPr lang="en-US" altLang="ko-KR" sz="800" b="1" u="none" strike="noStrike" dirty="0">
                          <a:effectLst/>
                        </a:rPr>
                        <a:t>_1</a:t>
                      </a:r>
                      <a:r>
                        <a:rPr lang="ko-KR" altLang="en-US" sz="800" b="1" u="none" strike="noStrike" dirty="0">
                          <a:effectLst/>
                        </a:rPr>
                        <a:t>당</a:t>
                      </a:r>
                      <a:r>
                        <a:rPr lang="en-US" altLang="ko-KR" sz="800" b="1" u="none" strike="noStrike" dirty="0">
                          <a:effectLst/>
                        </a:rPr>
                        <a:t>_</a:t>
                      </a:r>
                      <a:r>
                        <a:rPr lang="ko-KR" altLang="en-US" sz="800" b="1" u="none" strike="noStrike" dirty="0">
                          <a:effectLst/>
                        </a:rPr>
                        <a:t>대분류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당사자종별</a:t>
                      </a:r>
                      <a:r>
                        <a:rPr lang="en-US" altLang="ko-KR" sz="800" b="1" u="none" strike="noStrike">
                          <a:effectLst/>
                        </a:rPr>
                        <a:t>_1</a:t>
                      </a:r>
                      <a:r>
                        <a:rPr lang="ko-KR" altLang="en-US" sz="800" b="1" u="none" strike="noStrike">
                          <a:effectLst/>
                        </a:rPr>
                        <a:t>당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당사자종별</a:t>
                      </a:r>
                      <a:r>
                        <a:rPr lang="en-US" altLang="ko-KR" sz="800" b="1" u="none" strike="noStrike" dirty="0">
                          <a:effectLst/>
                        </a:rPr>
                        <a:t>_2</a:t>
                      </a:r>
                      <a:r>
                        <a:rPr lang="ko-KR" altLang="en-US" sz="800" b="1" u="none" strike="noStrike" dirty="0">
                          <a:effectLst/>
                        </a:rPr>
                        <a:t>당</a:t>
                      </a:r>
                      <a:r>
                        <a:rPr lang="en-US" altLang="ko-KR" sz="800" b="1" u="none" strike="noStrike" dirty="0">
                          <a:effectLst/>
                        </a:rPr>
                        <a:t>_</a:t>
                      </a:r>
                      <a:r>
                        <a:rPr lang="ko-KR" altLang="en-US" sz="800" b="1" u="none" strike="noStrike" dirty="0">
                          <a:effectLst/>
                        </a:rPr>
                        <a:t>대분류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당사자종별</a:t>
                      </a:r>
                      <a:r>
                        <a:rPr lang="en-US" altLang="ko-KR" sz="800" b="1" u="none" strike="noStrike" dirty="0">
                          <a:effectLst/>
                        </a:rPr>
                        <a:t>_2</a:t>
                      </a:r>
                      <a:r>
                        <a:rPr lang="ko-KR" altLang="en-US" sz="800" b="1" u="none" strike="noStrike" dirty="0">
                          <a:effectLst/>
                        </a:rPr>
                        <a:t>당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발생위치</a:t>
                      </a:r>
                      <a:r>
                        <a:rPr lang="en-US" sz="800" b="1" u="none" strike="noStrike" dirty="0">
                          <a:effectLst/>
                        </a:rPr>
                        <a:t>X_UTMK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발생위치</a:t>
                      </a:r>
                      <a:r>
                        <a:rPr lang="en-US" sz="800" b="1" u="none" strike="noStrike" dirty="0">
                          <a:effectLst/>
                        </a:rPr>
                        <a:t>Y_UTMK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경도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위도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644" marR="5644" marT="5644" marB="0" anchor="ctr"/>
                </a:tc>
              </a:tr>
              <a:tr h="3036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effectLst/>
                        </a:rPr>
                        <a:t>2012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2.01E+09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effectLst/>
                        </a:rPr>
                        <a:t>10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야간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수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effectLst/>
                        </a:rPr>
                        <a:t>1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>
                          <a:effectLst/>
                        </a:rPr>
                        <a:t>1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effectLst/>
                        </a:rPr>
                        <a:t>0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>
                          <a:effectLst/>
                        </a:rPr>
                        <a:t>0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effectLst/>
                        </a:rPr>
                        <a:t>0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경남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거창군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차대차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추돌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진행중 추돌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운전자법규위반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안전운전 의무 불이행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단일로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기타단일로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승용차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대형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화물차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대형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effectLst/>
                        </a:rPr>
                        <a:t>1032000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effectLst/>
                        </a:rPr>
                        <a:t>1731688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effectLst/>
                        </a:rPr>
                        <a:t>127.8532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effectLst/>
                        </a:rPr>
                        <a:t>35.58072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</a:tr>
              <a:tr h="3036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effectLst/>
                        </a:rPr>
                        <a:t>2013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2.01E+09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>
                          <a:effectLst/>
                        </a:rPr>
                        <a:t>50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야간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일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effectLst/>
                        </a:rPr>
                        <a:t>1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>
                          <a:effectLst/>
                        </a:rPr>
                        <a:t>1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>
                          <a:effectLst/>
                        </a:rPr>
                        <a:t>0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>
                          <a:effectLst/>
                        </a:rPr>
                        <a:t>0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effectLst/>
                        </a:rPr>
                        <a:t>0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전북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전주시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차대사람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기타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기타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운전자법규위반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안전운전 의무 불이행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교차로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교차로부근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승용차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중형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보행자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보행자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>
                          <a:effectLst/>
                        </a:rPr>
                        <a:t>968361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>
                          <a:effectLst/>
                        </a:rPr>
                        <a:t>1757099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>
                          <a:effectLst/>
                        </a:rPr>
                        <a:t>127.1498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effectLst/>
                        </a:rPr>
                        <a:t>35.80984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</a:tr>
              <a:tr h="3036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effectLst/>
                        </a:rPr>
                        <a:t>2014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2.01E+09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>
                          <a:effectLst/>
                        </a:rPr>
                        <a:t>25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주간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금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>
                          <a:effectLst/>
                        </a:rPr>
                        <a:t>1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>
                          <a:effectLst/>
                        </a:rPr>
                        <a:t>1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>
                          <a:effectLst/>
                        </a:rPr>
                        <a:t>0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>
                          <a:effectLst/>
                        </a:rPr>
                        <a:t>0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effectLst/>
                        </a:rPr>
                        <a:t>0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부산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사하구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차대차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기타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기타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운전자법규위반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안전운전 의무 불이행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단일로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기타단일로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화물차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소형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원동기장치자전거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원동기장치자전거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>
                          <a:effectLst/>
                        </a:rPr>
                        <a:t>1134712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>
                          <a:effectLst/>
                        </a:rPr>
                        <a:t>1675987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>
                          <a:effectLst/>
                        </a:rPr>
                        <a:t>128.9775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effectLst/>
                        </a:rPr>
                        <a:t>35.06998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</a:tr>
              <a:tr h="3036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effectLst/>
                        </a:rPr>
                        <a:t>2015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2.02E+09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>
                          <a:effectLst/>
                        </a:rPr>
                        <a:t>50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야간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월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>
                          <a:effectLst/>
                        </a:rPr>
                        <a:t>1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>
                          <a:effectLst/>
                        </a:rPr>
                        <a:t>1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>
                          <a:effectLst/>
                        </a:rPr>
                        <a:t>0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>
                          <a:effectLst/>
                        </a:rPr>
                        <a:t>0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>
                          <a:effectLst/>
                        </a:rPr>
                        <a:t>0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경기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김포시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차대차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추돌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주정차중 추돌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운전자법규위반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안전운전 의무 불이행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단일로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기타단일로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화물차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소형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승합차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대형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>
                          <a:effectLst/>
                        </a:rPr>
                        <a:t>923890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>
                          <a:effectLst/>
                        </a:rPr>
                        <a:t>1964168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>
                          <a:effectLst/>
                        </a:rPr>
                        <a:t>126.6369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effectLst/>
                        </a:rPr>
                        <a:t>37.67388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</a:tr>
              <a:tr h="3036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effectLst/>
                        </a:rPr>
                        <a:t>2016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2.02E+09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>
                          <a:effectLst/>
                        </a:rPr>
                        <a:t>25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주간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월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>
                          <a:effectLst/>
                        </a:rPr>
                        <a:t>1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>
                          <a:effectLst/>
                        </a:rPr>
                        <a:t>1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>
                          <a:effectLst/>
                        </a:rPr>
                        <a:t>0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>
                          <a:effectLst/>
                        </a:rPr>
                        <a:t>0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>
                          <a:effectLst/>
                        </a:rPr>
                        <a:t>0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경기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양평군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차대차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기타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기타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운전자법규위반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안전운전 의무 불이행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단일로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기타단일로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승용차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소형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자전거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자전거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effectLst/>
                        </a:rPr>
                        <a:t>1010411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effectLst/>
                        </a:rPr>
                        <a:t>1945061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effectLst/>
                        </a:rPr>
                        <a:t>127.6178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effectLst/>
                        </a:rPr>
                        <a:t>37.50476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-2" y="3376848"/>
            <a:ext cx="12190413" cy="2562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50000"/>
              </a:lnSpc>
            </a:pPr>
            <a:r>
              <a:rPr lang="en-US" altLang="ko-KR" sz="1100" b="1" dirty="0">
                <a:latin typeface="+mn-ea"/>
              </a:rPr>
              <a:t>&lt;class 'pandas.core.frame.DataFrame</a:t>
            </a:r>
            <a:r>
              <a:rPr lang="en-US" altLang="ko-KR" sz="1100" b="1" dirty="0" smtClean="0">
                <a:latin typeface="+mn-ea"/>
              </a:rPr>
              <a:t>'&gt;      Int64Index</a:t>
            </a:r>
            <a:r>
              <a:rPr lang="en-US" altLang="ko-KR" sz="1100" b="1" dirty="0">
                <a:latin typeface="+mn-ea"/>
              </a:rPr>
              <a:t>: 23190 entries, 0 to </a:t>
            </a:r>
            <a:r>
              <a:rPr lang="en-US" altLang="ko-KR" sz="1100" b="1" dirty="0" smtClean="0">
                <a:latin typeface="+mn-ea"/>
              </a:rPr>
              <a:t>4118 Data </a:t>
            </a:r>
            <a:r>
              <a:rPr lang="en-US" altLang="ko-KR" sz="1100" b="1" dirty="0">
                <a:latin typeface="+mn-ea"/>
              </a:rPr>
              <a:t>columns (total 27 columns):</a:t>
            </a:r>
          </a:p>
          <a:p>
            <a:pPr fontAlgn="base" latinLnBrk="1">
              <a:lnSpc>
                <a:spcPct val="150000"/>
              </a:lnSpc>
            </a:pPr>
            <a:r>
              <a:rPr lang="ko-KR" altLang="en-US" sz="1000" b="1" dirty="0">
                <a:latin typeface="+mn-ea"/>
              </a:rPr>
              <a:t>발생년     </a:t>
            </a:r>
            <a:r>
              <a:rPr lang="ko-KR" altLang="en-US" sz="1000" b="1" dirty="0" smtClean="0">
                <a:latin typeface="+mn-ea"/>
              </a:rPr>
              <a:t>                </a:t>
            </a:r>
            <a:r>
              <a:rPr lang="en-US" altLang="ko-KR" sz="1000" b="1" dirty="0" smtClean="0">
                <a:latin typeface="+mn-ea"/>
              </a:rPr>
              <a:t>23190 </a:t>
            </a:r>
            <a:r>
              <a:rPr lang="en-US" altLang="ko-KR" sz="1000" b="1" dirty="0">
                <a:latin typeface="+mn-ea"/>
              </a:rPr>
              <a:t>non-null </a:t>
            </a:r>
            <a:r>
              <a:rPr lang="en-US" altLang="ko-KR" sz="1000" b="1" dirty="0" smtClean="0">
                <a:latin typeface="+mn-ea"/>
              </a:rPr>
              <a:t>int64              </a:t>
            </a:r>
            <a:r>
              <a:rPr lang="ko-KR" altLang="en-US" sz="1000" b="1" dirty="0" smtClean="0">
                <a:latin typeface="+mn-ea"/>
              </a:rPr>
              <a:t>발생년월일시          </a:t>
            </a:r>
            <a:r>
              <a:rPr lang="en-US" altLang="ko-KR" sz="1000" b="1" dirty="0" smtClean="0">
                <a:latin typeface="+mn-ea"/>
              </a:rPr>
              <a:t>23190 </a:t>
            </a:r>
            <a:r>
              <a:rPr lang="en-US" altLang="ko-KR" sz="1000" b="1" dirty="0">
                <a:latin typeface="+mn-ea"/>
              </a:rPr>
              <a:t>non-null </a:t>
            </a:r>
            <a:r>
              <a:rPr lang="en-US" altLang="ko-KR" sz="1000" b="1" dirty="0" smtClean="0">
                <a:latin typeface="+mn-ea"/>
              </a:rPr>
              <a:t>int64                   </a:t>
            </a:r>
            <a:r>
              <a:rPr lang="ko-KR" altLang="en-US" sz="1000" b="1" dirty="0" smtClean="0">
                <a:latin typeface="+mn-ea"/>
              </a:rPr>
              <a:t>발생분             </a:t>
            </a:r>
            <a:r>
              <a:rPr lang="en-US" altLang="ko-KR" sz="1000" b="1" dirty="0">
                <a:latin typeface="+mn-ea"/>
              </a:rPr>
              <a:t>23190 non-null </a:t>
            </a:r>
            <a:r>
              <a:rPr lang="en-US" altLang="ko-KR" sz="1000" b="1" dirty="0" smtClean="0">
                <a:latin typeface="+mn-ea"/>
              </a:rPr>
              <a:t>int64                     </a:t>
            </a:r>
            <a:r>
              <a:rPr lang="ko-KR" altLang="en-US" sz="1000" b="1" dirty="0" smtClean="0">
                <a:latin typeface="+mn-ea"/>
              </a:rPr>
              <a:t>주야              </a:t>
            </a:r>
            <a:r>
              <a:rPr lang="en-US" altLang="ko-KR" sz="1000" b="1" dirty="0">
                <a:latin typeface="+mn-ea"/>
              </a:rPr>
              <a:t>23190 non-null </a:t>
            </a:r>
            <a:r>
              <a:rPr lang="en-US" altLang="ko-KR" sz="1000" b="1" dirty="0" smtClean="0">
                <a:latin typeface="+mn-ea"/>
              </a:rPr>
              <a:t>object </a:t>
            </a:r>
          </a:p>
          <a:p>
            <a:pPr fontAlgn="base" latinLnBrk="1">
              <a:lnSpc>
                <a:spcPct val="150000"/>
              </a:lnSpc>
            </a:pPr>
            <a:r>
              <a:rPr lang="ko-KR" altLang="en-US" sz="1000" b="1" dirty="0" smtClean="0">
                <a:latin typeface="+mn-ea"/>
              </a:rPr>
              <a:t>요일                        </a:t>
            </a:r>
            <a:r>
              <a:rPr lang="en-US" altLang="ko-KR" sz="1000" b="1" dirty="0" smtClean="0">
                <a:latin typeface="+mn-ea"/>
              </a:rPr>
              <a:t>23190 </a:t>
            </a:r>
            <a:r>
              <a:rPr lang="en-US" altLang="ko-KR" sz="1000" b="1" dirty="0">
                <a:latin typeface="+mn-ea"/>
              </a:rPr>
              <a:t>non-null </a:t>
            </a:r>
            <a:r>
              <a:rPr lang="en-US" altLang="ko-KR" sz="1000" b="1" dirty="0" smtClean="0">
                <a:latin typeface="+mn-ea"/>
              </a:rPr>
              <a:t>object            </a:t>
            </a:r>
            <a:r>
              <a:rPr lang="ko-KR" altLang="en-US" sz="1000" b="1" dirty="0" smtClean="0">
                <a:latin typeface="+mn-ea"/>
              </a:rPr>
              <a:t>사망자수                </a:t>
            </a:r>
            <a:r>
              <a:rPr lang="en-US" altLang="ko-KR" sz="1000" b="1" dirty="0" smtClean="0">
                <a:latin typeface="+mn-ea"/>
              </a:rPr>
              <a:t>23190 </a:t>
            </a:r>
            <a:r>
              <a:rPr lang="en-US" altLang="ko-KR" sz="1000" b="1" dirty="0">
                <a:latin typeface="+mn-ea"/>
              </a:rPr>
              <a:t>non-null </a:t>
            </a:r>
            <a:r>
              <a:rPr lang="en-US" altLang="ko-KR" sz="1000" b="1" dirty="0" smtClean="0">
                <a:latin typeface="+mn-ea"/>
              </a:rPr>
              <a:t>int64                   </a:t>
            </a:r>
            <a:r>
              <a:rPr lang="ko-KR" altLang="en-US" sz="1000" b="1" dirty="0" smtClean="0">
                <a:latin typeface="+mn-ea"/>
              </a:rPr>
              <a:t>사상자수          </a:t>
            </a:r>
            <a:r>
              <a:rPr lang="en-US" altLang="ko-KR" sz="1000" b="1" dirty="0" smtClean="0">
                <a:latin typeface="+mn-ea"/>
              </a:rPr>
              <a:t>23190 </a:t>
            </a:r>
            <a:r>
              <a:rPr lang="en-US" altLang="ko-KR" sz="1000" b="1" dirty="0">
                <a:latin typeface="+mn-ea"/>
              </a:rPr>
              <a:t>non-null </a:t>
            </a:r>
            <a:r>
              <a:rPr lang="en-US" altLang="ko-KR" sz="1000" b="1" dirty="0" smtClean="0">
                <a:latin typeface="+mn-ea"/>
              </a:rPr>
              <a:t>int64                  </a:t>
            </a:r>
            <a:r>
              <a:rPr lang="ko-KR" altLang="en-US" sz="1000" b="1" dirty="0" smtClean="0">
                <a:latin typeface="+mn-ea"/>
              </a:rPr>
              <a:t>중상자수            </a:t>
            </a:r>
            <a:r>
              <a:rPr lang="en-US" altLang="ko-KR" sz="1000" b="1" dirty="0" smtClean="0">
                <a:latin typeface="+mn-ea"/>
              </a:rPr>
              <a:t>23190 </a:t>
            </a:r>
            <a:r>
              <a:rPr lang="en-US" altLang="ko-KR" sz="1000" b="1" dirty="0">
                <a:latin typeface="+mn-ea"/>
              </a:rPr>
              <a:t>non-null </a:t>
            </a:r>
            <a:r>
              <a:rPr lang="en-US" altLang="ko-KR" sz="1000" b="1" dirty="0" smtClean="0">
                <a:latin typeface="+mn-ea"/>
              </a:rPr>
              <a:t>int64 </a:t>
            </a:r>
          </a:p>
          <a:p>
            <a:pPr fontAlgn="base" latinLnBrk="1">
              <a:lnSpc>
                <a:spcPct val="150000"/>
              </a:lnSpc>
            </a:pPr>
            <a:r>
              <a:rPr lang="ko-KR" altLang="en-US" sz="1000" b="1" dirty="0" smtClean="0">
                <a:latin typeface="+mn-ea"/>
              </a:rPr>
              <a:t>경상자수                  </a:t>
            </a:r>
            <a:r>
              <a:rPr lang="en-US" altLang="ko-KR" sz="1000" b="1" dirty="0" smtClean="0">
                <a:latin typeface="+mn-ea"/>
              </a:rPr>
              <a:t>23190 </a:t>
            </a:r>
            <a:r>
              <a:rPr lang="en-US" altLang="ko-KR" sz="1000" b="1" dirty="0">
                <a:latin typeface="+mn-ea"/>
              </a:rPr>
              <a:t>non-null </a:t>
            </a:r>
            <a:r>
              <a:rPr lang="en-US" altLang="ko-KR" sz="1000" b="1" dirty="0" smtClean="0">
                <a:latin typeface="+mn-ea"/>
              </a:rPr>
              <a:t>int64              </a:t>
            </a:r>
            <a:r>
              <a:rPr lang="ko-KR" altLang="en-US" sz="1000" b="1" dirty="0" smtClean="0">
                <a:latin typeface="+mn-ea"/>
              </a:rPr>
              <a:t>부상신고자수          </a:t>
            </a:r>
            <a:r>
              <a:rPr lang="en-US" altLang="ko-KR" sz="1000" b="1" dirty="0">
                <a:latin typeface="+mn-ea"/>
              </a:rPr>
              <a:t>23190 non-null </a:t>
            </a:r>
            <a:r>
              <a:rPr lang="en-US" altLang="ko-KR" sz="1000" b="1" dirty="0" smtClean="0">
                <a:latin typeface="+mn-ea"/>
              </a:rPr>
              <a:t>int64               </a:t>
            </a:r>
            <a:r>
              <a:rPr lang="ko-KR" altLang="en-US" sz="1000" b="1" dirty="0" smtClean="0">
                <a:latin typeface="+mn-ea"/>
              </a:rPr>
              <a:t>발생지시도           </a:t>
            </a:r>
            <a:r>
              <a:rPr lang="en-US" altLang="ko-KR" sz="1000" b="1" dirty="0">
                <a:latin typeface="+mn-ea"/>
              </a:rPr>
              <a:t>23190 non-null </a:t>
            </a:r>
            <a:r>
              <a:rPr lang="en-US" altLang="ko-KR" sz="1000" b="1" dirty="0" smtClean="0">
                <a:latin typeface="+mn-ea"/>
              </a:rPr>
              <a:t>object            </a:t>
            </a:r>
            <a:r>
              <a:rPr lang="ko-KR" altLang="en-US" sz="1000" b="1" dirty="0" smtClean="0">
                <a:latin typeface="+mn-ea"/>
              </a:rPr>
              <a:t>발생지시군구           </a:t>
            </a:r>
            <a:r>
              <a:rPr lang="en-US" altLang="ko-KR" sz="1000" b="1" dirty="0" smtClean="0">
                <a:latin typeface="+mn-ea"/>
              </a:rPr>
              <a:t>23190 </a:t>
            </a:r>
            <a:r>
              <a:rPr lang="en-US" altLang="ko-KR" sz="1000" b="1" dirty="0">
                <a:latin typeface="+mn-ea"/>
              </a:rPr>
              <a:t>non-null </a:t>
            </a:r>
            <a:r>
              <a:rPr lang="en-US" altLang="ko-KR" sz="1000" b="1" dirty="0" smtClean="0">
                <a:latin typeface="+mn-ea"/>
              </a:rPr>
              <a:t>object </a:t>
            </a:r>
          </a:p>
          <a:p>
            <a:pPr fontAlgn="base" latinLnBrk="1">
              <a:lnSpc>
                <a:spcPct val="150000"/>
              </a:lnSpc>
            </a:pPr>
            <a:r>
              <a:rPr lang="ko-KR" altLang="en-US" sz="1000" b="1" dirty="0" smtClean="0">
                <a:latin typeface="+mn-ea"/>
              </a:rPr>
              <a:t>사고유형</a:t>
            </a:r>
            <a:r>
              <a:rPr lang="en-US" altLang="ko-KR" sz="1000" b="1" dirty="0">
                <a:latin typeface="+mn-ea"/>
              </a:rPr>
              <a:t>_</a:t>
            </a:r>
            <a:r>
              <a:rPr lang="ko-KR" altLang="en-US" sz="1000" b="1" dirty="0">
                <a:latin typeface="+mn-ea"/>
              </a:rPr>
              <a:t>대분류       </a:t>
            </a:r>
            <a:r>
              <a:rPr lang="ko-KR" altLang="en-US" sz="1000" b="1" dirty="0" smtClean="0">
                <a:latin typeface="+mn-ea"/>
              </a:rPr>
              <a:t> </a:t>
            </a:r>
            <a:r>
              <a:rPr lang="en-US" altLang="ko-KR" sz="1000" b="1" dirty="0" smtClean="0">
                <a:latin typeface="+mn-ea"/>
              </a:rPr>
              <a:t>23190 </a:t>
            </a:r>
            <a:r>
              <a:rPr lang="en-US" altLang="ko-KR" sz="1000" b="1" dirty="0">
                <a:latin typeface="+mn-ea"/>
              </a:rPr>
              <a:t>non-null </a:t>
            </a:r>
            <a:r>
              <a:rPr lang="en-US" altLang="ko-KR" sz="1000" b="1" dirty="0" smtClean="0">
                <a:latin typeface="+mn-ea"/>
              </a:rPr>
              <a:t>object          </a:t>
            </a:r>
            <a:r>
              <a:rPr lang="ko-KR" altLang="en-US" sz="1000" b="1" dirty="0" smtClean="0">
                <a:latin typeface="+mn-ea"/>
              </a:rPr>
              <a:t>사고유형</a:t>
            </a:r>
            <a:r>
              <a:rPr lang="en-US" altLang="ko-KR" sz="1000" b="1" dirty="0">
                <a:latin typeface="+mn-ea"/>
              </a:rPr>
              <a:t>_</a:t>
            </a:r>
            <a:r>
              <a:rPr lang="ko-KR" altLang="en-US" sz="1000" b="1" dirty="0">
                <a:latin typeface="+mn-ea"/>
              </a:rPr>
              <a:t>중분류        </a:t>
            </a:r>
            <a:r>
              <a:rPr lang="en-US" altLang="ko-KR" sz="1000" b="1" dirty="0">
                <a:latin typeface="+mn-ea"/>
              </a:rPr>
              <a:t>23190 non-null </a:t>
            </a:r>
            <a:r>
              <a:rPr lang="en-US" altLang="ko-KR" sz="1000" b="1" dirty="0" smtClean="0">
                <a:latin typeface="+mn-ea"/>
              </a:rPr>
              <a:t>object                </a:t>
            </a:r>
            <a:r>
              <a:rPr lang="ko-KR" altLang="en-US" sz="1000" b="1" dirty="0" smtClean="0">
                <a:latin typeface="+mn-ea"/>
              </a:rPr>
              <a:t>사고유형            </a:t>
            </a:r>
            <a:r>
              <a:rPr lang="en-US" altLang="ko-KR" sz="1000" b="1" dirty="0" smtClean="0">
                <a:latin typeface="+mn-ea"/>
              </a:rPr>
              <a:t>23190 non-null object           </a:t>
            </a:r>
            <a:r>
              <a:rPr lang="ko-KR" altLang="en-US" sz="1000" b="1" dirty="0" smtClean="0">
                <a:latin typeface="+mn-ea"/>
              </a:rPr>
              <a:t>법규위반</a:t>
            </a:r>
            <a:r>
              <a:rPr lang="en-US" altLang="ko-KR" sz="1000" b="1" dirty="0">
                <a:latin typeface="+mn-ea"/>
              </a:rPr>
              <a:t>_</a:t>
            </a:r>
            <a:r>
              <a:rPr lang="ko-KR" altLang="en-US" sz="1000" b="1" dirty="0">
                <a:latin typeface="+mn-ea"/>
              </a:rPr>
              <a:t>대분류        </a:t>
            </a:r>
            <a:r>
              <a:rPr lang="en-US" altLang="ko-KR" sz="1000" b="1" dirty="0">
                <a:latin typeface="+mn-ea"/>
              </a:rPr>
              <a:t>23190 non-null </a:t>
            </a:r>
            <a:r>
              <a:rPr lang="en-US" altLang="ko-KR" sz="1000" b="1" dirty="0" smtClean="0">
                <a:latin typeface="+mn-ea"/>
              </a:rPr>
              <a:t>object </a:t>
            </a:r>
            <a:r>
              <a:rPr lang="ko-KR" altLang="en-US" sz="1000" b="1" dirty="0" smtClean="0">
                <a:latin typeface="+mn-ea"/>
              </a:rPr>
              <a:t>법규위반                  </a:t>
            </a:r>
            <a:r>
              <a:rPr lang="en-US" altLang="ko-KR" sz="1000" b="1" dirty="0" smtClean="0">
                <a:latin typeface="+mn-ea"/>
              </a:rPr>
              <a:t>23190 </a:t>
            </a:r>
            <a:r>
              <a:rPr lang="en-US" altLang="ko-KR" sz="1000" b="1" dirty="0">
                <a:latin typeface="+mn-ea"/>
              </a:rPr>
              <a:t>non-null </a:t>
            </a:r>
            <a:r>
              <a:rPr lang="en-US" altLang="ko-KR" sz="1000" b="1" dirty="0" smtClean="0">
                <a:latin typeface="+mn-ea"/>
              </a:rPr>
              <a:t>object          </a:t>
            </a:r>
            <a:r>
              <a:rPr lang="ko-KR" altLang="en-US" sz="1000" b="1" dirty="0" smtClean="0">
                <a:latin typeface="+mn-ea"/>
              </a:rPr>
              <a:t>도로형태</a:t>
            </a:r>
            <a:r>
              <a:rPr lang="en-US" altLang="ko-KR" sz="1000" b="1" dirty="0">
                <a:latin typeface="+mn-ea"/>
              </a:rPr>
              <a:t>_</a:t>
            </a:r>
            <a:r>
              <a:rPr lang="ko-KR" altLang="en-US" sz="1000" b="1" dirty="0">
                <a:latin typeface="+mn-ea"/>
              </a:rPr>
              <a:t>대분류        </a:t>
            </a:r>
            <a:r>
              <a:rPr lang="en-US" altLang="ko-KR" sz="1000" b="1" dirty="0">
                <a:latin typeface="+mn-ea"/>
              </a:rPr>
              <a:t>23190 non-null </a:t>
            </a:r>
            <a:r>
              <a:rPr lang="en-US" altLang="ko-KR" sz="1000" b="1" dirty="0" smtClean="0">
                <a:latin typeface="+mn-ea"/>
              </a:rPr>
              <a:t>object                </a:t>
            </a:r>
            <a:r>
              <a:rPr lang="ko-KR" altLang="en-US" sz="1000" b="1" dirty="0" smtClean="0">
                <a:latin typeface="+mn-ea"/>
              </a:rPr>
              <a:t>도로형태            </a:t>
            </a:r>
            <a:r>
              <a:rPr lang="en-US" altLang="ko-KR" sz="1000" b="1" dirty="0" smtClean="0">
                <a:latin typeface="+mn-ea"/>
              </a:rPr>
              <a:t>23190 non-null object      </a:t>
            </a:r>
            <a:r>
              <a:rPr lang="ko-KR" altLang="en-US" sz="1000" b="1" dirty="0" smtClean="0">
                <a:latin typeface="+mn-ea"/>
              </a:rPr>
              <a:t>당사자종별</a:t>
            </a:r>
            <a:r>
              <a:rPr lang="en-US" altLang="ko-KR" sz="1000" b="1" dirty="0">
                <a:latin typeface="+mn-ea"/>
              </a:rPr>
              <a:t>_1</a:t>
            </a:r>
            <a:r>
              <a:rPr lang="ko-KR" altLang="en-US" sz="1000" b="1" dirty="0">
                <a:latin typeface="+mn-ea"/>
              </a:rPr>
              <a:t>당</a:t>
            </a:r>
            <a:r>
              <a:rPr lang="en-US" altLang="ko-KR" sz="1000" b="1" dirty="0">
                <a:latin typeface="+mn-ea"/>
              </a:rPr>
              <a:t>_</a:t>
            </a:r>
            <a:r>
              <a:rPr lang="ko-KR" altLang="en-US" sz="1000" b="1" dirty="0">
                <a:latin typeface="+mn-ea"/>
              </a:rPr>
              <a:t>대분류    </a:t>
            </a:r>
            <a:r>
              <a:rPr lang="en-US" altLang="ko-KR" sz="1000" b="1" dirty="0">
                <a:latin typeface="+mn-ea"/>
              </a:rPr>
              <a:t>23190 non-null </a:t>
            </a:r>
            <a:r>
              <a:rPr lang="en-US" altLang="ko-KR" sz="1000" b="1" dirty="0" smtClean="0">
                <a:latin typeface="+mn-ea"/>
              </a:rPr>
              <a:t>object </a:t>
            </a:r>
            <a:r>
              <a:rPr lang="ko-KR" altLang="en-US" sz="1000" b="1" dirty="0" smtClean="0">
                <a:latin typeface="+mn-ea"/>
              </a:rPr>
              <a:t>당사자종별</a:t>
            </a:r>
            <a:r>
              <a:rPr lang="en-US" altLang="ko-KR" sz="1000" b="1" dirty="0">
                <a:latin typeface="+mn-ea"/>
              </a:rPr>
              <a:t>_1</a:t>
            </a:r>
            <a:r>
              <a:rPr lang="ko-KR" altLang="en-US" sz="1000" b="1" dirty="0">
                <a:latin typeface="+mn-ea"/>
              </a:rPr>
              <a:t>당        </a:t>
            </a:r>
            <a:r>
              <a:rPr lang="ko-KR" altLang="en-US" sz="1000" b="1" dirty="0" smtClean="0">
                <a:latin typeface="+mn-ea"/>
              </a:rPr>
              <a:t> </a:t>
            </a:r>
            <a:r>
              <a:rPr lang="en-US" altLang="ko-KR" sz="1000" b="1" dirty="0" smtClean="0">
                <a:latin typeface="+mn-ea"/>
              </a:rPr>
              <a:t>23190 </a:t>
            </a:r>
            <a:r>
              <a:rPr lang="en-US" altLang="ko-KR" sz="1000" b="1" dirty="0">
                <a:latin typeface="+mn-ea"/>
              </a:rPr>
              <a:t>non-null </a:t>
            </a:r>
            <a:r>
              <a:rPr lang="en-US" altLang="ko-KR" sz="1000" b="1" dirty="0" smtClean="0">
                <a:latin typeface="+mn-ea"/>
              </a:rPr>
              <a:t>object      </a:t>
            </a:r>
            <a:r>
              <a:rPr lang="ko-KR" altLang="en-US" sz="1000" b="1" dirty="0" smtClean="0">
                <a:latin typeface="+mn-ea"/>
              </a:rPr>
              <a:t>당사자종별</a:t>
            </a:r>
            <a:r>
              <a:rPr lang="en-US" altLang="ko-KR" sz="1000" b="1" dirty="0">
                <a:latin typeface="+mn-ea"/>
              </a:rPr>
              <a:t>_2</a:t>
            </a:r>
            <a:r>
              <a:rPr lang="ko-KR" altLang="en-US" sz="1000" b="1" dirty="0">
                <a:latin typeface="+mn-ea"/>
              </a:rPr>
              <a:t>당</a:t>
            </a:r>
            <a:r>
              <a:rPr lang="en-US" altLang="ko-KR" sz="1000" b="1" dirty="0">
                <a:latin typeface="+mn-ea"/>
              </a:rPr>
              <a:t>_</a:t>
            </a:r>
            <a:r>
              <a:rPr lang="ko-KR" altLang="en-US" sz="1000" b="1" dirty="0">
                <a:latin typeface="+mn-ea"/>
              </a:rPr>
              <a:t>대분류    </a:t>
            </a:r>
            <a:r>
              <a:rPr lang="en-US" altLang="ko-KR" sz="1000" b="1" dirty="0">
                <a:latin typeface="+mn-ea"/>
              </a:rPr>
              <a:t>22365 non-null </a:t>
            </a:r>
            <a:r>
              <a:rPr lang="en-US" altLang="ko-KR" sz="1000" b="1" dirty="0" smtClean="0">
                <a:latin typeface="+mn-ea"/>
              </a:rPr>
              <a:t>object            </a:t>
            </a:r>
            <a:r>
              <a:rPr lang="ko-KR" altLang="en-US" sz="1000" b="1" dirty="0" smtClean="0">
                <a:latin typeface="+mn-ea"/>
              </a:rPr>
              <a:t>당사자종별</a:t>
            </a:r>
            <a:r>
              <a:rPr lang="en-US" altLang="ko-KR" sz="1000" b="1" dirty="0">
                <a:latin typeface="+mn-ea"/>
              </a:rPr>
              <a:t>_2</a:t>
            </a:r>
            <a:r>
              <a:rPr lang="ko-KR" altLang="en-US" sz="1000" b="1" dirty="0">
                <a:latin typeface="+mn-ea"/>
              </a:rPr>
              <a:t>당        </a:t>
            </a:r>
            <a:r>
              <a:rPr lang="en-US" altLang="ko-KR" sz="1000" b="1" dirty="0">
                <a:latin typeface="+mn-ea"/>
              </a:rPr>
              <a:t>22365 non-null </a:t>
            </a:r>
            <a:r>
              <a:rPr lang="en-US" altLang="ko-KR" sz="1000" b="1" dirty="0" smtClean="0">
                <a:latin typeface="+mn-ea"/>
              </a:rPr>
              <a:t>object          </a:t>
            </a:r>
            <a:r>
              <a:rPr lang="ko-KR" altLang="en-US" sz="1000" b="1" dirty="0" smtClean="0">
                <a:latin typeface="+mn-ea"/>
              </a:rPr>
              <a:t>발생위치</a:t>
            </a:r>
            <a:r>
              <a:rPr lang="en-US" altLang="ko-KR" sz="1000" b="1" dirty="0">
                <a:latin typeface="+mn-ea"/>
              </a:rPr>
              <a:t>X_UTMK      23190 non-null </a:t>
            </a:r>
            <a:r>
              <a:rPr lang="en-US" altLang="ko-KR" sz="1000" b="1" dirty="0" smtClean="0">
                <a:latin typeface="+mn-ea"/>
              </a:rPr>
              <a:t>int64 </a:t>
            </a:r>
            <a:r>
              <a:rPr lang="ko-KR" altLang="en-US" sz="1000" b="1" dirty="0" smtClean="0">
                <a:latin typeface="+mn-ea"/>
              </a:rPr>
              <a:t>발생위치</a:t>
            </a:r>
            <a:r>
              <a:rPr lang="en-US" altLang="ko-KR" sz="1000" b="1" dirty="0">
                <a:latin typeface="+mn-ea"/>
              </a:rPr>
              <a:t>Y_UTMK      23190 non-null </a:t>
            </a:r>
            <a:r>
              <a:rPr lang="en-US" altLang="ko-KR" sz="1000" b="1" dirty="0" smtClean="0">
                <a:latin typeface="+mn-ea"/>
              </a:rPr>
              <a:t>int64                      </a:t>
            </a:r>
            <a:r>
              <a:rPr lang="ko-KR" altLang="en-US" sz="1000" b="1" dirty="0" smtClean="0">
                <a:latin typeface="+mn-ea"/>
              </a:rPr>
              <a:t>경도              </a:t>
            </a:r>
            <a:r>
              <a:rPr lang="en-US" altLang="ko-KR" sz="1000" b="1" dirty="0">
                <a:latin typeface="+mn-ea"/>
              </a:rPr>
              <a:t>23190 non-null </a:t>
            </a:r>
            <a:r>
              <a:rPr lang="en-US" altLang="ko-KR" sz="1000" b="1" dirty="0" smtClean="0">
                <a:latin typeface="+mn-ea"/>
              </a:rPr>
              <a:t>float64                  </a:t>
            </a:r>
            <a:r>
              <a:rPr lang="ko-KR" altLang="en-US" sz="1000" b="1" dirty="0" smtClean="0">
                <a:latin typeface="+mn-ea"/>
              </a:rPr>
              <a:t>위도              </a:t>
            </a:r>
            <a:r>
              <a:rPr lang="en-US" altLang="ko-KR" sz="1000" b="1" dirty="0">
                <a:latin typeface="+mn-ea"/>
              </a:rPr>
              <a:t>23190 non-null </a:t>
            </a:r>
            <a:r>
              <a:rPr lang="en-US" altLang="ko-KR" sz="1000" b="1" dirty="0" smtClean="0">
                <a:latin typeface="+mn-ea"/>
              </a:rPr>
              <a:t>float64</a:t>
            </a:r>
          </a:p>
          <a:p>
            <a:pPr fontAlgn="base" latinLnBrk="1">
              <a:lnSpc>
                <a:spcPct val="150000"/>
              </a:lnSpc>
            </a:pPr>
            <a:r>
              <a:rPr lang="en-US" altLang="ko-KR" sz="1100" b="1" dirty="0" smtClean="0">
                <a:latin typeface="+mn-ea"/>
              </a:rPr>
              <a:t>dtypes</a:t>
            </a:r>
            <a:r>
              <a:rPr lang="en-US" altLang="ko-KR" sz="1100" b="1" dirty="0">
                <a:latin typeface="+mn-ea"/>
              </a:rPr>
              <a:t>: float64(2), int64(10), </a:t>
            </a:r>
            <a:r>
              <a:rPr lang="en-US" altLang="ko-KR" sz="1100" b="1" dirty="0" smtClean="0">
                <a:latin typeface="+mn-ea"/>
              </a:rPr>
              <a:t>object(15) memory </a:t>
            </a:r>
            <a:r>
              <a:rPr lang="en-US" altLang="ko-KR" sz="1100" b="1" dirty="0">
                <a:latin typeface="+mn-ea"/>
              </a:rPr>
              <a:t>usage: 5.0+ </a:t>
            </a:r>
            <a:r>
              <a:rPr lang="en-US" altLang="ko-KR" sz="1100" b="1" dirty="0" smtClean="0">
                <a:latin typeface="+mn-ea"/>
              </a:rPr>
              <a:t>MB</a:t>
            </a:r>
          </a:p>
          <a:p>
            <a:pPr fontAlgn="base" latinLnBrk="1">
              <a:lnSpc>
                <a:spcPct val="150000"/>
              </a:lnSpc>
            </a:pPr>
            <a:r>
              <a:rPr lang="en-US" altLang="ko-KR" sz="1500" b="1" dirty="0">
                <a:latin typeface="+mn-ea"/>
              </a:rPr>
              <a:t>- </a:t>
            </a:r>
            <a:r>
              <a:rPr lang="en-US" altLang="ko-KR" sz="1500" b="1" dirty="0" smtClean="0">
                <a:latin typeface="+mn-ea"/>
              </a:rPr>
              <a:t>2012</a:t>
            </a:r>
            <a:r>
              <a:rPr lang="ko-KR" altLang="en-US" sz="1500" b="1" dirty="0" smtClean="0">
                <a:latin typeface="+mn-ea"/>
              </a:rPr>
              <a:t>년도부터 </a:t>
            </a:r>
            <a:r>
              <a:rPr lang="en-US" altLang="ko-KR" sz="1500" b="1" dirty="0" smtClean="0">
                <a:latin typeface="+mn-ea"/>
              </a:rPr>
              <a:t>2016</a:t>
            </a:r>
            <a:r>
              <a:rPr lang="ko-KR" altLang="en-US" sz="1500" b="1" dirty="0" smtClean="0">
                <a:latin typeface="+mn-ea"/>
              </a:rPr>
              <a:t>년도 까지의 </a:t>
            </a:r>
            <a:r>
              <a:rPr lang="en-US" altLang="ko-KR" sz="1500" b="1" dirty="0">
                <a:latin typeface="+mn-ea"/>
              </a:rPr>
              <a:t>(</a:t>
            </a:r>
            <a:r>
              <a:rPr lang="ko-KR" altLang="en-US" sz="1500" b="1" dirty="0" smtClean="0">
                <a:solidFill>
                  <a:srgbClr val="C00000"/>
                </a:solidFill>
                <a:latin typeface="+mn-ea"/>
              </a:rPr>
              <a:t>사고유형</a:t>
            </a:r>
            <a:r>
              <a:rPr lang="en-US" altLang="ko-KR" sz="1500" b="1" dirty="0" smtClean="0">
                <a:latin typeface="+mn-ea"/>
              </a:rPr>
              <a:t>, </a:t>
            </a:r>
            <a:r>
              <a:rPr lang="ko-KR" altLang="en-US" sz="1500" b="1" dirty="0" smtClean="0">
                <a:solidFill>
                  <a:srgbClr val="C00000"/>
                </a:solidFill>
                <a:latin typeface="+mn-ea"/>
              </a:rPr>
              <a:t>좌표</a:t>
            </a:r>
            <a:r>
              <a:rPr lang="en-US" altLang="ko-KR" sz="1500" b="1" dirty="0" smtClean="0">
                <a:latin typeface="+mn-ea"/>
              </a:rPr>
              <a:t>, </a:t>
            </a:r>
            <a:r>
              <a:rPr lang="ko-KR" altLang="en-US" sz="1500" b="1" dirty="0" smtClean="0">
                <a:solidFill>
                  <a:srgbClr val="C00000"/>
                </a:solidFill>
                <a:latin typeface="+mn-ea"/>
              </a:rPr>
              <a:t>발생지시도</a:t>
            </a:r>
            <a:r>
              <a:rPr lang="en-US" altLang="ko-KR" sz="1500" b="1" dirty="0" smtClean="0">
                <a:latin typeface="+mn-ea"/>
              </a:rPr>
              <a:t>, </a:t>
            </a:r>
            <a:r>
              <a:rPr lang="ko-KR" altLang="en-US" sz="1500" b="1" dirty="0" smtClean="0">
                <a:solidFill>
                  <a:srgbClr val="C00000"/>
                </a:solidFill>
                <a:latin typeface="+mn-ea"/>
              </a:rPr>
              <a:t>구</a:t>
            </a:r>
            <a:r>
              <a:rPr lang="en-US" altLang="ko-KR" sz="1500" b="1" dirty="0" smtClean="0">
                <a:solidFill>
                  <a:srgbClr val="080808"/>
                </a:solidFill>
                <a:latin typeface="+mn-ea"/>
              </a:rPr>
              <a:t>)</a:t>
            </a:r>
            <a:r>
              <a:rPr lang="ko-KR" altLang="en-US" sz="1500" b="1" dirty="0" smtClean="0">
                <a:latin typeface="+mn-ea"/>
              </a:rPr>
              <a:t>등을 가지는 교통사고데이</a:t>
            </a:r>
            <a:r>
              <a:rPr lang="ko-KR" altLang="en-US" sz="1500" b="1" dirty="0">
                <a:latin typeface="+mn-ea"/>
              </a:rPr>
              <a:t>터</a:t>
            </a:r>
            <a:r>
              <a:rPr lang="ko-KR" altLang="en-US" sz="1500" b="1" dirty="0" smtClean="0">
                <a:latin typeface="+mn-ea"/>
              </a:rPr>
              <a:t>를 </a:t>
            </a:r>
            <a:r>
              <a:rPr lang="en-US" altLang="ko-KR" sz="1500" b="1" dirty="0" smtClean="0">
                <a:solidFill>
                  <a:srgbClr val="C00000"/>
                </a:solidFill>
                <a:latin typeface="+mn-ea"/>
              </a:rPr>
              <a:t>concat </a:t>
            </a:r>
            <a:r>
              <a:rPr lang="ko-KR" altLang="en-US" sz="1500" b="1" dirty="0" smtClean="0">
                <a:solidFill>
                  <a:srgbClr val="C00000"/>
                </a:solidFill>
                <a:latin typeface="+mn-ea"/>
              </a:rPr>
              <a:t>함수</a:t>
            </a:r>
            <a:r>
              <a:rPr lang="ko-KR" altLang="en-US" sz="1500" b="1" dirty="0" smtClean="0">
                <a:latin typeface="+mn-ea"/>
              </a:rPr>
              <a:t>를 사용하여 합쳐서 사용함</a:t>
            </a:r>
            <a:endParaRPr lang="en-US" altLang="ko-KR" sz="15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938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1" y="978426"/>
            <a:ext cx="12190413" cy="400091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r>
              <a:rPr lang="ko-KR" altLang="en-US" b="1" dirty="0" smtClean="0">
                <a:latin typeface="+mn-ea"/>
                <a:cs typeface="나눔고딕"/>
              </a:rPr>
              <a:t>  </a:t>
            </a:r>
            <a:r>
              <a:rPr lang="ko-KR" altLang="en-US" b="1" dirty="0" smtClean="0">
                <a:latin typeface="+mn-ea"/>
                <a:cs typeface="나눔고딕"/>
              </a:rPr>
              <a:t>▶ </a:t>
            </a:r>
            <a:r>
              <a:rPr lang="en-US" altLang="ko-KR" b="1" dirty="0" smtClean="0">
                <a:latin typeface="+mn-ea"/>
                <a:cs typeface="나눔고딕"/>
              </a:rPr>
              <a:t>skorea_municipalities_geo_simple.josn</a:t>
            </a:r>
            <a:r>
              <a:rPr lang="ko-KR" altLang="en-US" b="1" dirty="0" smtClean="0">
                <a:latin typeface="+mn-ea"/>
                <a:cs typeface="나눔고딕"/>
              </a:rPr>
              <a:t> </a:t>
            </a:r>
            <a:r>
              <a:rPr lang="en-US" altLang="ko-KR" b="1" dirty="0" smtClean="0">
                <a:latin typeface="+mn-ea"/>
                <a:cs typeface="나눔고딕"/>
              </a:rPr>
              <a:t>– </a:t>
            </a:r>
            <a:r>
              <a:rPr lang="ko-KR" altLang="en-US" b="1" dirty="0" smtClean="0">
                <a:latin typeface="+mn-ea"/>
                <a:cs typeface="나눔고딕"/>
              </a:rPr>
              <a:t>서울시 구별로 지도를 그리는 데이터</a:t>
            </a:r>
            <a:endParaRPr lang="en-US" altLang="ko-KR" b="1" dirty="0" smtClean="0">
              <a:latin typeface="+mn-ea"/>
              <a:cs typeface="나눔고딕"/>
            </a:endParaRPr>
          </a:p>
        </p:txBody>
      </p:sp>
      <p:sp>
        <p:nvSpPr>
          <p:cNvPr id="2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</p:spPr>
        <p:txBody>
          <a:bodyPr>
            <a:normAutofit/>
          </a:bodyPr>
          <a:lstStyle/>
          <a:p>
            <a:fld id="{294F4849-5A77-48C2-B877-3D253EF6CA12}" type="slidenum">
              <a:rPr lang="ko-KR" altLang="en-US" sz="1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fld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xmlns="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xmlns="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8D674A83-BCB9-4E61-B483-99AA1C9EADCD}"/>
              </a:ext>
            </a:extLst>
          </p:cNvPr>
          <p:cNvGrpSpPr/>
          <p:nvPr/>
        </p:nvGrpSpPr>
        <p:grpSpPr>
          <a:xfrm flipV="1">
            <a:off x="-1" y="5804306"/>
            <a:ext cx="12192000" cy="230205"/>
            <a:chOff x="3529013" y="1230571"/>
            <a:chExt cx="5120540" cy="0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xmlns="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xmlns="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xmlns="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1. </a:t>
            </a:r>
            <a:r>
              <a:rPr lang="ko-KR" altLang="en-US" sz="2400" b="1" dirty="0" smtClean="0">
                <a:latin typeface="+mj-ea"/>
                <a:ea typeface="+mj-ea"/>
              </a:rPr>
              <a:t>데이터 </a:t>
            </a:r>
            <a:r>
              <a:rPr lang="en-US" altLang="ko-KR" sz="2400" b="1" dirty="0"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latin typeface="+mj-ea"/>
                <a:ea typeface="+mj-ea"/>
              </a:rPr>
              <a:t>기타 데이터 </a:t>
            </a:r>
            <a:r>
              <a:rPr lang="en-US" altLang="ko-KR" sz="2400" b="1" dirty="0" smtClean="0">
                <a:latin typeface="+mj-ea"/>
                <a:ea typeface="+mj-ea"/>
              </a:rPr>
              <a:t>Ⅰ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6" y="1515152"/>
            <a:ext cx="1219041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/>
              <a:t>{"type":"FeatureCollection","features":[</a:t>
            </a:r>
          </a:p>
          <a:p>
            <a:r>
              <a:rPr lang="en-US" altLang="ko-KR" sz="1000" b="1" dirty="0"/>
              <a:t>{"type":"Feature", "id":"</a:t>
            </a:r>
            <a:r>
              <a:rPr lang="ko-KR" altLang="en-US" sz="1000" b="1" dirty="0"/>
              <a:t>강동구</a:t>
            </a:r>
            <a:r>
              <a:rPr lang="en-US" altLang="ko-KR" sz="1000" b="1" dirty="0"/>
              <a:t>", "properties":{"code":"11250","name":"</a:t>
            </a:r>
            <a:r>
              <a:rPr lang="ko-KR" altLang="en-US" sz="1000" b="1" dirty="0"/>
              <a:t>강동구</a:t>
            </a:r>
            <a:r>
              <a:rPr lang="en-US" altLang="ko-KR" sz="1000" b="1" dirty="0"/>
              <a:t>","name_eng":"Gangdong-gu","base_year":"2013"},"geometry":{"type":"Polygon","coordinates":[[[127.11519584981606,37.557533180704915],[127.16683184366129,37.57672487388627],[127.18408792330152,37.55814280369575],[127.16530984307447,37.54221851258693],[127.14672806823502,37.51415680680291],[127.12123165719615,37.52528270089],[127.1116764203608,37.540669955324965],[127.11519584981606,37.557533180704915</a:t>
            </a:r>
            <a:r>
              <a:rPr lang="en-US" altLang="ko-KR" sz="1000" b="1" dirty="0" smtClean="0"/>
              <a:t>]]]}}, </a:t>
            </a:r>
            <a:r>
              <a:rPr lang="en-US" altLang="ko-KR" sz="1500" b="1" dirty="0" smtClean="0"/>
              <a:t>…</a:t>
            </a:r>
            <a:endParaRPr lang="en-US" altLang="ko-KR" sz="1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586" y="3400216"/>
            <a:ext cx="12190413" cy="400091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r>
              <a:rPr lang="ko-KR" altLang="en-US" b="1" dirty="0" smtClean="0">
                <a:latin typeface="+mn-ea"/>
                <a:cs typeface="나눔고딕"/>
              </a:rPr>
              <a:t>  </a:t>
            </a:r>
            <a:r>
              <a:rPr lang="ko-KR" altLang="en-US" b="1" dirty="0" smtClean="0">
                <a:latin typeface="+mn-ea"/>
                <a:cs typeface="나눔고딕"/>
              </a:rPr>
              <a:t>▶ </a:t>
            </a:r>
            <a:r>
              <a:rPr lang="en-US" altLang="ko-KR" b="1" dirty="0" smtClean="0">
                <a:latin typeface="+mn-ea"/>
                <a:cs typeface="나눔고딕"/>
              </a:rPr>
              <a:t>data_draw_korea.csv</a:t>
            </a:r>
            <a:r>
              <a:rPr lang="ko-KR" altLang="en-US" b="1" dirty="0" smtClean="0">
                <a:latin typeface="+mn-ea"/>
                <a:cs typeface="나눔고딕"/>
              </a:rPr>
              <a:t> </a:t>
            </a:r>
            <a:r>
              <a:rPr lang="en-US" altLang="ko-KR" b="1" dirty="0" smtClean="0">
                <a:latin typeface="+mn-ea"/>
                <a:cs typeface="나눔고딕"/>
              </a:rPr>
              <a:t>– </a:t>
            </a:r>
            <a:r>
              <a:rPr lang="en-US" altLang="ko-KR" b="1" dirty="0" smtClean="0">
                <a:latin typeface="+mn-ea"/>
                <a:cs typeface="나눔고딕"/>
              </a:rPr>
              <a:t>x, y </a:t>
            </a:r>
            <a:r>
              <a:rPr lang="ko-KR" altLang="en-US" b="1" dirty="0" smtClean="0">
                <a:latin typeface="+mn-ea"/>
                <a:cs typeface="나눔고딕"/>
              </a:rPr>
              <a:t>칼럼의 오프셋 값으로 가상의 지도를 그리는 데이터</a:t>
            </a:r>
            <a:endParaRPr lang="en-US" altLang="ko-KR" b="1" dirty="0" smtClean="0">
              <a:latin typeface="+mn-ea"/>
              <a:cs typeface="나눔고딕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971366"/>
              </p:ext>
            </p:extLst>
          </p:nvPr>
        </p:nvGraphicFramePr>
        <p:xfrm>
          <a:off x="-2" y="3935252"/>
          <a:ext cx="12190416" cy="1466850"/>
        </p:xfrm>
        <a:graphic>
          <a:graphicData uri="http://schemas.openxmlformats.org/drawingml/2006/table">
            <a:tbl>
              <a:tblPr firstRow="1" bandCol="1">
                <a:tableStyleId>{7DF18680-E054-41AD-8BC1-D1AEF772440D}</a:tableStyleId>
              </a:tblPr>
              <a:tblGrid>
                <a:gridCol w="1523802"/>
                <a:gridCol w="1523802"/>
                <a:gridCol w="1523802"/>
                <a:gridCol w="1523802"/>
                <a:gridCol w="1523802"/>
                <a:gridCol w="1523802"/>
                <a:gridCol w="1523802"/>
                <a:gridCol w="1523802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인구수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shortName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면적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광역시도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행정구역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202520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강릉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1040.07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강원도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강릉시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25589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고성</a:t>
                      </a:r>
                      <a:r>
                        <a:rPr lang="en-US" altLang="ko-KR" sz="1100" b="1" u="none" strike="noStrike">
                          <a:effectLst/>
                        </a:rPr>
                        <a:t>(</a:t>
                      </a:r>
                      <a:r>
                        <a:rPr lang="ko-KR" altLang="en-US" sz="1100" b="1" u="none" strike="noStrike">
                          <a:effectLst/>
                        </a:rPr>
                        <a:t>강원</a:t>
                      </a:r>
                      <a:r>
                        <a:rPr lang="en-US" altLang="ko-KR" sz="1100" b="1" u="none" strike="noStrike">
                          <a:effectLst/>
                        </a:rPr>
                        <a:t>)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9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664.19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강원도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고성군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86747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동해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180.01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강원도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동해시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63986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삼척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8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1185.8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강원도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삼척시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76733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속초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9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105.25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강원도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속초시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5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20809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양구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8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700.8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강원도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양구군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-4" y="5402102"/>
            <a:ext cx="1219041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</a:rPr>
              <a:t>- </a:t>
            </a:r>
            <a:r>
              <a:rPr lang="ko-KR" altLang="en-US" sz="1500" b="1" dirty="0" smtClean="0">
                <a:latin typeface="+mn-ea"/>
              </a:rPr>
              <a:t>교통사고사망정보 데이터의 </a:t>
            </a:r>
            <a:r>
              <a:rPr lang="ko-KR" altLang="en-US" sz="1500" b="1" dirty="0" smtClean="0">
                <a:solidFill>
                  <a:srgbClr val="C00000"/>
                </a:solidFill>
                <a:latin typeface="+mn-ea"/>
              </a:rPr>
              <a:t>발생지시군구</a:t>
            </a:r>
            <a:r>
              <a:rPr lang="ko-KR" altLang="en-US" sz="1500" b="1" dirty="0" smtClean="0">
                <a:latin typeface="+mn-ea"/>
              </a:rPr>
              <a:t> 칼럼과 </a:t>
            </a:r>
            <a:r>
              <a:rPr lang="ko-KR" altLang="en-US" sz="1500" b="1" dirty="0" smtClean="0">
                <a:solidFill>
                  <a:srgbClr val="C00000"/>
                </a:solidFill>
                <a:latin typeface="+mn-ea"/>
              </a:rPr>
              <a:t>행정구역 </a:t>
            </a:r>
            <a:r>
              <a:rPr lang="ko-KR" altLang="en-US" sz="1500" b="1" dirty="0" smtClean="0">
                <a:latin typeface="+mn-ea"/>
              </a:rPr>
              <a:t>칼럼의 값들이 일치하기 때문에 이 것을 키로 하여 </a:t>
            </a:r>
            <a:r>
              <a:rPr lang="en-US" altLang="ko-KR" sz="1500" b="1" dirty="0" smtClean="0">
                <a:solidFill>
                  <a:srgbClr val="C00000"/>
                </a:solidFill>
                <a:latin typeface="+mn-ea"/>
              </a:rPr>
              <a:t>inner join</a:t>
            </a:r>
            <a:r>
              <a:rPr lang="en-US" altLang="ko-KR" sz="1500" b="1" dirty="0" smtClean="0">
                <a:latin typeface="+mn-ea"/>
              </a:rPr>
              <a:t> </a:t>
            </a:r>
            <a:r>
              <a:rPr lang="ko-KR" altLang="en-US" sz="1500" b="1" dirty="0" smtClean="0">
                <a:latin typeface="+mn-ea"/>
              </a:rPr>
              <a:t>하여 사용함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86" y="2463862"/>
            <a:ext cx="12190413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1">
              <a:lnSpc>
                <a:spcPct val="150000"/>
              </a:lnSpc>
              <a:buFontTx/>
              <a:buChar char="-"/>
            </a:pPr>
            <a:r>
              <a:rPr lang="ko-KR" altLang="en-US" sz="1500" b="1" dirty="0" smtClean="0">
                <a:latin typeface="+mn-ea"/>
              </a:rPr>
              <a:t>키값으로 행정구역의 값을가지고있는 </a:t>
            </a:r>
            <a:r>
              <a:rPr lang="en-US" altLang="ko-KR" sz="1500" b="1" dirty="0" smtClean="0">
                <a:solidFill>
                  <a:srgbClr val="C00000"/>
                </a:solidFill>
                <a:latin typeface="+mn-ea"/>
              </a:rPr>
              <a:t>id</a:t>
            </a:r>
            <a:r>
              <a:rPr lang="ko-KR" altLang="en-US" sz="1500" b="1" dirty="0" smtClean="0">
                <a:latin typeface="+mn-ea"/>
              </a:rPr>
              <a:t>와 </a:t>
            </a:r>
            <a:r>
              <a:rPr lang="en-US" altLang="ko-KR" sz="1500" b="1" dirty="0" smtClean="0">
                <a:latin typeface="+mn-ea"/>
              </a:rPr>
              <a:t>geometry </a:t>
            </a:r>
            <a:r>
              <a:rPr lang="ko-KR" altLang="en-US" sz="1500" b="1" dirty="0" smtClean="0">
                <a:latin typeface="+mn-ea"/>
              </a:rPr>
              <a:t>라는 실제 </a:t>
            </a:r>
            <a:r>
              <a:rPr lang="ko-KR" altLang="en-US" sz="1500" b="1" dirty="0" smtClean="0">
                <a:solidFill>
                  <a:srgbClr val="C00000"/>
                </a:solidFill>
                <a:latin typeface="+mn-ea"/>
              </a:rPr>
              <a:t>서울시 좌표</a:t>
            </a:r>
            <a:r>
              <a:rPr lang="ko-KR" altLang="en-US" sz="1500" b="1" dirty="0" smtClean="0">
                <a:latin typeface="+mn-ea"/>
              </a:rPr>
              <a:t>를 꼭지점으로하여 가상의 다각형의 구조를 가진 데이터</a:t>
            </a:r>
            <a:endParaRPr lang="en-US" altLang="ko-KR" sz="1500" b="1" dirty="0" smtClean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Tx/>
              <a:buChar char="-"/>
            </a:pPr>
            <a:r>
              <a:rPr lang="en-US" altLang="ko-KR" sz="1500" b="1" dirty="0" smtClean="0">
                <a:latin typeface="+mn-ea"/>
              </a:rPr>
              <a:t>Folium </a:t>
            </a:r>
            <a:r>
              <a:rPr lang="ko-KR" altLang="en-US" sz="1500" b="1" dirty="0" smtClean="0">
                <a:latin typeface="+mn-ea"/>
              </a:rPr>
              <a:t>라이브러리 함수인 </a:t>
            </a:r>
            <a:r>
              <a:rPr lang="en-US" altLang="ko-KR" sz="1500" b="1" dirty="0" smtClean="0">
                <a:solidFill>
                  <a:srgbClr val="C00000"/>
                </a:solidFill>
                <a:latin typeface="+mn-ea"/>
              </a:rPr>
              <a:t>choropleth</a:t>
            </a:r>
            <a:r>
              <a:rPr lang="ko-KR" altLang="en-US" sz="1500" b="1" dirty="0" smtClean="0">
                <a:solidFill>
                  <a:srgbClr val="C00000"/>
                </a:solidFill>
                <a:latin typeface="+mn-ea"/>
              </a:rPr>
              <a:t>함수</a:t>
            </a:r>
            <a:r>
              <a:rPr lang="ko-KR" altLang="en-US" sz="1500" b="1" dirty="0" smtClean="0">
                <a:latin typeface="+mn-ea"/>
              </a:rPr>
              <a:t>의 옵션에 넣어서 사용함</a:t>
            </a:r>
            <a:endParaRPr lang="en-US" altLang="ko-KR" sz="1500" b="1" dirty="0" smtClean="0">
              <a:latin typeface="+mn-ea"/>
            </a:endParaRPr>
          </a:p>
          <a:p>
            <a:pPr marL="342900" indent="-342900" fontAlgn="base" latinLnBrk="1">
              <a:lnSpc>
                <a:spcPct val="150000"/>
              </a:lnSpc>
              <a:buFontTx/>
              <a:buChar char="-"/>
            </a:pPr>
            <a:endParaRPr lang="en-US" altLang="ko-KR" sz="15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169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392435"/>
              </p:ext>
            </p:extLst>
          </p:nvPr>
        </p:nvGraphicFramePr>
        <p:xfrm>
          <a:off x="-1" y="1311057"/>
          <a:ext cx="6095205" cy="2724150"/>
        </p:xfrm>
        <a:graphic>
          <a:graphicData uri="http://schemas.openxmlformats.org/drawingml/2006/table">
            <a:tbl>
              <a:tblPr firstRow="1" bandCol="1">
                <a:tableStyleId>{7DF18680-E054-41AD-8BC1-D1AEF772440D}</a:tableStyleId>
              </a:tblPr>
              <a:tblGrid>
                <a:gridCol w="2031735"/>
                <a:gridCol w="2031735"/>
                <a:gridCol w="2031735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행정구역별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시군구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)(1)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행정구역별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시군구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)(2)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  <a:latin typeface="+mn-ea"/>
                          <a:ea typeface="+mn-ea"/>
                        </a:rPr>
                        <a:t>2016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서울특별시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소계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  <a:latin typeface="+mn-ea"/>
                          <a:ea typeface="+mn-ea"/>
                        </a:rPr>
                        <a:t>9805506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서울특별시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종로구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  <a:latin typeface="+mn-ea"/>
                          <a:ea typeface="+mn-ea"/>
                        </a:rPr>
                        <a:t>154398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서울특별시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중구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128160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부산광역시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109916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부산광역시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동구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87065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대구광역시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77234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인천광역시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동구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69449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인천광역시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남구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416414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경기도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수원시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1207032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경기도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성남시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951518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경기도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의정부시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424722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경기도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안양시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582049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326619"/>
              </p:ext>
            </p:extLst>
          </p:nvPr>
        </p:nvGraphicFramePr>
        <p:xfrm>
          <a:off x="6125546" y="1311861"/>
          <a:ext cx="6064866" cy="2099490"/>
        </p:xfrm>
        <a:graphic>
          <a:graphicData uri="http://schemas.openxmlformats.org/drawingml/2006/table">
            <a:tbl>
              <a:tblPr firstRow="1" bandCol="1">
                <a:tableStyleId>{7DF18680-E054-41AD-8BC1-D1AEF772440D}</a:tableStyleId>
              </a:tblPr>
              <a:tblGrid>
                <a:gridCol w="3032433"/>
                <a:gridCol w="3032433"/>
              </a:tblGrid>
              <a:tr h="2099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구별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5" marR="7915" marT="79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인구수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5" marR="7915" marT="7915" marB="0" anchor="ctr"/>
                </a:tc>
              </a:tr>
              <a:tr h="2099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종로구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5" marR="7915" marT="79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154398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5" marR="7915" marT="7915" marB="0" anchor="ctr"/>
                </a:tc>
              </a:tr>
              <a:tr h="2099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중구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5" marR="7915" marT="79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128160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5" marR="7915" marT="7915" marB="0" anchor="ctr"/>
                </a:tc>
              </a:tr>
              <a:tr h="2099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용산구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5" marR="7915" marT="79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224993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5" marR="7915" marT="7915" marB="0" anchor="ctr"/>
                </a:tc>
              </a:tr>
              <a:tr h="2099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성동구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5" marR="7915" marT="79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294744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5" marR="7915" marT="7915" marB="0" anchor="ctr"/>
                </a:tc>
              </a:tr>
              <a:tr h="2099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광진구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5" marR="7915" marT="79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363979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5" marR="7915" marT="7915" marB="0" anchor="ctr"/>
                </a:tc>
              </a:tr>
              <a:tr h="2099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동대문구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5" marR="7915" marT="79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359935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5" marR="7915" marT="7915" marB="0" anchor="ctr"/>
                </a:tc>
              </a:tr>
              <a:tr h="2099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중랑구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5" marR="7915" marT="79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399317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5" marR="7915" marT="7915" marB="0" anchor="ctr"/>
                </a:tc>
              </a:tr>
              <a:tr h="2099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성북구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5" marR="7915" marT="79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451800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5" marR="7915" marT="7915" marB="0" anchor="ctr"/>
                </a:tc>
              </a:tr>
              <a:tr h="2099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강북구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5" marR="7915" marT="79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316212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5" marR="7915" marT="7915" marB="0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732694" y="1884432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</p:spPr>
        <p:txBody>
          <a:bodyPr>
            <a:normAutofit/>
          </a:bodyPr>
          <a:lstStyle/>
          <a:p>
            <a:fld id="{294F4849-5A77-48C2-B877-3D253EF6CA12}" type="slidenum">
              <a:rPr lang="ko-KR" altLang="en-US" sz="1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fld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8D674A83-BCB9-4E61-B483-99AA1C9EADCD}"/>
              </a:ext>
            </a:extLst>
          </p:cNvPr>
          <p:cNvGrpSpPr/>
          <p:nvPr/>
        </p:nvGrpSpPr>
        <p:grpSpPr>
          <a:xfrm flipV="1">
            <a:off x="-1" y="5804306"/>
            <a:ext cx="12192000" cy="230205"/>
            <a:chOff x="3529013" y="1230571"/>
            <a:chExt cx="5120540" cy="0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5894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1. </a:t>
            </a:r>
            <a:r>
              <a:rPr lang="ko-KR" altLang="en-US" sz="2400" b="1" dirty="0" smtClean="0">
                <a:latin typeface="+mj-ea"/>
                <a:ea typeface="+mj-ea"/>
              </a:rPr>
              <a:t>데이터 </a:t>
            </a:r>
            <a:r>
              <a:rPr lang="en-US" altLang="ko-KR" sz="2400" b="1" dirty="0"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latin typeface="+mj-ea"/>
                <a:ea typeface="+mj-ea"/>
              </a:rPr>
              <a:t>기타 데이터 </a:t>
            </a:r>
            <a:r>
              <a:rPr lang="en-US" altLang="ko-KR" sz="2400" b="1" dirty="0" smtClean="0">
                <a:latin typeface="+mj-ea"/>
                <a:ea typeface="+mj-ea"/>
              </a:rPr>
              <a:t>Ⅱ </a:t>
            </a:r>
            <a:r>
              <a:rPr lang="en-US" altLang="ko-KR" sz="2400" b="1" dirty="0" smtClean="0">
                <a:solidFill>
                  <a:srgbClr val="C00000"/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rgbClr val="C00000"/>
                </a:solidFill>
                <a:latin typeface="+mj-ea"/>
                <a:ea typeface="+mj-ea"/>
              </a:rPr>
              <a:t>가공 데이터</a:t>
            </a:r>
            <a:r>
              <a:rPr lang="en-US" altLang="ko-KR" sz="2400" b="1" dirty="0" smtClean="0">
                <a:solidFill>
                  <a:srgbClr val="C00000"/>
                </a:solidFill>
                <a:latin typeface="+mj-ea"/>
                <a:ea typeface="+mj-ea"/>
              </a:rPr>
              <a:t>)</a:t>
            </a:r>
            <a:endParaRPr lang="ko-KR" altLang="en-US" sz="24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6095206" y="788194"/>
            <a:ext cx="0" cy="5246316"/>
          </a:xfrm>
          <a:prstGeom prst="line">
            <a:avLst/>
          </a:prstGeom>
          <a:ln w="57150" cap="rnd" cmpd="sng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-1" y="788194"/>
            <a:ext cx="6095206" cy="400091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r>
              <a:rPr lang="ko-KR" altLang="en-US" b="1" dirty="0" smtClean="0">
                <a:latin typeface="+mn-ea"/>
                <a:cs typeface="나눔고딕"/>
              </a:rPr>
              <a:t>  </a:t>
            </a:r>
            <a:r>
              <a:rPr lang="ko-KR" altLang="en-US" b="1" dirty="0" smtClean="0">
                <a:latin typeface="+mn-ea"/>
                <a:cs typeface="나눔고딕"/>
              </a:rPr>
              <a:t>▶ </a:t>
            </a:r>
            <a:r>
              <a:rPr lang="en-US" altLang="ko-KR" b="1" dirty="0" smtClean="0">
                <a:latin typeface="+mn-ea"/>
                <a:cs typeface="나눔고딕"/>
              </a:rPr>
              <a:t>pop.kor</a:t>
            </a:r>
            <a:r>
              <a:rPr lang="en-US" altLang="ko-KR" b="1" dirty="0" smtClean="0">
                <a:latin typeface="+mn-ea"/>
                <a:cs typeface="나눔고딕"/>
              </a:rPr>
              <a:t>.csv </a:t>
            </a:r>
            <a:r>
              <a:rPr lang="en-US" altLang="ko-KR" b="1" dirty="0" smtClean="0">
                <a:latin typeface="+mn-ea"/>
                <a:cs typeface="나눔고딕"/>
              </a:rPr>
              <a:t>– 2016</a:t>
            </a:r>
            <a:r>
              <a:rPr lang="ko-KR" altLang="en-US" b="1" dirty="0" smtClean="0">
                <a:latin typeface="+mn-ea"/>
                <a:cs typeface="나눔고딕"/>
              </a:rPr>
              <a:t>년도 전국 인구수 데이터</a:t>
            </a:r>
            <a:endParaRPr lang="en-US" altLang="ko-KR" b="1" dirty="0" smtClean="0">
              <a:latin typeface="+mn-ea"/>
              <a:cs typeface="나눔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95205" y="788194"/>
            <a:ext cx="6095206" cy="400091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  <a:latin typeface="+mn-ea"/>
                <a:cs typeface="나눔고딕"/>
              </a:rPr>
              <a:t>  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  <a:cs typeface="나눔고딕"/>
              </a:rPr>
              <a:t>▶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  <a:cs typeface="나눔고딕"/>
              </a:rPr>
              <a:t>pop.seoul.csv – 2016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  <a:cs typeface="나눔고딕"/>
              </a:rPr>
              <a:t>년도 서울 인구수 데이터</a:t>
            </a:r>
            <a:endParaRPr lang="en-US" altLang="ko-KR" b="1" dirty="0" smtClean="0">
              <a:solidFill>
                <a:srgbClr val="C00000"/>
              </a:solidFill>
              <a:latin typeface="+mn-ea"/>
              <a:cs typeface="나눔고딕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4" y="4035207"/>
            <a:ext cx="6095206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</a:rPr>
              <a:t>- </a:t>
            </a:r>
            <a:r>
              <a:rPr lang="ko-KR" altLang="en-US" sz="1500" b="1" dirty="0" smtClean="0">
                <a:latin typeface="+mn-ea"/>
              </a:rPr>
              <a:t>각 지역의 시를 가지고 있는 칼럼과 </a:t>
            </a:r>
            <a:r>
              <a:rPr lang="ko-KR" altLang="en-US" sz="1500" b="1" dirty="0" smtClean="0">
                <a:solidFill>
                  <a:srgbClr val="C00000"/>
                </a:solidFill>
                <a:latin typeface="+mn-ea"/>
              </a:rPr>
              <a:t>군을 가지고 있는 </a:t>
            </a:r>
            <a:r>
              <a:rPr lang="ko-KR" altLang="en-US" sz="1500" b="1" dirty="0" smtClean="0">
                <a:solidFill>
                  <a:srgbClr val="C00000"/>
                </a:solidFill>
                <a:latin typeface="+mn-ea"/>
              </a:rPr>
              <a:t>칼럼 </a:t>
            </a:r>
            <a:r>
              <a:rPr lang="ko-KR" altLang="en-US" sz="1500" b="1" dirty="0" smtClean="0">
                <a:latin typeface="+mn-ea"/>
              </a:rPr>
              <a:t>그리고 </a:t>
            </a:r>
            <a:r>
              <a:rPr lang="en-US" altLang="ko-KR" sz="1500" b="1" dirty="0" smtClean="0">
                <a:latin typeface="+mn-ea"/>
              </a:rPr>
              <a:t>2016</a:t>
            </a:r>
            <a:r>
              <a:rPr lang="ko-KR" altLang="en-US" sz="1500" b="1" dirty="0" smtClean="0">
                <a:latin typeface="+mn-ea"/>
              </a:rPr>
              <a:t>년도 인구수를 가지고있는 칼럼으로 구성된 데이터 </a:t>
            </a:r>
            <a:r>
              <a:rPr lang="en-US" altLang="ko-KR" sz="1500" b="1" dirty="0" smtClean="0">
                <a:latin typeface="+mn-ea"/>
              </a:rPr>
              <a:t>0</a:t>
            </a:r>
            <a:r>
              <a:rPr lang="ko-KR" altLang="en-US" sz="1500" b="1" dirty="0" smtClean="0">
                <a:latin typeface="+mn-ea"/>
              </a:rPr>
              <a:t>번째 행은 전지역의 인구수의 합을 가진 소계값을 가짐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098472" y="3411351"/>
            <a:ext cx="60952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1">
              <a:lnSpc>
                <a:spcPct val="150000"/>
              </a:lnSpc>
              <a:buFontTx/>
              <a:buChar char="-"/>
            </a:pPr>
            <a:r>
              <a:rPr lang="en-US" altLang="ko-KR" sz="1400" b="1" dirty="0" smtClean="0">
                <a:latin typeface="+mn-ea"/>
              </a:rPr>
              <a:t>pop.kor.csv </a:t>
            </a:r>
            <a:r>
              <a:rPr lang="ko-KR" altLang="en-US" sz="1400" b="1" dirty="0" smtClean="0">
                <a:latin typeface="+mn-ea"/>
              </a:rPr>
              <a:t>파일을  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rename 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함수</a:t>
            </a:r>
            <a:r>
              <a:rPr lang="ko-KR" altLang="en-US" sz="1400" b="1" dirty="0" smtClean="0">
                <a:latin typeface="+mn-ea"/>
              </a:rPr>
              <a:t>를 통해 칼럼의 이름을 변경하고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서울을 기준으로 필터링한후</a:t>
            </a:r>
            <a:r>
              <a:rPr lang="ko-KR" altLang="en-US" sz="1400" b="1" dirty="0" smtClean="0">
                <a:latin typeface="+mn-ea"/>
              </a:rPr>
              <a:t> 소계의 값이 있으면 </a:t>
            </a:r>
            <a:r>
              <a:rPr lang="en-US" altLang="ko-KR" sz="1400" b="1" dirty="0" smtClean="0">
                <a:latin typeface="+mn-ea"/>
              </a:rPr>
              <a:t>join</a:t>
            </a:r>
            <a:r>
              <a:rPr lang="ko-KR" altLang="en-US" sz="1400" b="1" dirty="0" smtClean="0">
                <a:latin typeface="+mn-ea"/>
              </a:rPr>
              <a:t>시 순서가 다르게 들어가므로 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drop(0)</a:t>
            </a:r>
            <a:r>
              <a:rPr lang="ko-KR" altLang="en-US" sz="1400" b="1" dirty="0" smtClean="0">
                <a:latin typeface="+mn-ea"/>
              </a:rPr>
              <a:t>을 하여 </a:t>
            </a:r>
            <a:r>
              <a:rPr lang="en-US" altLang="ko-KR" sz="1400" b="1" dirty="0" smtClean="0">
                <a:latin typeface="+mn-ea"/>
              </a:rPr>
              <a:t>0</a:t>
            </a:r>
            <a:r>
              <a:rPr lang="ko-KR" altLang="en-US" sz="1400" b="1" dirty="0" smtClean="0">
                <a:latin typeface="+mn-ea"/>
              </a:rPr>
              <a:t>번행을 제거하고 필요없는 칼럼도 제거하여 가공후 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to_csv 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함수</a:t>
            </a:r>
            <a:r>
              <a:rPr lang="ko-KR" altLang="en-US" sz="1400" b="1" dirty="0" smtClean="0">
                <a:latin typeface="+mn-ea"/>
              </a:rPr>
              <a:t>로 저장된 데이터</a:t>
            </a:r>
            <a:endParaRPr lang="en-US" altLang="ko-KR" sz="1400" b="1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sz="1400" b="1" dirty="0" smtClean="0">
                <a:latin typeface="+mn-ea"/>
              </a:rPr>
              <a:t>교통사고사망정보 데이터의 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발생지시군구 </a:t>
            </a:r>
            <a:r>
              <a:rPr lang="ko-KR" altLang="en-US" sz="1400" b="1" dirty="0" smtClean="0">
                <a:latin typeface="+mn-ea"/>
              </a:rPr>
              <a:t>칼럼과 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구별</a:t>
            </a:r>
            <a:r>
              <a:rPr lang="ko-KR" altLang="en-US" sz="1400" b="1" dirty="0" smtClean="0">
                <a:latin typeface="+mn-ea"/>
              </a:rPr>
              <a:t> 칼럼 값과 인덱스가 같으므로 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inner join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하여 합쳐서 사용함</a:t>
            </a:r>
            <a:r>
              <a:rPr lang="en-US" altLang="ko-KR" sz="1400" b="1" dirty="0" smtClean="0">
                <a:latin typeface="+mn-ea"/>
              </a:rPr>
              <a:t>.</a:t>
            </a:r>
          </a:p>
          <a:p>
            <a:pPr marL="285750" indent="-285750" fontAlgn="base" latinLnBrk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sz="1400" b="1" dirty="0" smtClean="0">
                <a:latin typeface="+mn-ea"/>
              </a:rPr>
              <a:t>인구수 칼럼을 가지고 전체인구수대비 사상자와 같은 통계를 구하는데 사용함</a:t>
            </a:r>
            <a:r>
              <a:rPr lang="en-US" altLang="ko-KR" sz="1400" b="1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068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3D0F8E4-CE1A-4FE5-B4D8-0E9A54D61F05}"/>
              </a:ext>
            </a:extLst>
          </p:cNvPr>
          <p:cNvSpPr/>
          <p:nvPr/>
        </p:nvSpPr>
        <p:spPr>
          <a:xfrm>
            <a:off x="0" y="759414"/>
            <a:ext cx="12192000" cy="5275097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</p:spPr>
        <p:txBody>
          <a:bodyPr>
            <a:normAutofit/>
          </a:bodyPr>
          <a:lstStyle/>
          <a:p>
            <a:fld id="{294F4849-5A77-48C2-B877-3D253EF6CA12}" type="slidenum">
              <a:rPr lang="ko-KR" altLang="en-US" sz="1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fld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838200" y="782320"/>
            <a:ext cx="10515600" cy="5394643"/>
          </a:xfrm>
          <a:prstGeom prst="rect">
            <a:avLst/>
          </a:prstGeom>
        </p:spPr>
        <p:txBody>
          <a:bodyPr vert="horz" lIns="108810" tIns="54406" rIns="108810" bIns="54406" rtlCol="0">
            <a:normAutofit lnSpcReduction="10000"/>
          </a:bodyPr>
          <a:lstStyle>
            <a:lvl1pPr marL="0" indent="0" algn="ctr" defTabSz="1088364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181" indent="0" algn="ctr" defTabSz="1088364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8364" indent="0" algn="ctr" defTabSz="1088364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32544" indent="0" algn="ctr" defTabSz="1088364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6725" indent="0" algn="ctr" defTabSz="1088364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20904" indent="0" algn="ctr" defTabSz="1088364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65087" indent="0" algn="ctr" defTabSz="1088364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09268" indent="0" algn="ctr" defTabSz="1088364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353450" indent="0" algn="ctr" defTabSz="1088364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맑은 고딕" panose="020B0503020000020004" pitchFamily="50" charset="-127"/>
              <a:buChar char="▶"/>
            </a:pP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데이터 내 칼럼값을 이용한 단순 비교 분석</a:t>
            </a:r>
            <a:endParaRPr lang="en-US" altLang="ko-KR" sz="2400" b="1" dirty="0" smtClean="0">
              <a:solidFill>
                <a:schemeClr val="tx1"/>
              </a:solidFill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      - </a:t>
            </a:r>
            <a:r>
              <a:rPr lang="ko-KR" altLang="en-US" sz="2400" dirty="0" smtClean="0">
                <a:solidFill>
                  <a:schemeClr val="tx1"/>
                </a:solidFill>
                <a:latin typeface="+mj-lt"/>
              </a:rPr>
              <a:t>시와 도를 기준으로 어느지역에서 가장 교통사고가 많이 발생했는지</a:t>
            </a:r>
            <a:endParaRPr lang="en-US" altLang="ko-KR" sz="2400" dirty="0" smtClean="0">
              <a:solidFill>
                <a:schemeClr val="tx1"/>
              </a:solidFill>
              <a:latin typeface="+mj-lt"/>
            </a:endParaRPr>
          </a:p>
          <a:p>
            <a:pPr algn="l">
              <a:lnSpc>
                <a:spcPct val="150000"/>
              </a:lnSpc>
            </a:pPr>
            <a:endParaRPr lang="en-US" altLang="ko-KR" sz="2400" dirty="0" smtClean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lnSpc>
                <a:spcPct val="150000"/>
              </a:lnSpc>
              <a:buFont typeface="맑은 고딕" panose="020B0503020000020004" pitchFamily="50" charset="-127"/>
              <a:buChar char="▶"/>
            </a:pP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수학메서드 및 통계메서드를 활용하여 확률 및 통계를 계산하여 분석</a:t>
            </a:r>
            <a:endParaRPr lang="en-US" altLang="ko-KR" sz="2400" b="1" dirty="0">
              <a:solidFill>
                <a:schemeClr val="tx1"/>
              </a:solidFill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</a:rPr>
              <a:t>  </a:t>
            </a:r>
            <a:r>
              <a:rPr lang="en-US" altLang="ko-KR" sz="2400" dirty="0" smtClean="0">
                <a:solidFill>
                  <a:schemeClr val="tx1"/>
                </a:solidFill>
              </a:rPr>
              <a:t>    - </a:t>
            </a:r>
            <a:r>
              <a:rPr lang="ko-KR" altLang="en-US" sz="2400" dirty="0" smtClean="0">
                <a:solidFill>
                  <a:schemeClr val="tx1"/>
                </a:solidFill>
              </a:rPr>
              <a:t>사망자수에 사상자수를 나누어 사상자율이 얼마나되는지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     - </a:t>
            </a:r>
            <a:r>
              <a:rPr lang="ko-KR" altLang="en-US" sz="2400" dirty="0" smtClean="0">
                <a:solidFill>
                  <a:schemeClr val="tx1"/>
                </a:solidFill>
                <a:latin typeface="+mj-lt"/>
              </a:rPr>
              <a:t>다른 데이터와 결합하여 정확한 통계로 비교할수있는지</a:t>
            </a:r>
            <a:endParaRPr lang="en-US" altLang="ko-KR" sz="2400" dirty="0" smtClean="0">
              <a:solidFill>
                <a:schemeClr val="tx1"/>
              </a:solidFill>
              <a:latin typeface="+mj-lt"/>
            </a:endParaRPr>
          </a:p>
          <a:p>
            <a:pPr algn="l">
              <a:lnSpc>
                <a:spcPct val="150000"/>
              </a:lnSpc>
            </a:pPr>
            <a:endParaRPr lang="en-US" altLang="ko-KR" sz="2400" dirty="0" smtClean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lnSpc>
                <a:spcPct val="150000"/>
              </a:lnSpc>
              <a:buFont typeface="맑은 고딕" panose="020B0503020000020004" pitchFamily="50" charset="-127"/>
              <a:buChar char="▶"/>
            </a:pP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최종목표는 위도 경도 칼럼을 가지고 분석한 결과를 시각화</a:t>
            </a:r>
            <a:endParaRPr lang="en-US" altLang="ko-KR" sz="2400" b="1" dirty="0">
              <a:solidFill>
                <a:schemeClr val="tx1"/>
              </a:solidFill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</a:rPr>
              <a:t>      - </a:t>
            </a:r>
            <a:r>
              <a:rPr lang="ko-KR" altLang="en-US" sz="2400" dirty="0" smtClean="0">
                <a:solidFill>
                  <a:schemeClr val="tx1"/>
                </a:solidFill>
              </a:rPr>
              <a:t>사망율이 높은 지역의 구조를 지도로 표시 </a:t>
            </a:r>
            <a:endParaRPr lang="en-US" altLang="ko-KR" sz="2400" dirty="0" smtClean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+mj-ea"/>
                <a:ea typeface="+mj-ea"/>
              </a:rPr>
              <a:t>2. </a:t>
            </a:r>
            <a:r>
              <a:rPr lang="ko-KR" altLang="en-US" sz="2400" b="1" dirty="0" smtClean="0">
                <a:latin typeface="+mj-ea"/>
                <a:ea typeface="+mj-ea"/>
              </a:rPr>
              <a:t>분석 목표</a:t>
            </a:r>
            <a:endParaRPr lang="ko-KR" altLang="en-US" sz="2400" b="1" dirty="0">
              <a:latin typeface="+mj-ea"/>
              <a:ea typeface="+mj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xmlns="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8D674A83-BCB9-4E61-B483-99AA1C9EADCD}"/>
              </a:ext>
            </a:extLst>
          </p:cNvPr>
          <p:cNvGrpSpPr/>
          <p:nvPr/>
        </p:nvGrpSpPr>
        <p:grpSpPr>
          <a:xfrm flipV="1">
            <a:off x="-1" y="5804306"/>
            <a:ext cx="12192000" cy="230205"/>
            <a:chOff x="3529013" y="1230571"/>
            <a:chExt cx="5120540" cy="0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xmlns="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019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06" y="788194"/>
            <a:ext cx="6096793" cy="2754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3" y="3561153"/>
            <a:ext cx="6097586" cy="249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F3D0F8E4-CE1A-4FE5-B4D8-0E9A54D61F05}"/>
              </a:ext>
            </a:extLst>
          </p:cNvPr>
          <p:cNvSpPr/>
          <p:nvPr/>
        </p:nvSpPr>
        <p:spPr>
          <a:xfrm>
            <a:off x="0" y="759414"/>
            <a:ext cx="6095206" cy="5275097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4226" y="1875473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32694" y="1884432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</p:spPr>
        <p:txBody>
          <a:bodyPr>
            <a:normAutofit/>
          </a:bodyPr>
          <a:lstStyle/>
          <a:p>
            <a:fld id="{294F4849-5A77-48C2-B877-3D253EF6CA12}" type="slidenum">
              <a:rPr lang="ko-KR" altLang="en-US" sz="1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fld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4226" y="896045"/>
            <a:ext cx="50826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b="1" dirty="0" smtClean="0">
                <a:latin typeface="+mn-ea"/>
              </a:rPr>
              <a:t>2012-2016 </a:t>
            </a:r>
            <a:r>
              <a:rPr lang="ko-KR" altLang="en-US" sz="1400" b="1" dirty="0" smtClean="0">
                <a:latin typeface="+mn-ea"/>
              </a:rPr>
              <a:t>교통사고사망정보 데이터를 하나로 합침</a:t>
            </a:r>
            <a:endParaRPr lang="en-US" altLang="ko-KR" sz="1400" b="1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400" b="1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400" b="1" dirty="0" smtClean="0">
                <a:latin typeface="+mn-ea"/>
              </a:rPr>
              <a:t>어떤 시가 사망자수가 가장높은지 확인</a:t>
            </a:r>
            <a:endParaRPr lang="en-US" altLang="ko-KR" sz="1400" b="1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400" b="1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400" b="1" dirty="0" smtClean="0">
                <a:latin typeface="+mn-ea"/>
              </a:rPr>
              <a:t>데이터프레임을 사망자수가 가장높은지역으로 필터링함</a:t>
            </a:r>
            <a:endParaRPr lang="en-US" altLang="ko-KR" sz="1400" b="1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400" b="1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400" b="1" dirty="0" smtClean="0">
                <a:latin typeface="+mn-ea"/>
              </a:rPr>
              <a:t>경기지역을 구별로 그룹화한후 사망자수를 더함</a:t>
            </a:r>
            <a:endParaRPr lang="en-US" altLang="ko-KR" sz="1400" b="1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400" b="1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400" b="1" dirty="0" smtClean="0">
                <a:latin typeface="+mn-ea"/>
              </a:rPr>
              <a:t>결과를 파이차트로 시각화 </a:t>
            </a:r>
            <a:endParaRPr lang="en-US" altLang="ko-KR" sz="1400" b="1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400" b="1" dirty="0">
              <a:latin typeface="+mn-ea"/>
            </a:endParaRPr>
          </a:p>
          <a:p>
            <a:pPr marL="342900" indent="-342900">
              <a:buFontTx/>
              <a:buChar char="▶"/>
            </a:pP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경기도는 사망자수 발생자수가 화성시가 가장 높음</a:t>
            </a:r>
            <a:endParaRPr lang="ko-KR" altLang="en-US" sz="12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4226" y="4220503"/>
            <a:ext cx="50826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b="1" dirty="0">
                <a:latin typeface="+mn-ea"/>
              </a:rPr>
              <a:t>c</a:t>
            </a:r>
            <a:r>
              <a:rPr lang="en-US" altLang="ko-KR" sz="1400" b="1" dirty="0" smtClean="0">
                <a:latin typeface="+mn-ea"/>
              </a:rPr>
              <a:t>rosstab </a:t>
            </a:r>
            <a:r>
              <a:rPr lang="ko-KR" altLang="en-US" sz="1400" b="1" dirty="0" smtClean="0">
                <a:latin typeface="+mn-ea"/>
              </a:rPr>
              <a:t>함수를 이용하여 요일과 시도로 분리함</a:t>
            </a:r>
            <a:endParaRPr lang="en-US" altLang="ko-KR" sz="1400" b="1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400" b="1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400" b="1" dirty="0" smtClean="0">
                <a:latin typeface="+mn-ea"/>
              </a:rPr>
              <a:t>각행의 합이 </a:t>
            </a:r>
            <a:r>
              <a:rPr lang="en-US" altLang="ko-KR" sz="1400" b="1" dirty="0" smtClean="0">
                <a:latin typeface="+mn-ea"/>
              </a:rPr>
              <a:t>1</a:t>
            </a:r>
            <a:r>
              <a:rPr lang="ko-KR" altLang="en-US" sz="1400" b="1" dirty="0" smtClean="0">
                <a:latin typeface="+mn-ea"/>
              </a:rPr>
              <a:t>이되도록 설정후 비율을 계산</a:t>
            </a:r>
            <a:endParaRPr lang="en-US" altLang="ko-KR" sz="1400" b="1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400" b="1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400" b="1" dirty="0" smtClean="0">
                <a:latin typeface="+mn-ea"/>
              </a:rPr>
              <a:t>계산</a:t>
            </a:r>
            <a:r>
              <a:rPr lang="ko-KR" altLang="en-US" sz="1400" b="1" dirty="0">
                <a:latin typeface="+mn-ea"/>
              </a:rPr>
              <a:t>된</a:t>
            </a:r>
            <a:r>
              <a:rPr lang="ko-KR" altLang="en-US" sz="1400" b="1" dirty="0" smtClean="0">
                <a:latin typeface="+mn-ea"/>
              </a:rPr>
              <a:t> 값을 누적 막대형 차트로 </a:t>
            </a:r>
            <a:r>
              <a:rPr lang="ko-KR" altLang="en-US" sz="1400" b="1" dirty="0" smtClean="0">
                <a:latin typeface="+mn-ea"/>
              </a:rPr>
              <a:t>시각화</a:t>
            </a:r>
            <a:endParaRPr lang="en-US" altLang="ko-KR" sz="1400" b="1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400" b="1" dirty="0">
              <a:latin typeface="+mn-ea"/>
            </a:endParaRPr>
          </a:p>
          <a:p>
            <a:pPr marL="342900" indent="-342900">
              <a:buFont typeface="맑은 고딕" panose="020B0503020000020004" pitchFamily="50" charset="-127"/>
              <a:buChar char="▶"/>
            </a:pP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경기도가 모든 요일 발생건수가 압도적으로 높음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5751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3. </a:t>
            </a:r>
            <a:r>
              <a:rPr lang="ko-KR" altLang="en-US" sz="2400" b="1" dirty="0">
                <a:latin typeface="+mj-ea"/>
                <a:ea typeface="+mj-ea"/>
              </a:rPr>
              <a:t>분석 </a:t>
            </a:r>
            <a:r>
              <a:rPr lang="ko-KR" altLang="en-US" sz="2400" b="1" dirty="0" smtClean="0">
                <a:latin typeface="+mj-ea"/>
                <a:ea typeface="+mj-ea"/>
              </a:rPr>
              <a:t>내용 </a:t>
            </a:r>
            <a:r>
              <a:rPr lang="en-US" altLang="ko-KR" sz="2400" b="1" dirty="0" smtClean="0">
                <a:latin typeface="+mj-ea"/>
                <a:ea typeface="+mj-ea"/>
              </a:rPr>
              <a:t>Ⅰ - </a:t>
            </a:r>
            <a:r>
              <a:rPr lang="ko-KR" altLang="en-US" sz="2400" b="1" dirty="0" smtClean="0">
                <a:latin typeface="+mj-ea"/>
                <a:ea typeface="+mj-ea"/>
              </a:rPr>
              <a:t>지역별 </a:t>
            </a:r>
            <a:r>
              <a:rPr lang="ko-KR" altLang="en-US" sz="2400" b="1" dirty="0">
                <a:latin typeface="+mj-ea"/>
                <a:ea typeface="+mj-ea"/>
              </a:rPr>
              <a:t>사망자수 </a:t>
            </a:r>
            <a:r>
              <a:rPr lang="ko-KR" altLang="en-US" sz="2400" b="1" dirty="0" smtClean="0">
                <a:latin typeface="+mj-ea"/>
                <a:ea typeface="+mj-ea"/>
              </a:rPr>
              <a:t>분석</a:t>
            </a:r>
            <a:endParaRPr lang="ko-KR" altLang="en-US" sz="2400" b="1" dirty="0">
              <a:latin typeface="+mj-ea"/>
              <a:ea typeface="+mj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8D674A83-BCB9-4E61-B483-99AA1C9EADCD}"/>
              </a:ext>
            </a:extLst>
          </p:cNvPr>
          <p:cNvGrpSpPr/>
          <p:nvPr/>
        </p:nvGrpSpPr>
        <p:grpSpPr>
          <a:xfrm flipV="1">
            <a:off x="-1" y="5804306"/>
            <a:ext cx="12192000" cy="230205"/>
            <a:chOff x="3529013" y="1230571"/>
            <a:chExt cx="5120540" cy="0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xmlns="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직선 연결선 28"/>
          <p:cNvCxnSpPr/>
          <p:nvPr/>
        </p:nvCxnSpPr>
        <p:spPr>
          <a:xfrm>
            <a:off x="6095206" y="788194"/>
            <a:ext cx="0" cy="5246316"/>
          </a:xfrm>
          <a:prstGeom prst="line">
            <a:avLst/>
          </a:prstGeom>
          <a:ln w="57150" cap="rnd" cmpd="sng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0" y="3542252"/>
            <a:ext cx="6095206" cy="0"/>
          </a:xfrm>
          <a:prstGeom prst="line">
            <a:avLst/>
          </a:prstGeom>
          <a:ln w="57150" cap="rnd" cmpd="sng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72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3D0F8E4-CE1A-4FE5-B4D8-0E9A54D61F05}"/>
              </a:ext>
            </a:extLst>
          </p:cNvPr>
          <p:cNvSpPr/>
          <p:nvPr/>
        </p:nvSpPr>
        <p:spPr>
          <a:xfrm>
            <a:off x="0" y="759414"/>
            <a:ext cx="6095206" cy="5275097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4226" y="1875473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</p:spPr>
        <p:txBody>
          <a:bodyPr>
            <a:normAutofit/>
          </a:bodyPr>
          <a:lstStyle/>
          <a:p>
            <a:fld id="{294F4849-5A77-48C2-B877-3D253EF6CA12}" type="slidenum">
              <a:rPr lang="ko-KR" altLang="en-US" sz="1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fld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4226" y="1596469"/>
            <a:ext cx="508268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200" b="1" dirty="0" smtClean="0">
                <a:latin typeface="+mn-ea"/>
              </a:rPr>
              <a:t>지도를 표시하기 위해 </a:t>
            </a:r>
            <a:r>
              <a:rPr lang="en-US" altLang="ko-KR" sz="1200" b="1" dirty="0" smtClean="0">
                <a:latin typeface="+mn-ea"/>
              </a:rPr>
              <a:t>Folium </a:t>
            </a:r>
            <a:r>
              <a:rPr lang="ko-KR" altLang="en-US" sz="1200" b="1" dirty="0" smtClean="0">
                <a:latin typeface="+mn-ea"/>
              </a:rPr>
              <a:t>라이브러리를 설치</a:t>
            </a:r>
            <a:endParaRPr lang="en-US" altLang="ko-KR" sz="1200" b="1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b="1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200" b="1" dirty="0" smtClean="0">
                <a:latin typeface="+mn-ea"/>
              </a:rPr>
              <a:t>시를 경기로 필터링</a:t>
            </a:r>
            <a:endParaRPr lang="en-US" altLang="ko-KR" sz="1200" b="1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b="1" dirty="0" err="1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200" b="1" dirty="0" smtClean="0">
                <a:latin typeface="+mn-ea"/>
              </a:rPr>
              <a:t>필터링된 데이터프레임을 군을 시흥시로 필터링</a:t>
            </a:r>
            <a:endParaRPr lang="en-US" altLang="ko-KR" sz="1200" b="1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b="1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200" b="1" dirty="0" smtClean="0">
                <a:latin typeface="+mn-ea"/>
              </a:rPr>
              <a:t>지도로 표시되기에 데이터가 많기 때문에 사상자수 필터링</a:t>
            </a:r>
            <a:endParaRPr lang="en-US" altLang="ko-KR" sz="1200" b="1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b="1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1200" b="1" dirty="0" smtClean="0">
                <a:latin typeface="+mn-ea"/>
              </a:rPr>
              <a:t>Folium </a:t>
            </a:r>
            <a:r>
              <a:rPr lang="ko-KR" altLang="en-US" sz="1200" b="1" dirty="0" smtClean="0">
                <a:latin typeface="+mn-ea"/>
              </a:rPr>
              <a:t>라이브러리를 이용해 시작지점을 시흥시 표준좌표로함</a:t>
            </a:r>
            <a:endParaRPr lang="en-US" altLang="ko-KR" sz="1200" b="1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b="1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200" b="1" dirty="0" smtClean="0">
                <a:latin typeface="+mn-ea"/>
              </a:rPr>
              <a:t>마커의 좌표를 데이터프레임내 위도 경도로 함</a:t>
            </a:r>
            <a:endParaRPr lang="en-US" altLang="ko-KR" sz="1200" b="1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b="1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200" b="1" dirty="0" smtClean="0">
                <a:latin typeface="+mn-ea"/>
              </a:rPr>
              <a:t>마커의 팝업이름을 사고유형칼럼의 문자열로하여 생성</a:t>
            </a:r>
            <a:endParaRPr lang="en-US" altLang="ko-KR" sz="1200" b="1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b="1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200" b="1" dirty="0" smtClean="0">
                <a:latin typeface="+mn-ea"/>
              </a:rPr>
              <a:t>생성된 지도를 같은디렉토리에 </a:t>
            </a:r>
            <a:r>
              <a:rPr lang="en-US" altLang="ko-KR" sz="1200" b="1" dirty="0" smtClean="0">
                <a:latin typeface="+mn-ea"/>
              </a:rPr>
              <a:t>html </a:t>
            </a:r>
            <a:r>
              <a:rPr lang="ko-KR" altLang="en-US" sz="1200" b="1" dirty="0" smtClean="0">
                <a:latin typeface="+mn-ea"/>
              </a:rPr>
              <a:t>문서로 저장하여 실행</a:t>
            </a:r>
            <a:endParaRPr lang="en-US" altLang="ko-KR" sz="1200" b="1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b="1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200" b="1" dirty="0" smtClean="0">
                <a:latin typeface="+mn-ea"/>
              </a:rPr>
              <a:t>크롬을 사용할경우 지도이름을 입력하여 출력이 </a:t>
            </a:r>
            <a:r>
              <a:rPr lang="ko-KR" altLang="en-US" sz="1200" b="1" dirty="0" smtClean="0">
                <a:latin typeface="+mn-ea"/>
              </a:rPr>
              <a:t>가능함</a:t>
            </a:r>
            <a:endParaRPr lang="en-US" altLang="ko-KR" sz="1200" b="1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b="1" dirty="0">
              <a:latin typeface="+mn-ea"/>
            </a:endParaRPr>
          </a:p>
          <a:p>
            <a:pPr marL="342900" indent="-342900">
              <a:buFont typeface="맑은 고딕" panose="020B0503020000020004" pitchFamily="50" charset="-127"/>
              <a:buChar char="▶"/>
            </a:pP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시흥시 정왕동의 경우 정왕역 주변으로 사고가 많이 발생함</a:t>
            </a:r>
            <a:endParaRPr lang="ko-KR" altLang="en-US" sz="1100" dirty="0">
              <a:latin typeface="+mn-ea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07" y="759414"/>
            <a:ext cx="6095206" cy="5275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6659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3. </a:t>
            </a:r>
            <a:r>
              <a:rPr lang="ko-KR" altLang="en-US" sz="2400" b="1" dirty="0">
                <a:latin typeface="+mj-ea"/>
                <a:ea typeface="+mj-ea"/>
              </a:rPr>
              <a:t>분석 </a:t>
            </a:r>
            <a:r>
              <a:rPr lang="ko-KR" altLang="en-US" sz="2400" b="1" dirty="0" smtClean="0">
                <a:latin typeface="+mj-ea"/>
                <a:ea typeface="+mj-ea"/>
              </a:rPr>
              <a:t>내용 </a:t>
            </a:r>
            <a:r>
              <a:rPr lang="en-US" altLang="ko-KR" sz="2400" b="1" dirty="0" smtClean="0">
                <a:latin typeface="+mj-ea"/>
                <a:ea typeface="+mj-ea"/>
              </a:rPr>
              <a:t>Ⅱ - </a:t>
            </a:r>
            <a:r>
              <a:rPr lang="ko-KR" altLang="en-US" sz="2400" b="1" dirty="0" smtClean="0">
                <a:latin typeface="+mj-ea"/>
                <a:ea typeface="+mj-ea"/>
              </a:rPr>
              <a:t>특정지역 </a:t>
            </a:r>
            <a:r>
              <a:rPr lang="ko-KR" altLang="en-US" sz="2400" b="1" dirty="0">
                <a:latin typeface="+mj-ea"/>
                <a:ea typeface="+mj-ea"/>
              </a:rPr>
              <a:t>사고좌표 </a:t>
            </a:r>
            <a:r>
              <a:rPr lang="ko-KR" altLang="en-US" sz="2400" b="1" dirty="0" smtClean="0">
                <a:latin typeface="+mj-ea"/>
                <a:ea typeface="+mj-ea"/>
              </a:rPr>
              <a:t>지도표시</a:t>
            </a:r>
            <a:endParaRPr lang="ko-KR" altLang="en-US" sz="2400" b="1" dirty="0">
              <a:latin typeface="+mj-lt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8D674A83-BCB9-4E61-B483-99AA1C9EADCD}"/>
              </a:ext>
            </a:extLst>
          </p:cNvPr>
          <p:cNvGrpSpPr/>
          <p:nvPr/>
        </p:nvGrpSpPr>
        <p:grpSpPr>
          <a:xfrm flipV="1">
            <a:off x="-1" y="5804306"/>
            <a:ext cx="12192000" cy="230205"/>
            <a:chOff x="3529013" y="1230571"/>
            <a:chExt cx="5120540" cy="0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직선 연결선 25"/>
          <p:cNvCxnSpPr/>
          <p:nvPr/>
        </p:nvCxnSpPr>
        <p:spPr>
          <a:xfrm>
            <a:off x="6095206" y="788194"/>
            <a:ext cx="0" cy="5246316"/>
          </a:xfrm>
          <a:prstGeom prst="line">
            <a:avLst/>
          </a:prstGeom>
          <a:ln w="57150" cap="rnd" cmpd="sng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80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F3D0F8E4-CE1A-4FE5-B4D8-0E9A54D61F05}"/>
              </a:ext>
            </a:extLst>
          </p:cNvPr>
          <p:cNvSpPr/>
          <p:nvPr/>
        </p:nvSpPr>
        <p:spPr>
          <a:xfrm>
            <a:off x="0" y="759414"/>
            <a:ext cx="6095206" cy="5275097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07" y="759413"/>
            <a:ext cx="6095206" cy="527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제목 1"/>
          <p:cNvSpPr txBox="1">
            <a:spLocks/>
          </p:cNvSpPr>
          <p:nvPr/>
        </p:nvSpPr>
        <p:spPr>
          <a:xfrm>
            <a:off x="772082" y="-271399"/>
            <a:ext cx="10643732" cy="1143265"/>
          </a:xfrm>
          <a:prstGeom prst="rect">
            <a:avLst/>
          </a:prstGeom>
        </p:spPr>
        <p:txBody>
          <a:bodyPr vert="horz" lIns="108810" tIns="54406" rIns="108810" bIns="54406" rtlCol="0" anchor="ctr">
            <a:normAutofit/>
          </a:bodyPr>
          <a:lstStyle>
            <a:lvl1pPr algn="ctr" defTabSz="1088364" rtl="0" eaLnBrk="1" latinLnBrk="1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732694" y="1884432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</p:spPr>
        <p:txBody>
          <a:bodyPr>
            <a:normAutofit/>
          </a:bodyPr>
          <a:lstStyle/>
          <a:p>
            <a:fld id="{294F4849-5A77-48C2-B877-3D253EF6CA12}" type="slidenum">
              <a:rPr lang="ko-KR" altLang="en-US" sz="1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fld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4226" y="1781135"/>
            <a:ext cx="508268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200" b="1" dirty="0">
                <a:latin typeface="+mn-ea"/>
              </a:rPr>
              <a:t>h</a:t>
            </a:r>
            <a:r>
              <a:rPr lang="en-US" altLang="ko-KR" sz="1200" b="1" dirty="0" smtClean="0">
                <a:latin typeface="+mn-ea"/>
              </a:rPr>
              <a:t>eatmap</a:t>
            </a:r>
            <a:r>
              <a:rPr lang="ko-KR" altLang="en-US" sz="1200" b="1" dirty="0">
                <a:latin typeface="+mn-ea"/>
              </a:rPr>
              <a:t>을 그리기위해 </a:t>
            </a:r>
            <a:r>
              <a:rPr lang="en-US" altLang="ko-KR" sz="1200" b="1" dirty="0">
                <a:latin typeface="+mn-ea"/>
              </a:rPr>
              <a:t>seaborn </a:t>
            </a:r>
            <a:r>
              <a:rPr lang="ko-KR" altLang="en-US" sz="1200" b="1" dirty="0">
                <a:latin typeface="+mn-ea"/>
              </a:rPr>
              <a:t>라이브러리를 </a:t>
            </a:r>
            <a:r>
              <a:rPr lang="en-US" altLang="ko-KR" sz="1200" b="1" dirty="0">
                <a:latin typeface="+mn-ea"/>
              </a:rPr>
              <a:t>import</a:t>
            </a:r>
          </a:p>
          <a:p>
            <a:pPr marL="342900" indent="-342900">
              <a:buAutoNum type="arabicPeriod"/>
            </a:pPr>
            <a:endParaRPr lang="en-US" altLang="ko-KR" sz="1200" b="1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200" b="1" dirty="0">
                <a:latin typeface="+mn-ea"/>
              </a:rPr>
              <a:t>데이터프레임을 서울시로 필터링함</a:t>
            </a:r>
            <a:endParaRPr lang="en-US" altLang="ko-KR" sz="1200" b="1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b="1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1200" b="1" dirty="0">
                <a:latin typeface="+mn-ea"/>
              </a:rPr>
              <a:t>pivot_table</a:t>
            </a:r>
            <a:r>
              <a:rPr lang="ko-KR" altLang="en-US" sz="1200" b="1" dirty="0">
                <a:latin typeface="+mn-ea"/>
              </a:rPr>
              <a:t>을 이용하여 구별로 구분하여 각 칼럼에 합을 누적함</a:t>
            </a:r>
            <a:endParaRPr lang="en-US" altLang="ko-KR" sz="1200" b="1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b="1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200" b="1" dirty="0">
                <a:latin typeface="+mn-ea"/>
              </a:rPr>
              <a:t>사상자수와 각각의 칼럼값을 이용하여 퍼센트를 구함</a:t>
            </a:r>
            <a:endParaRPr lang="en-US" altLang="ko-KR" sz="1200" b="1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b="1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1200" b="1" dirty="0">
                <a:latin typeface="+mn-ea"/>
              </a:rPr>
              <a:t>KOSIS(</a:t>
            </a:r>
            <a:r>
              <a:rPr lang="ko-KR" altLang="en-US" sz="1200" b="1" dirty="0">
                <a:latin typeface="+mn-ea"/>
              </a:rPr>
              <a:t>국가통계포털</a:t>
            </a:r>
            <a:r>
              <a:rPr lang="en-US" altLang="ko-KR" sz="1200" b="1" dirty="0">
                <a:latin typeface="+mn-ea"/>
              </a:rPr>
              <a:t>)</a:t>
            </a:r>
            <a:r>
              <a:rPr lang="ko-KR" altLang="en-US" sz="1200" b="1" dirty="0">
                <a:latin typeface="+mn-ea"/>
              </a:rPr>
              <a:t>에 </a:t>
            </a:r>
            <a:r>
              <a:rPr lang="en-US" altLang="ko-KR" sz="1200" b="1" dirty="0">
                <a:latin typeface="+mn-ea"/>
              </a:rPr>
              <a:t>2016</a:t>
            </a:r>
            <a:r>
              <a:rPr lang="ko-KR" altLang="en-US" sz="1200" b="1" dirty="0">
                <a:latin typeface="+mn-ea"/>
              </a:rPr>
              <a:t>년도 전국 인구수데이터를 다운받음</a:t>
            </a:r>
            <a:endParaRPr lang="en-US" altLang="ko-KR" sz="1200" b="1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b="1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200" b="1" dirty="0">
                <a:latin typeface="+mn-ea"/>
              </a:rPr>
              <a:t>전국 인구수데이터를 가져와 서울 구별 인구수 데이터로 가공함</a:t>
            </a:r>
            <a:endParaRPr lang="en-US" altLang="ko-KR" sz="1200" b="1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b="1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200" b="1" dirty="0">
                <a:latin typeface="+mn-ea"/>
              </a:rPr>
              <a:t>서울인구수데이터와 기존의 분석한 데이터프레임과 합침</a:t>
            </a:r>
            <a:endParaRPr lang="en-US" altLang="ko-KR" sz="1200" b="1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b="1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200" b="1" dirty="0">
                <a:latin typeface="+mn-ea"/>
              </a:rPr>
              <a:t>각 구별 현황을 보기위해 분석된 값들을 계산하여 정규화함</a:t>
            </a:r>
            <a:endParaRPr lang="en-US" altLang="ko-KR" sz="1200" b="1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b="1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1200" b="1" dirty="0">
                <a:latin typeface="+mn-ea"/>
              </a:rPr>
              <a:t>Heatmap</a:t>
            </a:r>
            <a:r>
              <a:rPr lang="ko-KR" altLang="en-US" sz="1200" b="1" dirty="0">
                <a:latin typeface="+mn-ea"/>
              </a:rPr>
              <a:t>을 이용하여 </a:t>
            </a:r>
            <a:r>
              <a:rPr lang="ko-KR" altLang="en-US" sz="1200" b="1" dirty="0" smtClean="0">
                <a:latin typeface="+mn-ea"/>
              </a:rPr>
              <a:t>시각화</a:t>
            </a:r>
            <a:endParaRPr lang="en-US" altLang="ko-KR" sz="1200" b="1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b="1" dirty="0">
              <a:latin typeface="+mn-ea"/>
            </a:endParaRPr>
          </a:p>
          <a:p>
            <a:pPr marL="342900" indent="-342900">
              <a:buFont typeface="맑은 고딕" panose="020B0503020000020004" pitchFamily="50" charset="-127"/>
              <a:buChar char="▶"/>
            </a:pP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서울시 각 인구수로 분석할 경우 중구에 교통사고발생수가 높음</a:t>
            </a:r>
            <a:endParaRPr lang="ko-KR" altLang="en-US" sz="1100" dirty="0">
              <a:latin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8D674A83-BCB9-4E61-B483-99AA1C9EADCD}"/>
              </a:ext>
            </a:extLst>
          </p:cNvPr>
          <p:cNvGrpSpPr/>
          <p:nvPr/>
        </p:nvGrpSpPr>
        <p:grpSpPr>
          <a:xfrm flipV="1">
            <a:off x="-1" y="5804306"/>
            <a:ext cx="12192000" cy="230205"/>
            <a:chOff x="3529013" y="1230571"/>
            <a:chExt cx="5120540" cy="0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6365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3. </a:t>
            </a:r>
            <a:r>
              <a:rPr lang="ko-KR" altLang="en-US" sz="2400" b="1" dirty="0">
                <a:latin typeface="+mj-ea"/>
                <a:ea typeface="+mj-ea"/>
              </a:rPr>
              <a:t>분석 </a:t>
            </a:r>
            <a:r>
              <a:rPr lang="ko-KR" altLang="en-US" sz="2400" b="1" dirty="0" smtClean="0">
                <a:latin typeface="+mj-ea"/>
                <a:ea typeface="+mj-ea"/>
              </a:rPr>
              <a:t>내용 </a:t>
            </a:r>
            <a:r>
              <a:rPr lang="en-US" altLang="ko-KR" sz="2400" b="1" dirty="0" smtClean="0">
                <a:latin typeface="+mj-ea"/>
                <a:ea typeface="+mj-ea"/>
              </a:rPr>
              <a:t>Ⅲ - </a:t>
            </a:r>
            <a:r>
              <a:rPr lang="ko-KR" altLang="en-US" sz="2400" b="1" dirty="0" smtClean="0">
                <a:latin typeface="+mj-ea"/>
                <a:ea typeface="+mj-ea"/>
              </a:rPr>
              <a:t>서울시 </a:t>
            </a:r>
            <a:r>
              <a:rPr lang="ko-KR" altLang="en-US" sz="2400" b="1" dirty="0">
                <a:latin typeface="+mj-ea"/>
                <a:ea typeface="+mj-ea"/>
              </a:rPr>
              <a:t>사고지역 </a:t>
            </a:r>
            <a:r>
              <a:rPr lang="ko-KR" altLang="en-US" sz="2400" b="1" dirty="0" smtClean="0">
                <a:latin typeface="+mj-ea"/>
                <a:ea typeface="+mj-ea"/>
              </a:rPr>
              <a:t>시각화 </a:t>
            </a:r>
            <a:r>
              <a:rPr lang="en-US" altLang="ko-KR" sz="2400" b="1" dirty="0" smtClean="0">
                <a:latin typeface="+mj-ea"/>
                <a:ea typeface="+mj-ea"/>
              </a:rPr>
              <a:t>Ⅰ</a:t>
            </a:r>
            <a:endParaRPr lang="ko-KR" altLang="en-US" sz="2400" b="1" dirty="0">
              <a:latin typeface="+mj-ea"/>
              <a:ea typeface="+mj-ea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095206" y="788194"/>
            <a:ext cx="0" cy="5246316"/>
          </a:xfrm>
          <a:prstGeom prst="line">
            <a:avLst/>
          </a:prstGeom>
          <a:ln w="57150" cap="rnd" cmpd="sng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2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4011</TotalTime>
  <Words>1538</Words>
  <Application>Microsoft Office PowerPoint</Application>
  <PresentationFormat>사용자 지정</PresentationFormat>
  <Paragraphs>498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굴림</vt:lpstr>
      <vt:lpstr>Arial</vt:lpstr>
      <vt:lpstr>맑은 고딕</vt:lpstr>
      <vt:lpstr>HY견고딕</vt:lpstr>
      <vt:lpstr>Arial Unicode MS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교통사고데이터 분석</dc:title>
  <dc:creator>유태준</dc:creator>
  <cp:lastModifiedBy>yoo</cp:lastModifiedBy>
  <cp:revision>70</cp:revision>
  <cp:lastPrinted>2015-06-12T05:11:27Z</cp:lastPrinted>
  <dcterms:created xsi:type="dcterms:W3CDTF">2014-01-25T16:02:25Z</dcterms:created>
  <dcterms:modified xsi:type="dcterms:W3CDTF">2018-06-04T14:15:25Z</dcterms:modified>
</cp:coreProperties>
</file>