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3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8" name="Shape 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4" name="Shape 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0" name="Shape 1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2" name="Shape 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1200150" x="0"/>
            <a:ext cy="2743199" cx="9144000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9" name="Shape 9"/>
          <p:cNvGrpSpPr/>
          <p:nvPr/>
        </p:nvGrpSpPr>
        <p:grpSpPr>
          <a:xfrm>
            <a:off y="-1078" x="0"/>
            <a:ext cy="5144627" cx="1827407"/>
            <a:chOff y="-1438" x="0"/>
            <a:chExt cy="6859503" cx="798029"/>
          </a:xfrm>
        </p:grpSpPr>
        <p:sp>
          <p:nvSpPr>
            <p:cNvPr id="10" name="Shape 10"/>
            <p:cNvSpPr/>
            <p:nvPr/>
          </p:nvSpPr>
          <p:spPr>
            <a:xfrm>
              <a:off y="-1438" x="0"/>
              <a:ext cy="6858065" cx="798029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y="0" x="0"/>
              <a:ext cy="6858065" cx="399014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" name="Shape 12"/>
          <p:cNvGrpSpPr/>
          <p:nvPr/>
        </p:nvGrpSpPr>
        <p:grpSpPr>
          <a:xfrm flipH="1">
            <a:off y="0" x="7316591"/>
            <a:ext cy="5144627" cx="1827407"/>
            <a:chOff y="-1438" x="0"/>
            <a:chExt cy="6859503" cx="798029"/>
          </a:xfrm>
        </p:grpSpPr>
        <p:sp>
          <p:nvSpPr>
            <p:cNvPr id="13" name="Shape 13"/>
            <p:cNvSpPr/>
            <p:nvPr/>
          </p:nvSpPr>
          <p:spPr>
            <a:xfrm>
              <a:off y="-1438" x="0"/>
              <a:ext cy="6858065" cx="798029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y="0" x="0"/>
              <a:ext cy="6858065" cx="399014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5" name="Shape 15"/>
          <p:cNvSpPr txBox="1"/>
          <p:nvPr>
            <p:ph type="ctrTitle"/>
          </p:nvPr>
        </p:nvSpPr>
        <p:spPr>
          <a:xfrm>
            <a:off y="1568184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y="2914650" x="685800"/>
            <a:ext cy="6585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/>
          <p:nvPr/>
        </p:nvSpPr>
        <p:spPr>
          <a:xfrm>
            <a:off y="-1078" x="0"/>
            <a:ext cy="11441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9" name="Shape 19"/>
          <p:cNvGrpSpPr/>
          <p:nvPr/>
        </p:nvGrpSpPr>
        <p:grpSpPr>
          <a:xfrm>
            <a:off y="-1078" x="0"/>
            <a:ext cy="5144627" cx="649180"/>
            <a:chOff y="-1438" x="0"/>
            <a:chExt cy="6859503" cx="649180"/>
          </a:xfrm>
        </p:grpSpPr>
        <p:sp>
          <p:nvSpPr>
            <p:cNvPr id="20" name="Shape 20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 flipH="1">
            <a:off y="0" x="8494493"/>
            <a:ext cy="5144627" cx="649180"/>
            <a:chOff y="-1438" x="0"/>
            <a:chExt cy="6859503" cx="649180"/>
          </a:xfrm>
        </p:grpSpPr>
        <p:sp>
          <p:nvSpPr>
            <p:cNvPr id="23" name="Shape 23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Shape 25"/>
          <p:cNvSpPr/>
          <p:nvPr/>
        </p:nvSpPr>
        <p:spPr>
          <a:xfrm>
            <a:off y="4743450" x="0"/>
            <a:ext cy="4010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/>
          <p:nvPr/>
        </p:nvSpPr>
        <p:spPr>
          <a:xfrm>
            <a:off y="-1078" x="0"/>
            <a:ext cy="11441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0" name="Shape 30"/>
          <p:cNvGrpSpPr/>
          <p:nvPr/>
        </p:nvGrpSpPr>
        <p:grpSpPr>
          <a:xfrm>
            <a:off y="-1078" x="0"/>
            <a:ext cy="5144627" cx="649180"/>
            <a:chOff y="-1438" x="0"/>
            <a:chExt cy="6859503" cx="649180"/>
          </a:xfrm>
        </p:grpSpPr>
        <p:sp>
          <p:nvSpPr>
            <p:cNvPr id="31" name="Shape 31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" name="Shape 33"/>
          <p:cNvGrpSpPr/>
          <p:nvPr/>
        </p:nvGrpSpPr>
        <p:grpSpPr>
          <a:xfrm flipH="1">
            <a:off y="0" x="8494493"/>
            <a:ext cy="5144627" cx="649180"/>
            <a:chOff y="-1438" x="0"/>
            <a:chExt cy="6859503" cx="649180"/>
          </a:xfrm>
        </p:grpSpPr>
        <p:sp>
          <p:nvSpPr>
            <p:cNvPr id="34" name="Shape 34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/>
          <p:nvPr/>
        </p:nvSpPr>
        <p:spPr>
          <a:xfrm>
            <a:off y="4743450" x="0"/>
            <a:ext cy="4010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/>
          <p:nvPr/>
        </p:nvSpPr>
        <p:spPr>
          <a:xfrm>
            <a:off y="-1078" x="0"/>
            <a:ext cy="11441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y="-1078" x="0"/>
            <a:ext cy="5144627" cx="649180"/>
            <a:chOff y="-1438" x="0"/>
            <a:chExt cy="6859503" cx="649180"/>
          </a:xfrm>
        </p:grpSpPr>
        <p:sp>
          <p:nvSpPr>
            <p:cNvPr id="43" name="Shape 43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" name="Shape 45"/>
          <p:cNvGrpSpPr/>
          <p:nvPr/>
        </p:nvGrpSpPr>
        <p:grpSpPr>
          <a:xfrm flipH="1">
            <a:off y="0" x="8494493"/>
            <a:ext cy="5144627" cx="649180"/>
            <a:chOff y="-1438" x="0"/>
            <a:chExt cy="6859503" cx="649180"/>
          </a:xfrm>
        </p:grpSpPr>
        <p:sp>
          <p:nvSpPr>
            <p:cNvPr id="46" name="Shape 46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8" name="Shape 48"/>
          <p:cNvSpPr/>
          <p:nvPr/>
        </p:nvSpPr>
        <p:spPr>
          <a:xfrm>
            <a:off y="4743450" x="0"/>
            <a:ext cy="4010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/>
        </p:nvSpPr>
        <p:spPr>
          <a:xfrm>
            <a:off y="-1078" x="0"/>
            <a:ext cy="11441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2" name="Shape 52"/>
          <p:cNvGrpSpPr/>
          <p:nvPr/>
        </p:nvGrpSpPr>
        <p:grpSpPr>
          <a:xfrm>
            <a:off y="-1078" x="0"/>
            <a:ext cy="5144627" cx="649180"/>
            <a:chOff y="-1438" x="0"/>
            <a:chExt cy="6859503" cx="649180"/>
          </a:xfrm>
        </p:grpSpPr>
        <p:sp>
          <p:nvSpPr>
            <p:cNvPr id="53" name="Shape 53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" name="Shape 55"/>
          <p:cNvGrpSpPr/>
          <p:nvPr/>
        </p:nvGrpSpPr>
        <p:grpSpPr>
          <a:xfrm flipH="1">
            <a:off y="0" x="8494493"/>
            <a:ext cy="5144627" cx="649180"/>
            <a:chOff y="-1438" x="0"/>
            <a:chExt cy="6859503" cx="649180"/>
          </a:xfrm>
        </p:grpSpPr>
        <p:sp>
          <p:nvSpPr>
            <p:cNvPr id="56" name="Shape 56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Shape 58"/>
          <p:cNvSpPr/>
          <p:nvPr/>
        </p:nvSpPr>
        <p:spPr>
          <a:xfrm>
            <a:off y="4743450" x="0"/>
            <a:ext cy="4010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1800">
                <a:solidFill>
                  <a:schemeClr val="lt2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/>
          <p:nvPr/>
        </p:nvSpPr>
        <p:spPr>
          <a:xfrm>
            <a:off y="-1078" x="0"/>
            <a:ext cy="11441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2" name="Shape 62"/>
          <p:cNvGrpSpPr/>
          <p:nvPr/>
        </p:nvGrpSpPr>
        <p:grpSpPr>
          <a:xfrm>
            <a:off y="-1078" x="0"/>
            <a:ext cy="5144627" cx="649180"/>
            <a:chOff y="-1438" x="0"/>
            <a:chExt cy="6859503" cx="649180"/>
          </a:xfrm>
        </p:grpSpPr>
        <p:sp>
          <p:nvSpPr>
            <p:cNvPr id="63" name="Shape 63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" name="Shape 65"/>
          <p:cNvGrpSpPr/>
          <p:nvPr/>
        </p:nvGrpSpPr>
        <p:grpSpPr>
          <a:xfrm flipH="1">
            <a:off y="0" x="8494493"/>
            <a:ext cy="5144627" cx="649180"/>
            <a:chOff y="-1438" x="0"/>
            <a:chExt cy="6859503" cx="649180"/>
          </a:xfrm>
        </p:grpSpPr>
        <p:sp>
          <p:nvSpPr>
            <p:cNvPr id="66" name="Shape 66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8" name="Shape 68"/>
          <p:cNvSpPr/>
          <p:nvPr/>
        </p:nvSpPr>
        <p:spPr>
          <a:xfrm>
            <a:off y="4743450" x="0"/>
            <a:ext cy="4010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lt1"/>
              </a:buClr>
              <a:buSzPct val="100000"/>
              <a:buFont typeface="Trebuchet MS"/>
              <a:defRPr sz="3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480"/>
              </a:spcBef>
              <a:buClr>
                <a:schemeClr val="lt1"/>
              </a:buClr>
              <a:buSzPct val="100000"/>
              <a:buFont typeface="Trebuchet MS"/>
              <a:def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buFont typeface="Trebuchet MS"/>
              <a:def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 txBox="1"/>
          <p:nvPr>
            <p:ph type="ctrTitle"/>
          </p:nvPr>
        </p:nvSpPr>
        <p:spPr>
          <a:xfrm>
            <a:off y="1568184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Parallax Propeller</a:t>
            </a:r>
          </a:p>
        </p:txBody>
      </p:sp>
      <p:sp>
        <p:nvSpPr>
          <p:cNvPr id="71" name="Shape 71"/>
          <p:cNvSpPr txBox="1"/>
          <p:nvPr>
            <p:ph idx="1" type="subTitle"/>
          </p:nvPr>
        </p:nvSpPr>
        <p:spPr>
          <a:xfrm>
            <a:off y="2914650" x="685800"/>
            <a:ext cy="6585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by Kyle Kurzhal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	 	 	</a:t>
            </a:r>
          </a:p>
          <a:p>
            <a:pPr algn="ctr" lvl="0">
              <a:spcBef>
                <a:spcPts val="0"/>
              </a:spcBef>
              <a:buNone/>
            </a:pPr>
            <a:r>
              <a:rPr lang="en"/>
              <a:t>I/O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400" lang="en">
                <a:latin typeface="Arial"/>
                <a:ea typeface="Arial"/>
                <a:cs typeface="Arial"/>
                <a:sym typeface="Arial"/>
              </a:rPr>
              <a:t>32 I/O pins</a:t>
            </a:r>
          </a:p>
          <a:p>
            <a:pPr rtl="0" lvl="1" indent="-317500" marL="91440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sz="1400" lang="en">
                <a:latin typeface="Arial"/>
                <a:ea typeface="Arial"/>
                <a:cs typeface="Arial"/>
                <a:sym typeface="Arial"/>
              </a:rPr>
              <a:t>28 general purpose</a:t>
            </a:r>
          </a:p>
          <a:p>
            <a:pPr rtl="0" lvl="1" indent="-317500" marL="91440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sz="1400" lang="en">
                <a:latin typeface="Arial"/>
                <a:ea typeface="Arial"/>
                <a:cs typeface="Arial"/>
                <a:sym typeface="Arial"/>
              </a:rPr>
              <a:t>4 special purpose (until after boot-up)</a:t>
            </a:r>
          </a:p>
          <a:p>
            <a:pPr rtl="0" lvl="1" indent="-317500" marL="91440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sz="1400" lang="en">
                <a:latin typeface="Arial"/>
                <a:ea typeface="Arial"/>
                <a:cs typeface="Arial"/>
                <a:sym typeface="Arial"/>
              </a:rPr>
              <a:t>May be simultaneously accessible</a:t>
            </a:r>
          </a:p>
          <a:p>
            <a:pPr rtl="0" lvl="0" indent="-317500" marL="45720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400" lang="en">
                <a:latin typeface="Arial"/>
                <a:ea typeface="Arial"/>
                <a:cs typeface="Arial"/>
                <a:sym typeface="Arial"/>
              </a:rPr>
              <a:t>Direction register – controls if a pin is considered output and if the associated Cog may output to it.</a:t>
            </a:r>
          </a:p>
          <a:p>
            <a:pPr rtl="0" lvl="0" indent="-317500" marL="45720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400" lang="en">
                <a:latin typeface="Arial"/>
                <a:ea typeface="Arial"/>
                <a:cs typeface="Arial"/>
                <a:sym typeface="Arial"/>
              </a:rPr>
              <a:t>INA register – input register</a:t>
            </a:r>
          </a:p>
          <a:p>
            <a:pPr rtl="0" lvl="0" indent="-317500" marL="45720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400" lang="en">
                <a:latin typeface="Arial"/>
                <a:ea typeface="Arial"/>
                <a:cs typeface="Arial"/>
                <a:sym typeface="Arial"/>
              </a:rPr>
              <a:t>OUTA register – output register</a:t>
            </a:r>
          </a:p>
          <a:p>
            <a:pPr rtl="0" lvl="0" indent="-317500" marL="45720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400" lang="en">
                <a:latin typeface="Arial"/>
                <a:ea typeface="Arial"/>
                <a:cs typeface="Arial"/>
                <a:sym typeface="Arial"/>
              </a:rPr>
              <a:t>Dependent upon the programmer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Electronic Resources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y="1200150" x="363075"/>
            <a:ext cy="3725699" cx="84110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400" lang="en">
                <a:latin typeface="Arial"/>
                <a:ea typeface="Arial"/>
                <a:cs typeface="Arial"/>
                <a:sym typeface="Arial"/>
              </a:rPr>
              <a:t>http://www.parallax.com/company/about-us</a:t>
            </a:r>
          </a:p>
          <a:p>
            <a:pPr rtl="0" lvl="0" indent="-317500" marL="457200"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400" lang="en">
                <a:latin typeface="Arial"/>
                <a:ea typeface="Arial"/>
                <a:cs typeface="Arial"/>
                <a:sym typeface="Arial"/>
              </a:rPr>
              <a:t>http://forums.parallax.com/showthread.php/101483-Propeller-ROM-source-code-HERE&gt;</a:t>
            </a:r>
          </a:p>
          <a:p>
            <a:pPr rtl="0" lvl="0" indent="-317500" marL="457200"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400" lang="en">
                <a:latin typeface="Arial"/>
                <a:ea typeface="Arial"/>
                <a:cs typeface="Arial"/>
                <a:sym typeface="Arial"/>
              </a:rPr>
              <a:t>http://forums.parallax.com/showthread.php/135599-Converting-bytes-to-Strings</a:t>
            </a:r>
          </a:p>
          <a:p>
            <a:pPr rtl="0" lvl="0" indent="-317500" marL="457200"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400" lang="en">
                <a:latin typeface="Arial"/>
                <a:ea typeface="Arial"/>
                <a:cs typeface="Arial"/>
                <a:sym typeface="Arial"/>
              </a:rPr>
              <a:t>http://hackaday.com/2014/08/07/parallax-propeller-1-goes-open-source/</a:t>
            </a:r>
          </a:p>
          <a:p>
            <a:pPr rtl="0" lvl="0" indent="-317500" marL="457200"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400" lang="en">
                <a:latin typeface="Arial"/>
                <a:ea typeface="Arial"/>
                <a:cs typeface="Arial"/>
                <a:sym typeface="Arial"/>
              </a:rPr>
              <a:t>http://www.tceaconvention.org/2014/handouts/Proposal141400.pdf</a:t>
            </a:r>
          </a:p>
          <a:p>
            <a:pPr rtl="0" lvl="0" indent="-317500" marL="457200"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400" lang="en">
                <a:latin typeface="Arial"/>
                <a:ea typeface="Arial"/>
                <a:cs typeface="Arial"/>
                <a:sym typeface="Arial"/>
              </a:rPr>
              <a:t>http://www.parallax.com/sites/default/files/downloads/P8X32A-Web-PropellerManual-v1.2_0.pdf</a:t>
            </a:r>
          </a:p>
          <a:p>
            <a:pPr rtl="0" lvl="0" indent="-317500" marL="457200"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400" lang="en">
                <a:latin typeface="Arial"/>
                <a:ea typeface="Arial"/>
                <a:cs typeface="Arial"/>
                <a:sym typeface="Arial"/>
              </a:rPr>
              <a:t>http://www.parallax.com/sites/default/files/downloads/P8X32A-Propeller-Datasheet-v1.4.0_0.pdf</a:t>
            </a:r>
          </a:p>
          <a:p>
            <a:pPr rtl="0" lvl="0" indent="-317500" marL="457200"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400" lang="en">
                <a:latin typeface="Arial"/>
                <a:ea typeface="Arial"/>
                <a:cs typeface="Arial"/>
                <a:sym typeface="Arial"/>
              </a:rPr>
              <a:t>http://makezine.com/2014/08/06/parallaxs-propeller-1-silicon-goes-open-source/&gt;.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Github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 rtl="0">
              <a:spcBef>
                <a:spcPts val="0"/>
              </a:spcBef>
              <a:buNone/>
            </a:pPr>
            <a:r>
              <a:rPr lang="en"/>
              <a:t>Presentation document and slideshow at:</a:t>
            </a:r>
          </a:p>
          <a:p>
            <a:pPr algn="ctr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>
              <a:spcBef>
                <a:spcPts val="0"/>
              </a:spcBef>
              <a:buNone/>
            </a:pPr>
            <a:r>
              <a:rPr lang="en"/>
              <a:t>https://github.com/kkurzhal/CS_311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Background/Contributions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400" lang="en">
                <a:latin typeface="Arial"/>
                <a:ea typeface="Arial"/>
                <a:cs typeface="Arial"/>
                <a:sym typeface="Arial"/>
              </a:rPr>
              <a:t>Parallax Inc. was founded in 1987 by Chip Gracey and Lance Walley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rtl="0" lvl="0" indent="-3175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400" lang="en">
                <a:latin typeface="Arial"/>
                <a:ea typeface="Arial"/>
                <a:cs typeface="Arial"/>
                <a:sym typeface="Arial"/>
              </a:rPr>
              <a:t>In 1992, Parallax created the BASIC Stamp 1 (great for learning and hobbyists)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rtl="0" lvl="0" indent="-3175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400" lang="en">
                <a:latin typeface="Arial"/>
                <a:ea typeface="Arial"/>
                <a:cs typeface="Arial"/>
                <a:sym typeface="Arial"/>
              </a:rPr>
              <a:t>Then, based on the BASIC Stamp model, the Propeller microcontroller was developed in 2006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rtl="0" lvl="0" indent="-3175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400" lang="en">
                <a:latin typeface="Arial"/>
                <a:ea typeface="Arial"/>
                <a:cs typeface="Arial"/>
                <a:sym typeface="Arial"/>
              </a:rPr>
              <a:t>Parallax has been greatly involved in electronics education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rtl="0" lvl="0" indent="-3175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400" lang="en">
                <a:latin typeface="Arial"/>
                <a:ea typeface="Arial"/>
                <a:cs typeface="Arial"/>
                <a:sym typeface="Arial"/>
              </a:rPr>
              <a:t>Stamps in Class program in 1997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rtl="0" lvl="0" indent="-3175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400" lang="en">
                <a:latin typeface="Arial"/>
                <a:ea typeface="Arial"/>
                <a:cs typeface="Arial"/>
                <a:sym typeface="Arial"/>
              </a:rPr>
              <a:t>Released source code of executable portions of ROM (2008)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rtl="0" lvl="0" indent="-3175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400" lang="en">
                <a:latin typeface="Arial"/>
                <a:ea typeface="Arial"/>
                <a:cs typeface="Arial"/>
                <a:sym typeface="Arial"/>
              </a:rPr>
              <a:t>Parallax Propeller 1 released as open source hardware under the GNU v3.0 (2014)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General Facts/Unusual Features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400" lang="en">
                <a:latin typeface="Arial"/>
                <a:ea typeface="Arial"/>
                <a:cs typeface="Arial"/>
                <a:sym typeface="Arial"/>
              </a:rPr>
              <a:t>Up to 80 MHz with low power usage</a:t>
            </a:r>
          </a:p>
          <a:p>
            <a:pPr rtl="0" lvl="0" indent="-3175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400" lang="en">
                <a:latin typeface="Arial"/>
                <a:ea typeface="Arial"/>
                <a:cs typeface="Arial"/>
                <a:sym typeface="Arial"/>
              </a:rPr>
              <a:t>8 processors, each called a “Cog”</a:t>
            </a:r>
          </a:p>
          <a:p>
            <a:pPr rtl="0" lvl="1" indent="-317500" marL="914400">
              <a:spcBef>
                <a:spcPts val="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sz="1400" lang="en">
                <a:latin typeface="Arial"/>
                <a:ea typeface="Arial"/>
                <a:cs typeface="Arial"/>
                <a:sym typeface="Arial"/>
              </a:rPr>
              <a:t>Up to 20 MIPS</a:t>
            </a:r>
          </a:p>
          <a:p>
            <a:pPr rtl="0" lvl="1" indent="-317500" marL="914400">
              <a:spcBef>
                <a:spcPts val="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sz="1400" lang="en">
                <a:latin typeface="Arial"/>
                <a:ea typeface="Arial"/>
                <a:cs typeface="Arial"/>
                <a:sym typeface="Arial"/>
              </a:rPr>
              <a:t>Independent from other Cogs, allowing parallelization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rtl="0" lvl="0" indent="-3175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400" lang="en">
                <a:latin typeface="Arial"/>
                <a:ea typeface="Arial"/>
                <a:cs typeface="Arial"/>
                <a:sym typeface="Arial"/>
              </a:rPr>
              <a:t>Centrally shared memory, called the “Hub”</a:t>
            </a:r>
          </a:p>
          <a:p>
            <a:pPr rtl="0" lvl="1" indent="-317500" marL="914400">
              <a:spcBef>
                <a:spcPts val="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sz="1400" lang="en">
                <a:latin typeface="Arial"/>
                <a:ea typeface="Arial"/>
                <a:cs typeface="Arial"/>
                <a:sym typeface="Arial"/>
              </a:rPr>
              <a:t>Contains RAM/ROM</a:t>
            </a:r>
          </a:p>
          <a:p>
            <a:pPr rtl="0" lvl="1" indent="-317500" marL="914400">
              <a:spcBef>
                <a:spcPts val="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sz="1400" lang="en">
                <a:latin typeface="Arial"/>
                <a:ea typeface="Arial"/>
                <a:cs typeface="Arial"/>
                <a:sym typeface="Arial"/>
              </a:rPr>
              <a:t>Mutually exclusive – only accessible in round-robin fashion to each Cog for two cycles</a:t>
            </a:r>
          </a:p>
          <a:p>
            <a:pPr rtl="0" lvl="1" indent="-317500" marL="914400">
              <a:spcBef>
                <a:spcPts val="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sz="1400" lang="en">
                <a:latin typeface="Arial"/>
                <a:ea typeface="Arial"/>
                <a:cs typeface="Arial"/>
                <a:sym typeface="Arial"/>
              </a:rPr>
              <a:t>Runs at half the system clock speed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rtl="0" lvl="0" indent="-3175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400" lang="en">
                <a:latin typeface="Arial"/>
                <a:ea typeface="Arial"/>
                <a:cs typeface="Arial"/>
                <a:sym typeface="Arial"/>
              </a:rPr>
              <a:t>Timing of instruction executions is extremely important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94875" x="4640575"/>
            <a:ext cy="3536249" cx="4097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	 	 	</a:t>
            </a:r>
          </a:p>
          <a:p>
            <a:pPr algn="ctr" lvl="0">
              <a:spcBef>
                <a:spcPts val="0"/>
              </a:spcBef>
              <a:buNone/>
            </a:pPr>
            <a:r>
              <a:rPr lang="en"/>
              <a:t>Memory Specifications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11239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400" lang="en">
                <a:latin typeface="Arial"/>
                <a:ea typeface="Arial"/>
                <a:cs typeface="Arial"/>
                <a:sym typeface="Arial"/>
              </a:rPr>
              <a:t>Cog RAM/registers</a:t>
            </a:r>
          </a:p>
          <a:p>
            <a:pPr rtl="0" lvl="1" indent="-317500" marL="914400">
              <a:spcBef>
                <a:spcPts val="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sz="1400" lang="en">
                <a:latin typeface="Arial"/>
                <a:ea typeface="Arial"/>
                <a:cs typeface="Arial"/>
                <a:sym typeface="Arial"/>
              </a:rPr>
              <a:t>2 KB each</a:t>
            </a:r>
          </a:p>
          <a:p>
            <a:pPr rtl="0" lvl="1" indent="-317500" marL="914400">
              <a:spcBef>
                <a:spcPts val="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sz="1400" lang="en">
                <a:latin typeface="Arial"/>
                <a:ea typeface="Arial"/>
                <a:cs typeface="Arial"/>
                <a:sym typeface="Arial"/>
              </a:rPr>
              <a:t>Long addressable</a:t>
            </a:r>
          </a:p>
          <a:p>
            <a:pPr rtl="0" lvl="1" indent="-317500" marL="914400">
              <a:spcBef>
                <a:spcPts val="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sz="1400" lang="en">
                <a:latin typeface="Arial"/>
                <a:ea typeface="Arial"/>
                <a:cs typeface="Arial"/>
                <a:sym typeface="Arial"/>
              </a:rPr>
              <a:t>Addresses $000-$1FF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rtl="0" lvl="0" indent="-3175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400" lang="en">
                <a:latin typeface="Arial"/>
                <a:ea typeface="Arial"/>
                <a:cs typeface="Arial"/>
                <a:sym typeface="Arial"/>
              </a:rPr>
              <a:t>Main/Hub RAM/ROM</a:t>
            </a:r>
          </a:p>
          <a:p>
            <a:pPr rtl="0" lvl="1" indent="-317500" marL="914400">
              <a:spcBef>
                <a:spcPts val="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sz="1400" lang="en">
                <a:latin typeface="Arial"/>
                <a:ea typeface="Arial"/>
                <a:cs typeface="Arial"/>
                <a:sym typeface="Arial"/>
              </a:rPr>
              <a:t>32 KB apiece</a:t>
            </a:r>
          </a:p>
          <a:p>
            <a:pPr rtl="0" lvl="1" indent="-317500" marL="914400">
              <a:spcBef>
                <a:spcPts val="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sz="1400" lang="en">
                <a:latin typeface="Arial"/>
                <a:ea typeface="Arial"/>
                <a:cs typeface="Arial"/>
                <a:sym typeface="Arial"/>
              </a:rPr>
              <a:t>Byte (8-bit), Word (2-byte), Long (2-word) addressable</a:t>
            </a:r>
          </a:p>
          <a:p>
            <a:pPr rtl="0" lvl="1" indent="-317500" marL="914400">
              <a:spcBef>
                <a:spcPts val="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sz="1400" lang="en">
                <a:latin typeface="Arial"/>
                <a:ea typeface="Arial"/>
                <a:cs typeface="Arial"/>
                <a:sym typeface="Arial"/>
              </a:rPr>
              <a:t>Addresses $0000-$7FFF (RAM) and $8000-$BFFF (ROM)</a:t>
            </a:r>
          </a:p>
          <a:p>
            <a:pPr rtl="0" lvl="1" indent="-317500" marL="914400">
              <a:spcBef>
                <a:spcPts val="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sz="1400" lang="en">
                <a:latin typeface="Arial"/>
                <a:ea typeface="Arial"/>
                <a:cs typeface="Arial"/>
                <a:sym typeface="Arial"/>
              </a:rPr>
              <a:t>ROM contains character definitions, Log and Anti-Log tables, a Sine table, a boot loader, and the Spin interpreter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rtl="0" lvl="0" indent="-3175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400" lang="en">
                <a:latin typeface="Arial"/>
                <a:ea typeface="Arial"/>
                <a:cs typeface="Arial"/>
                <a:sym typeface="Arial"/>
              </a:rPr>
              <a:t>Data stored in Little Endian format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680875" x="4606075"/>
            <a:ext cy="2909500" cx="41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	 	 	</a:t>
            </a:r>
          </a:p>
          <a:p>
            <a:pPr algn="ctr" lvl="0">
              <a:spcBef>
                <a:spcPts val="0"/>
              </a:spcBef>
              <a:buNone/>
            </a:pPr>
            <a:r>
              <a:rPr lang="en"/>
              <a:t>Registers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rtl="0" lvl="0" indent="-3175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400" lang="en">
                <a:latin typeface="Arial"/>
                <a:ea typeface="Arial"/>
                <a:cs typeface="Arial"/>
                <a:sym typeface="Arial"/>
              </a:rPr>
              <a:t>512, 32-bit registers per Cog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rtl="0" lvl="0" indent="-3175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400" lang="en">
                <a:latin typeface="Arial"/>
                <a:ea typeface="Arial"/>
                <a:cs typeface="Arial"/>
                <a:sym typeface="Arial"/>
              </a:rPr>
              <a:t>496 general purpose registers (addresses $000-$1EF)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rtl="0" lvl="0" indent="-3175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400" lang="en">
                <a:latin typeface="Arial"/>
                <a:ea typeface="Arial"/>
                <a:cs typeface="Arial"/>
                <a:sym typeface="Arial"/>
              </a:rPr>
              <a:t>16 special purpose registers (addresses $1F0-$1FF)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rtl="0" lvl="0" indent="-3175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400" lang="en">
                <a:latin typeface="Arial"/>
                <a:ea typeface="Arial"/>
                <a:cs typeface="Arial"/>
                <a:sym typeface="Arial"/>
              </a:rPr>
              <a:t>Registers are also considered to be RAM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rtl="0" lvl="0" indent="-3175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400" lang="en">
                <a:latin typeface="Arial"/>
                <a:ea typeface="Arial"/>
                <a:cs typeface="Arial"/>
                <a:sym typeface="Arial"/>
              </a:rPr>
              <a:t>May store entire instructions, data values, or addresses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	 	 	</a:t>
            </a:r>
          </a:p>
          <a:p>
            <a:pPr algn="ctr" lvl="0">
              <a:spcBef>
                <a:spcPts val="0"/>
              </a:spcBef>
              <a:buNone/>
            </a:pPr>
            <a:r>
              <a:rPr lang="en"/>
              <a:t>Data Types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200000"/>
              </a:lnSpc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rtl="0" lvl="0" indent="-317500" marL="457200"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400" lang="en">
                <a:latin typeface="Arial"/>
                <a:ea typeface="Arial"/>
                <a:cs typeface="Arial"/>
                <a:sym typeface="Arial"/>
              </a:rPr>
              <a:t>Binary (denoted with a beginning “%”)</a:t>
            </a:r>
          </a:p>
          <a:p>
            <a:pPr rtl="0" lvl="0" indent="-317500" marL="457200"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400" lang="en">
                <a:latin typeface="Arial"/>
                <a:ea typeface="Arial"/>
                <a:cs typeface="Arial"/>
                <a:sym typeface="Arial"/>
              </a:rPr>
              <a:t>Quaternary (denoted with a beginning “%%”)</a:t>
            </a:r>
          </a:p>
          <a:p>
            <a:pPr rtl="0" lvl="0" indent="-317500" marL="457200"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400" lang="en">
                <a:latin typeface="Arial"/>
                <a:ea typeface="Arial"/>
                <a:cs typeface="Arial"/>
                <a:sym typeface="Arial"/>
              </a:rPr>
              <a:t>Decimal integers</a:t>
            </a:r>
          </a:p>
          <a:p>
            <a:pPr rtl="0" lvl="0" indent="-317500" marL="457200"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400" lang="en">
                <a:latin typeface="Arial"/>
                <a:ea typeface="Arial"/>
                <a:cs typeface="Arial"/>
                <a:sym typeface="Arial"/>
              </a:rPr>
              <a:t>Decimal floating-points (denoted with “e” for scientific notation or with “.” for decimals)</a:t>
            </a:r>
          </a:p>
          <a:p>
            <a:pPr rtl="0" lvl="0" indent="-317500" marL="457200"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400" lang="en">
                <a:latin typeface="Arial"/>
                <a:ea typeface="Arial"/>
                <a:cs typeface="Arial"/>
                <a:sym typeface="Arial"/>
              </a:rPr>
              <a:t>Hexadecimal (denoted with a beginning “$”)</a:t>
            </a:r>
          </a:p>
          <a:p>
            <a:pPr rtl="0" lvl="0" indent="-317500" marL="457200"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400" lang="en">
                <a:latin typeface="Arial"/>
                <a:ea typeface="Arial"/>
                <a:cs typeface="Arial"/>
                <a:sym typeface="Arial"/>
              </a:rPr>
              <a:t>Characters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	 	 	</a:t>
            </a:r>
          </a:p>
          <a:p>
            <a:pPr algn="ctr" lvl="0">
              <a:spcBef>
                <a:spcPts val="0"/>
              </a:spcBef>
              <a:buNone/>
            </a:pPr>
            <a:r>
              <a:rPr lang="en"/>
              <a:t>Instruction Set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400" lang="en">
                <a:latin typeface="Arial"/>
                <a:ea typeface="Arial"/>
                <a:cs typeface="Arial"/>
                <a:sym typeface="Arial"/>
              </a:rPr>
              <a:t>RISC-based architecture</a:t>
            </a:r>
          </a:p>
          <a:p>
            <a:pPr rtl="0" lvl="0" indent="-317500" marL="45720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400" lang="en">
                <a:latin typeface="Arial"/>
                <a:ea typeface="Arial"/>
                <a:cs typeface="Arial"/>
                <a:sym typeface="Arial"/>
              </a:rPr>
              <a:t>Two main languages</a:t>
            </a:r>
          </a:p>
          <a:p>
            <a:pPr rtl="0" lvl="1" indent="-317500" marL="91440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sz="1400" lang="en">
                <a:latin typeface="Arial"/>
                <a:ea typeface="Arial"/>
                <a:cs typeface="Arial"/>
                <a:sym typeface="Arial"/>
              </a:rPr>
              <a:t>Spin (interpreted from Hub RAM)</a:t>
            </a:r>
          </a:p>
          <a:p>
            <a:pPr rtl="0" lvl="1" indent="-317500" marL="91440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sz="1400" lang="en">
                <a:latin typeface="Arial"/>
                <a:ea typeface="Arial"/>
                <a:cs typeface="Arial"/>
                <a:sym typeface="Arial"/>
              </a:rPr>
              <a:t>Propeller Assembly (stored directly in Cog registers)</a:t>
            </a:r>
          </a:p>
          <a:p>
            <a:pPr rtl="0" lvl="0" indent="-317500" marL="45720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400" lang="en">
                <a:latin typeface="Arial"/>
                <a:ea typeface="Arial"/>
                <a:cs typeface="Arial"/>
                <a:sym typeface="Arial"/>
              </a:rPr>
              <a:t>Instructions</a:t>
            </a:r>
          </a:p>
          <a:p>
            <a:pPr rtl="0" lvl="1" indent="-317500" marL="91440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sz="1400" lang="en">
                <a:latin typeface="Arial"/>
                <a:ea typeface="Arial"/>
                <a:cs typeface="Arial"/>
                <a:sym typeface="Arial"/>
              </a:rPr>
              <a:t>Logic</a:t>
            </a:r>
          </a:p>
          <a:p>
            <a:pPr rtl="0" lvl="1" indent="-317500" marL="91440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sz="1400" lang="en">
                <a:latin typeface="Arial"/>
                <a:ea typeface="Arial"/>
                <a:cs typeface="Arial"/>
                <a:sym typeface="Arial"/>
              </a:rPr>
              <a:t>Arithmetic</a:t>
            </a:r>
          </a:p>
          <a:p>
            <a:pPr rtl="0" lvl="1" indent="-317500" marL="91440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sz="1400" lang="en">
                <a:latin typeface="Arial"/>
                <a:ea typeface="Arial"/>
                <a:cs typeface="Arial"/>
                <a:sym typeface="Arial"/>
              </a:rPr>
              <a:t>Control</a:t>
            </a:r>
          </a:p>
          <a:p>
            <a:pPr rtl="0" lvl="1" indent="-317500" marL="91440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sz="1400" lang="en">
                <a:latin typeface="Arial"/>
                <a:ea typeface="Arial"/>
                <a:cs typeface="Arial"/>
                <a:sym typeface="Arial"/>
              </a:rPr>
              <a:t>I/O</a:t>
            </a:r>
          </a:p>
          <a:p>
            <a:pPr rtl="0" lvl="1" indent="-317500" marL="91440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sz="1400" lang="en">
                <a:latin typeface="Arial"/>
                <a:ea typeface="Arial"/>
                <a:cs typeface="Arial"/>
                <a:sym typeface="Arial"/>
              </a:rPr>
              <a:t>Hub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	 	 	</a:t>
            </a:r>
          </a:p>
          <a:p>
            <a:pPr algn="ctr" lvl="0">
              <a:spcBef>
                <a:spcPts val="0"/>
              </a:spcBef>
              <a:buNone/>
            </a:pPr>
            <a:r>
              <a:rPr lang="en"/>
              <a:t>Instruction Format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400" lang="en">
                <a:latin typeface="Arial"/>
                <a:ea typeface="Arial"/>
                <a:cs typeface="Arial"/>
                <a:sym typeface="Arial"/>
              </a:rPr>
              <a:t>32-bit instructions</a:t>
            </a:r>
          </a:p>
          <a:p>
            <a:pPr rtl="0" lvl="0" indent="-317500" marL="45720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400" lang="en">
                <a:latin typeface="Arial"/>
                <a:ea typeface="Arial"/>
                <a:cs typeface="Arial"/>
                <a:sym typeface="Arial"/>
              </a:rPr>
              <a:t>Spin</a:t>
            </a:r>
          </a:p>
          <a:p>
            <a:pPr rtl="0" lvl="1" indent="-317500" marL="91440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sz="1400" lang="en">
                <a:latin typeface="Arial"/>
                <a:ea typeface="Arial"/>
                <a:cs typeface="Arial"/>
                <a:sym typeface="Arial"/>
              </a:rPr>
              <a:t>Interpreter stored in registers</a:t>
            </a:r>
          </a:p>
          <a:p>
            <a:pPr rtl="0" lvl="1" indent="-317500" marL="91440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sz="1400" lang="en">
                <a:latin typeface="Arial"/>
                <a:ea typeface="Arial"/>
                <a:cs typeface="Arial"/>
                <a:sym typeface="Arial"/>
              </a:rPr>
              <a:t>Execution instructions fetched from Hub RAM</a:t>
            </a:r>
          </a:p>
          <a:p>
            <a:pPr rtl="0" lvl="0" indent="-317500" marL="45720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400" lang="en">
                <a:latin typeface="Arial"/>
                <a:ea typeface="Arial"/>
                <a:cs typeface="Arial"/>
                <a:sym typeface="Arial"/>
              </a:rPr>
              <a:t>Propeller Assembly</a:t>
            </a:r>
          </a:p>
          <a:p>
            <a:pPr rtl="0" lvl="1" indent="-317500" marL="91440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sz="1400" lang="en">
                <a:latin typeface="Arial"/>
                <a:ea typeface="Arial"/>
                <a:cs typeface="Arial"/>
                <a:sym typeface="Arial"/>
              </a:rPr>
              <a:t>Instruction - bits 31-26</a:t>
            </a:r>
          </a:p>
          <a:p>
            <a:pPr rtl="0" lvl="1" indent="-317500" marL="91440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sz="1400" lang="en">
                <a:latin typeface="Arial"/>
                <a:ea typeface="Arial"/>
                <a:cs typeface="Arial"/>
                <a:sym typeface="Arial"/>
              </a:rPr>
              <a:t>Effects (flags) - bits 25-22</a:t>
            </a:r>
          </a:p>
          <a:p>
            <a:pPr rtl="0" lvl="1" indent="-317500" marL="91440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sz="1400" lang="en">
                <a:latin typeface="Arial"/>
                <a:ea typeface="Arial"/>
                <a:cs typeface="Arial"/>
                <a:sym typeface="Arial"/>
              </a:rPr>
              <a:t>Execution condition (If statement) - bits 21-18</a:t>
            </a:r>
          </a:p>
          <a:p>
            <a:pPr rtl="0" lvl="1" indent="-317500" marL="91440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sz="1400" lang="en">
                <a:latin typeface="Arial"/>
                <a:ea typeface="Arial"/>
                <a:cs typeface="Arial"/>
                <a:sym typeface="Arial"/>
              </a:rPr>
              <a:t>Destination register - bits 17-9</a:t>
            </a:r>
          </a:p>
          <a:p>
            <a:pPr rtl="0" lvl="1" indent="-317500" marL="91440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sz="1400" lang="en">
                <a:latin typeface="Arial"/>
                <a:ea typeface="Arial"/>
                <a:cs typeface="Arial"/>
                <a:sym typeface="Arial"/>
              </a:rPr>
              <a:t>Source register or 9-bit immediate value - bits 8-0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0" lang="en">
                <a:latin typeface="Arial"/>
                <a:ea typeface="Arial"/>
                <a:cs typeface="Arial"/>
                <a:sym typeface="Arial"/>
              </a:rPr>
              <a:t>Addressing Modes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400" lang="en">
                <a:latin typeface="Arial"/>
                <a:ea typeface="Arial"/>
                <a:cs typeface="Arial"/>
                <a:sym typeface="Arial"/>
              </a:rPr>
              <a:t>Spin</a:t>
            </a:r>
          </a:p>
          <a:p>
            <a:pPr rtl="0" lvl="1" indent="-317500" marL="91440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sz="1400" lang="en">
                <a:latin typeface="Arial"/>
                <a:ea typeface="Arial"/>
                <a:cs typeface="Arial"/>
                <a:sym typeface="Arial"/>
              </a:rPr>
              <a:t>Direct addressing</a:t>
            </a:r>
          </a:p>
          <a:p>
            <a:pPr rtl="0" lvl="1" indent="-317500" marL="91440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sz="1400" lang="en">
                <a:latin typeface="Arial"/>
                <a:ea typeface="Arial"/>
                <a:cs typeface="Arial"/>
                <a:sym typeface="Arial"/>
              </a:rPr>
              <a:t>Indirect addressing</a:t>
            </a:r>
          </a:p>
          <a:p>
            <a:pPr rtl="0" lvl="1" indent="-317500" marL="91440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sz="1400" lang="en">
                <a:latin typeface="Arial"/>
                <a:ea typeface="Arial"/>
                <a:cs typeface="Arial"/>
                <a:sym typeface="Arial"/>
              </a:rPr>
              <a:t>Indexed addressing for special purpose register array (SPR)</a:t>
            </a:r>
          </a:p>
          <a:p>
            <a:pPr rtl="0" lvl="1" indent="-317500" marL="91440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sz="1400" lang="en">
                <a:latin typeface="Arial"/>
                <a:ea typeface="Arial"/>
                <a:cs typeface="Arial"/>
                <a:sym typeface="Arial"/>
              </a:rPr>
              <a:t>A form of base-relative addressing for certain instructions</a:t>
            </a:r>
          </a:p>
          <a:p>
            <a:pPr rtl="0" lvl="0" indent="-317500" marL="45720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400" lang="en">
                <a:latin typeface="Arial"/>
                <a:ea typeface="Arial"/>
                <a:cs typeface="Arial"/>
                <a:sym typeface="Arial"/>
              </a:rPr>
              <a:t>Propeller Assembly</a:t>
            </a:r>
          </a:p>
          <a:p>
            <a:pPr rtl="0" lvl="1" indent="-317500" marL="91440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sz="1400" lang="en">
                <a:latin typeface="Arial"/>
                <a:ea typeface="Arial"/>
                <a:cs typeface="Arial"/>
                <a:sym typeface="Arial"/>
              </a:rPr>
              <a:t>Direct addressing</a:t>
            </a:r>
          </a:p>
          <a:p>
            <a:pPr rtl="0" lvl="1" indent="-317500" marL="91440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sz="1400" lang="en">
                <a:latin typeface="Arial"/>
                <a:ea typeface="Arial"/>
                <a:cs typeface="Arial"/>
                <a:sym typeface="Arial"/>
              </a:rPr>
              <a:t>Indirect addressing</a:t>
            </a:r>
          </a:p>
          <a:p>
            <a:pPr rtl="0" lvl="1" indent="-317500" marL="91440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sz="1400" lang="en">
                <a:latin typeface="Arial"/>
                <a:ea typeface="Arial"/>
                <a:cs typeface="Arial"/>
                <a:sym typeface="Arial"/>
              </a:rPr>
              <a:t>Immediate addressing – denoted by '#' in source register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potlight">
  <a:themeElements>
    <a:clrScheme name="Custom 439">
      <a:dk1>
        <a:srgbClr val="000000"/>
      </a:dk1>
      <a:lt1>
        <a:srgbClr val="FFFFFF"/>
      </a:lt1>
      <a:dk2>
        <a:srgbClr val="5C6E95"/>
      </a:dk2>
      <a:lt2>
        <a:srgbClr val="ACB4C2"/>
      </a:lt2>
      <a:accent1>
        <a:srgbClr val="667E50"/>
      </a:accent1>
      <a:accent2>
        <a:srgbClr val="CFBF73"/>
      </a:accent2>
      <a:accent3>
        <a:srgbClr val="8C7C82"/>
      </a:accent3>
      <a:accent4>
        <a:srgbClr val="9ABF87"/>
      </a:accent4>
      <a:accent5>
        <a:srgbClr val="CF9462"/>
      </a:accent5>
      <a:accent6>
        <a:srgbClr val="A25642"/>
      </a:accent6>
      <a:hlink>
        <a:srgbClr val="5173A5"/>
      </a:hlink>
      <a:folHlink>
        <a:srgbClr val="687282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