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00240"/>
            <a:ext cx="9143640" cy="2742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-1080"/>
            <a:ext cx="182700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332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7316280" y="0"/>
            <a:ext cx="182772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8229960" y="1080"/>
            <a:ext cx="91404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56816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-1080"/>
            <a:ext cx="9143640" cy="11437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-1080"/>
            <a:ext cx="648720" cy="5143320"/>
          </a:xfrm>
          <a:prstGeom prst="rect">
            <a:avLst/>
          </a:prstGeom>
          <a:solidFill>
            <a:srgbClr val="5a6378"/>
          </a:solidFill>
          <a:ln>
            <a:noFill/>
          </a:ln>
        </p:spPr>
      </p:sp>
      <p:sp>
        <p:nvSpPr>
          <p:cNvPr id="43" name="CustomShape 3"/>
          <p:cNvSpPr/>
          <p:nvPr/>
        </p:nvSpPr>
        <p:spPr>
          <a:xfrm>
            <a:off x="0" y="0"/>
            <a:ext cx="50004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4" name="CustomShape 4"/>
          <p:cNvSpPr/>
          <p:nvPr/>
        </p:nvSpPr>
        <p:spPr>
          <a:xfrm>
            <a:off x="8494200" y="0"/>
            <a:ext cx="649440" cy="5143320"/>
          </a:xfrm>
          <a:prstGeom prst="rect">
            <a:avLst/>
          </a:prstGeom>
          <a:solidFill>
            <a:srgbClr val="5a6378"/>
          </a:solidFill>
          <a:ln>
            <a:noFill/>
          </a:ln>
        </p:spPr>
      </p:sp>
      <p:sp>
        <p:nvSpPr>
          <p:cNvPr id="45" name="CustomShape 5"/>
          <p:cNvSpPr/>
          <p:nvPr/>
        </p:nvSpPr>
        <p:spPr>
          <a:xfrm>
            <a:off x="8642880" y="1080"/>
            <a:ext cx="50076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46" name="CustomShape 6"/>
          <p:cNvSpPr/>
          <p:nvPr/>
        </p:nvSpPr>
        <p:spPr>
          <a:xfrm>
            <a:off x="0" y="4743360"/>
            <a:ext cx="9143640" cy="4006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-1080"/>
            <a:ext cx="9143640" cy="11437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-1080"/>
            <a:ext cx="64872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85" name="CustomShape 3"/>
          <p:cNvSpPr/>
          <p:nvPr/>
        </p:nvSpPr>
        <p:spPr>
          <a:xfrm>
            <a:off x="0" y="0"/>
            <a:ext cx="50004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86" name="CustomShape 4"/>
          <p:cNvSpPr/>
          <p:nvPr/>
        </p:nvSpPr>
        <p:spPr>
          <a:xfrm>
            <a:off x="8494200" y="0"/>
            <a:ext cx="649440" cy="5143320"/>
          </a:xfrm>
          <a:prstGeom prst="rect">
            <a:avLst/>
          </a:prstGeom>
          <a:solidFill>
            <a:srgbClr val="5a6378"/>
          </a:solidFill>
          <a:ln>
            <a:noFill/>
          </a:ln>
        </p:spPr>
      </p:sp>
      <p:sp>
        <p:nvSpPr>
          <p:cNvPr id="87" name="CustomShape 5"/>
          <p:cNvSpPr/>
          <p:nvPr/>
        </p:nvSpPr>
        <p:spPr>
          <a:xfrm>
            <a:off x="8642880" y="1080"/>
            <a:ext cx="500760" cy="5143320"/>
          </a:xfrm>
          <a:prstGeom prst="rect">
            <a:avLst/>
          </a:prstGeom>
          <a:solidFill>
            <a:srgbClr val="5c6e95"/>
          </a:solidFill>
          <a:ln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4743360"/>
            <a:ext cx="9143640" cy="4006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56816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acb4c2"/>
                </a:solidFill>
                <a:latin typeface="Trebuchet MS"/>
                <a:ea typeface="Trebuchet MS"/>
              </a:rPr>
              <a:t>Parallax Propeller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85800" y="2914560"/>
            <a:ext cx="7772040" cy="6580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cb4c2"/>
                </a:solidFill>
                <a:latin typeface="Trebuchet MS"/>
                <a:ea typeface="Trebuchet MS"/>
              </a:rPr>
              <a:t>by Kyle Kurzhal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I/O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32 I/O pins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28 general purpose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4 special purpose (until after boot-up)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May be simultaneously accessible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Direction register – controls if a pin is considered output and if the associated Cog may output to it.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INA register – input register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OUTA register – output register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Dependent upon the programmer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Electronic Resources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63240" y="1200240"/>
            <a:ext cx="841068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http://www.parallax.com/company/about-us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http://forums.parallax.com/showthread.php/101483-Propeller-ROM-source-code-HERE&gt;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http://forums.parallax.com/showthread.php/135599-Converting-bytes-to-Strings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http://hackaday.com/2014/08/07/parallax-propeller-1-goes-open-source/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http://www.tceaconvention.org/2014/handouts/Proposal141400.pdf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http://www.parallax.com/sites/default/files/downloads/P8X32A-Web-PropellerManual-v1.2_0.pdf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http://www.parallax.com/sites/default/files/downloads/P8X32A-Propeller-Datasheet-v1.4.0_0.pdf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http://makezine.com/2014/08/06/parallaxs-propeller-1-silicon-goes-open-source/&gt;.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Github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Trebuchet MS"/>
                <a:ea typeface="Trebuchet MS"/>
              </a:rPr>
              <a:t>Presentation document and slideshow at: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Trebuchet MS"/>
                <a:ea typeface="Trebuchet MS"/>
              </a:rPr>
              <a:t>https://github.com/kkurzhal/CS_311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Background/Contributions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Parallax Inc. was founded in 1987 by Chip Gracey and Lance Walley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 1992, Parallax created the BASIC Stamp 1 (great for learning and hobbyists)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Then, based on the BASIC Stamp model, the Propeller microcontroller was developed in 2006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Parallax has been greatly involved in electronics education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Stamps in Class program in 1997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Released source code of executable portions of ROM (2008)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Parallax Propeller 1 released as open source hardware under the GNU v3.0 (2014)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General Facts/Unusual Features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Up to 80 MHz with low power usage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8 processors, each called a “Cog”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Up to 20 MIPS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Independent from other Cogs, allowing parallelization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Centrally shared memory, called the “Hub”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Contains RAM/ROM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Mutually exclusive – only accessible in round-robin fashion to each Cog for two cycles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Runs at half the system clock speed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Timing of instruction executions is extremely important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2" name="Shape 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0400" y="1294920"/>
            <a:ext cx="4097520" cy="35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Memory Specifications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12392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Cog RAM/registers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2 KB each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Long addressable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Addresses $000-$1FF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Main/Hub RAM/ROM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32 KB apiece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Byte (8-bit), Word (2-byte), Long (2-word) addressable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Addresses $0000-$7FFF (RAM) and $8000-$BFFF (ROM)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ROM contains character definitions, Log and Anti-Log tables, a Sine table, a boot loader, and the Spin interpreter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Data stored in Little Endian format</a:t>
            </a:r>
            <a:endParaRPr/>
          </a:p>
        </p:txBody>
      </p:sp>
      <p:pic>
        <p:nvPicPr>
          <p:cNvPr id="135" name="Shape 9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6200" y="1680840"/>
            <a:ext cx="4104720" cy="29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Registers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512, 32-bit registers per Cog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496 general purpose registers (addresses $000-$1EF)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16 special purpose registers (addresses $1F0-$1FF)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Registers are also considered to be 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May store entire instructions, data values, or addresses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Data Types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Binary (denoted with a beginning “%”)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Quaternary (denoted with a beginning “%%”)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Decimal integers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Decimal floating-points (denoted with “e” for scientific notation or with “.” for decimals)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Hexadecimal (denoted with a beginning “$”)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Characters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Instruction Set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RISC-based architecture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Two main languages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Spin (interpreted from Hub RAM)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Propeller Assembly (stored directly in Cog registers)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Instructions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Logic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Arithmetic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Control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I/O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Hub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 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	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
</a:t>
            </a:r>
            <a:r>
              <a:rPr b="1" lang="en-US" sz="3600">
                <a:solidFill>
                  <a:srgbClr val="acb4c2"/>
                </a:solidFill>
                <a:latin typeface="Trebuchet MS"/>
                <a:ea typeface="Trebuchet MS"/>
              </a:rPr>
              <a:t>Instruction Format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32-bit instructions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Spin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Interpreter stored in registers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Execution instructions fetched from Hub RAM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Propeller Assembly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Instruction - bits 31-26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Effects (flags) - bits 25-22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Execution condition (If statement) - bits 21-18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Destination register - bits 17-9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Source register or 9-bit immediate value - bits 8-0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acb4c2"/>
                </a:solidFill>
                <a:latin typeface="Arial"/>
                <a:ea typeface="Arial"/>
              </a:rPr>
              <a:t>Addressing Modes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Spin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Direct addressing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Indirect addressing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Indexed addressing for special purpose register array (SPR)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 form of base-relative addressing for certain instructions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Propeller Assembly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Direct addressing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Indirect addressing</a:t>
            </a:r>
            <a:endParaRPr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Immediate addressing – denoted by '#' in source register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