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6" r:id="rId7"/>
    <p:sldId id="267" r:id="rId8"/>
    <p:sldId id="259" r:id="rId9"/>
    <p:sldId id="261" r:id="rId10"/>
    <p:sldId id="260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715-20F3-4179-AE8F-BF7199DFA96C}" type="datetimeFigureOut">
              <a:rPr lang="en-US" smtClean="0"/>
              <a:t>11/27/2013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8254F-3068-47D6-BBA0-1B8114F5A7B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TSB-funded Technology Inspired CR &amp; D – ICT Project: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u="sng" dirty="0" smtClean="0"/>
              <a:t>T</a:t>
            </a:r>
            <a:r>
              <a:rPr lang="en-GB" dirty="0" smtClean="0"/>
              <a:t>rainable Vision-based </a:t>
            </a:r>
            <a:r>
              <a:rPr lang="en-GB" u="sng" dirty="0" smtClean="0"/>
              <a:t>A</a:t>
            </a:r>
            <a:r>
              <a:rPr lang="en-GB" dirty="0" smtClean="0"/>
              <a:t>nomaly </a:t>
            </a:r>
            <a:r>
              <a:rPr lang="en-GB" u="sng" dirty="0" smtClean="0"/>
              <a:t>D</a:t>
            </a:r>
            <a:r>
              <a:rPr lang="en-GB" dirty="0" smtClean="0"/>
              <a:t>etection and </a:t>
            </a:r>
            <a:r>
              <a:rPr lang="en-GB" u="sng" dirty="0" smtClean="0"/>
              <a:t>D</a:t>
            </a:r>
            <a:r>
              <a:rPr lang="en-GB" dirty="0" smtClean="0"/>
              <a:t>iagnosis (TADD)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Quarterly Review Meeting</a:t>
            </a:r>
          </a:p>
          <a:p>
            <a:r>
              <a:rPr lang="en-GB" dirty="0" smtClean="0"/>
              <a:t>Ishida Europe Ltd., </a:t>
            </a:r>
          </a:p>
          <a:p>
            <a:r>
              <a:rPr lang="en-GB" dirty="0" smtClean="0"/>
              <a:t>Friday 29</a:t>
            </a:r>
            <a:r>
              <a:rPr lang="en-GB" baseline="30000" dirty="0" smtClean="0"/>
              <a:t>th</a:t>
            </a:r>
            <a:r>
              <a:rPr lang="en-GB" dirty="0" smtClean="0"/>
              <a:t> Nov. 2013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for Quarter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Evaluation and purchase of imaging sensors</a:t>
            </a:r>
          </a:p>
          <a:p>
            <a:pPr lvl="1"/>
            <a:r>
              <a:rPr lang="en-GB" dirty="0" smtClean="0"/>
              <a:t>3D, colour, laser scatter, etc.</a:t>
            </a:r>
          </a:p>
          <a:p>
            <a:r>
              <a:rPr lang="en-GB" dirty="0" smtClean="0"/>
              <a:t>Set up code repository on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err="1" smtClean="0"/>
              <a:t>UoL</a:t>
            </a:r>
            <a:r>
              <a:rPr lang="en-GB" dirty="0" smtClean="0"/>
              <a:t> team to visit all sites &amp; gather user requirements</a:t>
            </a:r>
          </a:p>
          <a:p>
            <a:pPr lvl="1"/>
            <a:r>
              <a:rPr lang="en-GB" dirty="0" smtClean="0"/>
              <a:t>Ishida Europe Ltd., </a:t>
            </a:r>
            <a:r>
              <a:rPr lang="en-GB" dirty="0" err="1" smtClean="0"/>
              <a:t>Branston</a:t>
            </a:r>
            <a:r>
              <a:rPr lang="en-GB" dirty="0" smtClean="0"/>
              <a:t> Ltd., </a:t>
            </a:r>
            <a:r>
              <a:rPr lang="en-GB" dirty="0" err="1" smtClean="0"/>
              <a:t>AHDB@Sutton</a:t>
            </a:r>
            <a:r>
              <a:rPr lang="en-GB" dirty="0" smtClean="0"/>
              <a:t> Bridge</a:t>
            </a:r>
          </a:p>
          <a:p>
            <a:r>
              <a:rPr lang="en-GB" dirty="0" smtClean="0"/>
              <a:t>Packs &amp; Labels Analysis:</a:t>
            </a:r>
          </a:p>
          <a:p>
            <a:pPr lvl="1"/>
            <a:r>
              <a:rPr lang="en-GB" dirty="0" smtClean="0"/>
              <a:t>Trainable approach to learn label appearance (using local features)</a:t>
            </a:r>
          </a:p>
          <a:p>
            <a:pPr lvl="1"/>
            <a:r>
              <a:rPr lang="en-GB" dirty="0" smtClean="0"/>
              <a:t>Recovery of label position &amp; orientation (by registration of local features)</a:t>
            </a:r>
          </a:p>
          <a:p>
            <a:pPr lvl="1"/>
            <a:r>
              <a:rPr lang="en-GB" dirty="0" smtClean="0"/>
              <a:t>How to proceed with the OCR tasks?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for Quarter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Adding 3D information to classification </a:t>
            </a:r>
          </a:p>
          <a:p>
            <a:pPr lvl="1"/>
            <a:r>
              <a:rPr lang="en-GB" dirty="0" smtClean="0"/>
              <a:t>System currently uses colour and texture features, the best ones are selected by machine learning </a:t>
            </a:r>
          </a:p>
          <a:p>
            <a:pPr lvl="1"/>
            <a:r>
              <a:rPr lang="en-GB" dirty="0" smtClean="0"/>
              <a:t>Investigate: surface </a:t>
            </a:r>
            <a:r>
              <a:rPr lang="en-GB" dirty="0" err="1" smtClean="0"/>
              <a:t>normals</a:t>
            </a:r>
            <a:r>
              <a:rPr lang="en-GB" dirty="0"/>
              <a:t> </a:t>
            </a:r>
            <a:r>
              <a:rPr lang="en-GB" dirty="0" smtClean="0"/>
              <a:t>and other 3D shape properties</a:t>
            </a:r>
          </a:p>
          <a:p>
            <a:r>
              <a:rPr lang="en-GB" dirty="0" smtClean="0"/>
              <a:t>Classification</a:t>
            </a:r>
          </a:p>
          <a:p>
            <a:pPr lvl="1"/>
            <a:r>
              <a:rPr lang="en-GB" dirty="0" smtClean="0"/>
              <a:t>Currently using </a:t>
            </a:r>
            <a:r>
              <a:rPr lang="en-GB" dirty="0" err="1" smtClean="0"/>
              <a:t>AdaBoost</a:t>
            </a:r>
            <a:r>
              <a:rPr lang="en-GB" dirty="0" smtClean="0"/>
              <a:t> (adaptive boosting)</a:t>
            </a:r>
          </a:p>
          <a:p>
            <a:pPr lvl="1"/>
            <a:r>
              <a:rPr lang="en-GB" dirty="0" smtClean="0"/>
              <a:t>Investigate: random forests, possibly also deep learning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of imaging sensors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3D sensors under evaluation</a:t>
            </a:r>
          </a:p>
          <a:p>
            <a:pPr lvl="1"/>
            <a:r>
              <a:rPr lang="en-GB" dirty="0" smtClean="0"/>
              <a:t>Photo-metric stereo</a:t>
            </a:r>
          </a:p>
          <a:p>
            <a:pPr lvl="1"/>
            <a:r>
              <a:rPr lang="en-GB" dirty="0" smtClean="0"/>
              <a:t>Structured light (</a:t>
            </a:r>
            <a:r>
              <a:rPr lang="en-GB" dirty="0" err="1" smtClean="0"/>
              <a:t>Cognex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SICK Ranger E: claims 3D, colour and laser scatter imaging all in one sensor!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Summary of progress in Quarter 3 (Aug.-Oct. 2013)</a:t>
            </a:r>
          </a:p>
          <a:p>
            <a:r>
              <a:rPr lang="en-GB" dirty="0" smtClean="0"/>
              <a:t>Objectives for the current quarter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Recruitment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525963"/>
          </a:xfrm>
        </p:spPr>
        <p:txBody>
          <a:bodyPr/>
          <a:lstStyle/>
          <a:p>
            <a:r>
              <a:rPr lang="en-GB" dirty="0" smtClean="0"/>
              <a:t>Dr </a:t>
            </a:r>
            <a:r>
              <a:rPr lang="en-GB" dirty="0" err="1" smtClean="0"/>
              <a:t>Hossein</a:t>
            </a:r>
            <a:r>
              <a:rPr lang="en-GB" dirty="0" smtClean="0"/>
              <a:t> </a:t>
            </a:r>
            <a:r>
              <a:rPr lang="en-GB" dirty="0" err="1" smtClean="0"/>
              <a:t>Malekmohamadi</a:t>
            </a:r>
            <a:r>
              <a:rPr lang="en-GB" dirty="0" smtClean="0"/>
              <a:t>, postdoctoral Research Fellow (Nov. 2013 – Oct. 2015)</a:t>
            </a:r>
          </a:p>
          <a:p>
            <a:endParaRPr lang="en-GB" dirty="0" smtClean="0"/>
          </a:p>
          <a:p>
            <a:r>
              <a:rPr lang="en-GB" dirty="0" smtClean="0"/>
              <a:t>Dr Ran Song, postdoctoral Research Fellow (July. 2013 – Jun. 2015)</a:t>
            </a:r>
          </a:p>
          <a:p>
            <a:endParaRPr lang="en-GB" dirty="0"/>
          </a:p>
        </p:txBody>
      </p:sp>
      <p:pic>
        <p:nvPicPr>
          <p:cNvPr id="4" name="Picture 3" descr="bfc5e977f0bdb5d21b242e96c400c27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1500174"/>
            <a:ext cx="1905000" cy="1905000"/>
          </a:xfrm>
          <a:prstGeom prst="rect">
            <a:avLst/>
          </a:prstGeom>
        </p:spPr>
      </p:pic>
      <p:pic>
        <p:nvPicPr>
          <p:cNvPr id="5" name="Picture 4" descr="6f53e56b4116d36231871813bf9f560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4214818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Work Package 3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3100" dirty="0" smtClean="0"/>
              <a:t>(from the Project Proposal)</a:t>
            </a:r>
            <a:endParaRPr lang="en-GB" sz="3100" dirty="0"/>
          </a:p>
        </p:txBody>
      </p:sp>
      <p:pic>
        <p:nvPicPr>
          <p:cNvPr id="24578" name="Picture 2" descr="Project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8776993" cy="243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Work Package 3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3100" dirty="0" smtClean="0"/>
              <a:t>(from the Project Proposal)</a:t>
            </a:r>
            <a:endParaRPr lang="en-GB" sz="3100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4229" y="1466547"/>
            <a:ext cx="5633853" cy="527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Work Package 3 </a:t>
            </a:r>
            <a:br>
              <a:rPr lang="en-GB" dirty="0" smtClean="0"/>
            </a:br>
            <a:r>
              <a:rPr lang="en-GB" sz="3100" dirty="0" smtClean="0"/>
              <a:t>(from Second Level Project Plan)</a:t>
            </a:r>
            <a:endParaRPr lang="en-GB" sz="31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81145" y="1537662"/>
          <a:ext cx="4981710" cy="4651040"/>
        </p:xfrm>
        <a:graphic>
          <a:graphicData uri="http://schemas.openxmlformats.org/drawingml/2006/table">
            <a:tbl>
              <a:tblPr/>
              <a:tblGrid>
                <a:gridCol w="2352323"/>
                <a:gridCol w="2629387"/>
              </a:tblGrid>
              <a:tr h="238177">
                <a:tc gridSpan="2"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Software Phase 1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38177"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Key feature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Development feature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29090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latin typeface="Arial"/>
                          <a:ea typeface="Times New Roman"/>
                          <a:cs typeface="Times New Roman"/>
                        </a:rPr>
                        <a:t>Position of tray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latin typeface="Arial"/>
                          <a:ea typeface="Times New Roman"/>
                          <a:cs typeface="Times New Roman"/>
                        </a:rPr>
                        <a:t>What is the orientation of the tray on arrival to the machine.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0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latin typeface="Arial"/>
                          <a:ea typeface="Times New Roman"/>
                          <a:cs typeface="Times New Roman"/>
                        </a:rPr>
                        <a:t>Tray size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latin typeface="Arial"/>
                          <a:ea typeface="Times New Roman"/>
                          <a:cs typeface="Times New Roman"/>
                        </a:rPr>
                        <a:t>Auto detection of the tray to auto set speeds, timings of sensing and reject.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8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Detecting top film on a tray.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Printed, clear.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0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Detecting seal width on a tray.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Measures min/max width. Adjustable by simple +/- setting.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0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Detecting film position on a tray.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Overhang of film with tolerance. Bowed tray with shrink. Printed film position.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8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Detecting label on a tray.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77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Detecting label position on a tray.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8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Barcode detection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0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Price detection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Auto character recognition with tick box for fixed or variable data.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0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Weight detection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Auto character recognition with tick box for fixed or variable data.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0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Date detection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Auto character recognition with tick box for fixed or variable data.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77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Detecting other text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354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Product in seal detection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Adjustable by example setting. Pure visual, laser scattered light and stress pattern analysis.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83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Product ID for diverger/converger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5451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endParaRPr lang="en-GB" sz="1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453" marR="654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TADD Prototype System</a:t>
            </a:r>
            <a:endParaRPr lang="en-GB" dirty="0" smtClean="0"/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6850" y="3692525"/>
            <a:ext cx="50419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604963"/>
            <a:ext cx="4832350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4175" y="5835650"/>
            <a:ext cx="215900" cy="2190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5763" y="4791075"/>
            <a:ext cx="215900" cy="2190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84175" y="5141913"/>
            <a:ext cx="215900" cy="219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84175" y="5502275"/>
            <a:ext cx="215900" cy="219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1" name="TextBox 4"/>
          <p:cNvSpPr txBox="1">
            <a:spLocks noChangeArrowheads="1"/>
          </p:cNvSpPr>
          <p:nvPr/>
        </p:nvSpPr>
        <p:spPr bwMode="auto">
          <a:xfrm>
            <a:off x="755650" y="4732338"/>
            <a:ext cx="14398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latin typeface="Calibri" pitchFamily="34" charset="0"/>
              </a:rPr>
              <a:t>Good Potato</a:t>
            </a:r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755650" y="5070475"/>
            <a:ext cx="1441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latin typeface="Calibri" pitchFamily="34" charset="0"/>
              </a:rPr>
              <a:t>Common Scab</a:t>
            </a:r>
          </a:p>
        </p:txBody>
      </p:sp>
      <p:sp>
        <p:nvSpPr>
          <p:cNvPr id="3083" name="TextBox 11"/>
          <p:cNvSpPr txBox="1">
            <a:spLocks noChangeArrowheads="1"/>
          </p:cNvSpPr>
          <p:nvPr/>
        </p:nvSpPr>
        <p:spPr bwMode="auto">
          <a:xfrm>
            <a:off x="752475" y="540861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latin typeface="Calibri" pitchFamily="34" charset="0"/>
              </a:rPr>
              <a:t>Silver Scurf</a:t>
            </a:r>
          </a:p>
        </p:txBody>
      </p: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749300" y="5775325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latin typeface="Calibri" pitchFamily="34" charset="0"/>
              </a:rPr>
              <a:t>Damage</a:t>
            </a:r>
          </a:p>
        </p:txBody>
      </p:sp>
      <p:sp>
        <p:nvSpPr>
          <p:cNvPr id="3085" name="TextBox 13"/>
          <p:cNvSpPr txBox="1">
            <a:spLocks noChangeArrowheads="1"/>
          </p:cNvSpPr>
          <p:nvPr/>
        </p:nvSpPr>
        <p:spPr bwMode="auto">
          <a:xfrm>
            <a:off x="2411413" y="4757738"/>
            <a:ext cx="8651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1">
                <a:latin typeface="Calibri" pitchFamily="34" charset="0"/>
              </a:rPr>
              <a:t>62.7%</a:t>
            </a:r>
          </a:p>
        </p:txBody>
      </p:sp>
      <p:sp>
        <p:nvSpPr>
          <p:cNvPr id="3086" name="TextBox 14"/>
          <p:cNvSpPr txBox="1">
            <a:spLocks noChangeArrowheads="1"/>
          </p:cNvSpPr>
          <p:nvPr/>
        </p:nvSpPr>
        <p:spPr bwMode="auto">
          <a:xfrm>
            <a:off x="2432050" y="5083175"/>
            <a:ext cx="844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1">
                <a:latin typeface="Calibri" pitchFamily="34" charset="0"/>
              </a:rPr>
              <a:t>11.1%</a:t>
            </a:r>
          </a:p>
        </p:txBody>
      </p:sp>
      <p:sp>
        <p:nvSpPr>
          <p:cNvPr id="3087" name="TextBox 15"/>
          <p:cNvSpPr txBox="1">
            <a:spLocks noChangeArrowheads="1"/>
          </p:cNvSpPr>
          <p:nvPr/>
        </p:nvSpPr>
        <p:spPr bwMode="auto">
          <a:xfrm>
            <a:off x="2411413" y="5408613"/>
            <a:ext cx="8651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1">
                <a:latin typeface="Calibri" pitchFamily="34" charset="0"/>
              </a:rPr>
              <a:t>26.0%</a:t>
            </a:r>
          </a:p>
        </p:txBody>
      </p:sp>
      <p:sp>
        <p:nvSpPr>
          <p:cNvPr id="3088" name="TextBox 16"/>
          <p:cNvSpPr txBox="1">
            <a:spLocks noChangeArrowheads="1"/>
          </p:cNvSpPr>
          <p:nvPr/>
        </p:nvSpPr>
        <p:spPr bwMode="auto">
          <a:xfrm>
            <a:off x="2409825" y="5748338"/>
            <a:ext cx="720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1">
                <a:latin typeface="Calibri" pitchFamily="34" charset="0"/>
              </a:rPr>
              <a:t> 0.2%</a:t>
            </a:r>
          </a:p>
        </p:txBody>
      </p:sp>
      <p:pic>
        <p:nvPicPr>
          <p:cNvPr id="3089" name="Content Placeholder 3" descr="the-prototype-system.JPG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5219700" y="1268413"/>
            <a:ext cx="3014663" cy="226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Progress in Quarter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Semantic segmentation </a:t>
            </a:r>
          </a:p>
          <a:p>
            <a:pPr lvl="1"/>
            <a:r>
              <a:rPr lang="en-GB" dirty="0" smtClean="0"/>
              <a:t>Background segmentation using graph-based segmentation</a:t>
            </a:r>
          </a:p>
          <a:p>
            <a:r>
              <a:rPr lang="en-GB" dirty="0" smtClean="0"/>
              <a:t>Detection of tray position and size</a:t>
            </a:r>
          </a:p>
          <a:p>
            <a:r>
              <a:rPr lang="en-GB" dirty="0" smtClean="0"/>
              <a:t>Barcode detection</a:t>
            </a:r>
          </a:p>
          <a:p>
            <a:r>
              <a:rPr lang="en-GB" dirty="0" smtClean="0"/>
              <a:t>Preliminary investigation of local image features (SIFT, SURF) for recognition of image contents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detailed slides 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482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TSB-funded Technology Inspired CR &amp; D – ICT Project: Trainable Vision-based Anomaly Detection and Diagnosis (TADD)</vt:lpstr>
      <vt:lpstr>Agenda</vt:lpstr>
      <vt:lpstr>Recruitment</vt:lpstr>
      <vt:lpstr>Work Package 3  (from the Project Proposal)</vt:lpstr>
      <vt:lpstr>Work Package 3  (from the Project Proposal)</vt:lpstr>
      <vt:lpstr>Work Package 3  (from Second Level Project Plan)</vt:lpstr>
      <vt:lpstr>TADD Prototype System</vt:lpstr>
      <vt:lpstr>Summary of Progress in Quarter 3</vt:lpstr>
      <vt:lpstr>Add detailed slides here</vt:lpstr>
      <vt:lpstr>Objectives for Quarter 4</vt:lpstr>
      <vt:lpstr>Objectives for Quarter 4</vt:lpstr>
      <vt:lpstr>Evaluation of imaging sensors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TSB-funded Technology Inspired CR &amp; D – ICT Project: Trainable Vision-based Anomaly Detection and Diagnosis (TADD)</dc:title>
  <dc:creator>tduckett</dc:creator>
  <cp:lastModifiedBy>tduckett</cp:lastModifiedBy>
  <cp:revision>3</cp:revision>
  <dcterms:created xsi:type="dcterms:W3CDTF">2013-11-27T14:48:50Z</dcterms:created>
  <dcterms:modified xsi:type="dcterms:W3CDTF">2013-11-27T18:17:19Z</dcterms:modified>
</cp:coreProperties>
</file>