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257" r:id="rId3"/>
    <p:sldId id="258" r:id="rId4"/>
    <p:sldId id="272" r:id="rId5"/>
    <p:sldId id="273" r:id="rId6"/>
    <p:sldId id="274" r:id="rId7"/>
    <p:sldId id="275" r:id="rId8"/>
    <p:sldId id="260" r:id="rId9"/>
    <p:sldId id="261" r:id="rId10"/>
    <p:sldId id="262" r:id="rId11"/>
    <p:sldId id="263" r:id="rId12"/>
    <p:sldId id="264" r:id="rId13"/>
    <p:sldId id="265" r:id="rId14"/>
    <p:sldId id="312" r:id="rId15"/>
    <p:sldId id="266" r:id="rId16"/>
    <p:sldId id="267" r:id="rId17"/>
    <p:sldId id="270" r:id="rId18"/>
    <p:sldId id="268" r:id="rId19"/>
    <p:sldId id="269" r:id="rId20"/>
    <p:sldId id="271" r:id="rId21"/>
    <p:sldId id="276" r:id="rId22"/>
    <p:sldId id="284" r:id="rId23"/>
    <p:sldId id="285" r:id="rId24"/>
    <p:sldId id="277" r:id="rId25"/>
    <p:sldId id="278" r:id="rId26"/>
    <p:sldId id="279" r:id="rId27"/>
    <p:sldId id="280" r:id="rId28"/>
    <p:sldId id="281" r:id="rId29"/>
    <p:sldId id="282" r:id="rId30"/>
    <p:sldId id="283" r:id="rId31"/>
    <p:sldId id="286" r:id="rId32"/>
    <p:sldId id="287" r:id="rId33"/>
    <p:sldId id="291" r:id="rId34"/>
    <p:sldId id="292" r:id="rId35"/>
    <p:sldId id="293" r:id="rId36"/>
    <p:sldId id="294" r:id="rId37"/>
    <p:sldId id="314" r:id="rId38"/>
    <p:sldId id="288" r:id="rId39"/>
    <p:sldId id="289" r:id="rId40"/>
    <p:sldId id="290" r:id="rId41"/>
    <p:sldId id="295" r:id="rId42"/>
    <p:sldId id="296" r:id="rId43"/>
    <p:sldId id="297" r:id="rId44"/>
    <p:sldId id="298" r:id="rId45"/>
    <p:sldId id="313" r:id="rId46"/>
    <p:sldId id="315"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53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4028B2-3492-4161-9814-95452A94FABB}" type="datetimeFigureOut">
              <a:rPr lang="zh-CN" altLang="en-US" smtClean="0"/>
              <a:t>2025-08-03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DC0F43-20A5-4692-9F33-6597AB6BB59B}" type="slidenum">
              <a:rPr lang="zh-CN" altLang="en-US" smtClean="0"/>
              <a:t>‹#›</a:t>
            </a:fld>
            <a:endParaRPr lang="zh-CN" altLang="en-US"/>
          </a:p>
        </p:txBody>
      </p:sp>
    </p:spTree>
    <p:extLst>
      <p:ext uri="{BB962C8B-B14F-4D97-AF65-F5344CB8AC3E}">
        <p14:creationId xmlns:p14="http://schemas.microsoft.com/office/powerpoint/2010/main" val="1106079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7EDC0F43-20A5-4692-9F33-6597AB6BB59B}" type="slidenum">
              <a:rPr lang="zh-CN" altLang="en-US" smtClean="0"/>
              <a:t>14</a:t>
            </a:fld>
            <a:endParaRPr lang="zh-CN" altLang="en-US"/>
          </a:p>
        </p:txBody>
      </p:sp>
    </p:spTree>
    <p:extLst>
      <p:ext uri="{BB962C8B-B14F-4D97-AF65-F5344CB8AC3E}">
        <p14:creationId xmlns:p14="http://schemas.microsoft.com/office/powerpoint/2010/main" val="920814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F82E6-E670-2B0A-EE36-0572E9A844D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A53C5FF-72DC-88A3-2ADD-FD171A5C15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DD9CFB-D923-F519-0914-2BD05EF94BEF}"/>
              </a:ext>
            </a:extLst>
          </p:cNvPr>
          <p:cNvSpPr>
            <a:spLocks noGrp="1"/>
          </p:cNvSpPr>
          <p:nvPr>
            <p:ph type="dt" sz="half" idx="10"/>
          </p:nvPr>
        </p:nvSpPr>
        <p:spPr/>
        <p:txBody>
          <a:bodyPr/>
          <a:lstStyle/>
          <a:p>
            <a:fld id="{39D54EF5-555B-4F12-9481-CA6F1B29FB39}" type="datetimeFigureOut">
              <a:rPr lang="zh-CN" altLang="en-US" smtClean="0"/>
              <a:t>2025-08-03</a:t>
            </a:fld>
            <a:endParaRPr lang="zh-CN" altLang="en-US"/>
          </a:p>
        </p:txBody>
      </p:sp>
      <p:sp>
        <p:nvSpPr>
          <p:cNvPr id="5" name="页脚占位符 4">
            <a:extLst>
              <a:ext uri="{FF2B5EF4-FFF2-40B4-BE49-F238E27FC236}">
                <a16:creationId xmlns:a16="http://schemas.microsoft.com/office/drawing/2014/main" id="{9C8E2004-ACF8-BEA5-0896-B7E63171D0E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0F6887-ACD4-8EA7-DC69-05E56CEAEC64}"/>
              </a:ext>
            </a:extLst>
          </p:cNvPr>
          <p:cNvSpPr>
            <a:spLocks noGrp="1"/>
          </p:cNvSpPr>
          <p:nvPr>
            <p:ph type="sldNum" sz="quarter" idx="12"/>
          </p:nvPr>
        </p:nvSpPr>
        <p:spPr/>
        <p:txBody>
          <a:bodyPr/>
          <a:lstStyle/>
          <a:p>
            <a:fld id="{ACEB1A6A-4D7B-444D-8C85-124211F16D5D}" type="slidenum">
              <a:rPr lang="zh-CN" altLang="en-US" smtClean="0"/>
              <a:t>‹#›</a:t>
            </a:fld>
            <a:endParaRPr lang="zh-CN" altLang="en-US"/>
          </a:p>
        </p:txBody>
      </p:sp>
    </p:spTree>
    <p:extLst>
      <p:ext uri="{BB962C8B-B14F-4D97-AF65-F5344CB8AC3E}">
        <p14:creationId xmlns:p14="http://schemas.microsoft.com/office/powerpoint/2010/main" val="3657759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A5A6B8-1587-F9EC-15C7-AC11C9669F7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D5A73E7-CC52-8B78-FC31-0428689C310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EF64CBA-A6E4-0EE1-D9D9-7D3ACAF7FC87}"/>
              </a:ext>
            </a:extLst>
          </p:cNvPr>
          <p:cNvSpPr>
            <a:spLocks noGrp="1"/>
          </p:cNvSpPr>
          <p:nvPr>
            <p:ph type="dt" sz="half" idx="10"/>
          </p:nvPr>
        </p:nvSpPr>
        <p:spPr/>
        <p:txBody>
          <a:bodyPr/>
          <a:lstStyle/>
          <a:p>
            <a:fld id="{39D54EF5-555B-4F12-9481-CA6F1B29FB39}" type="datetimeFigureOut">
              <a:rPr lang="zh-CN" altLang="en-US" smtClean="0"/>
              <a:t>2025-08-03</a:t>
            </a:fld>
            <a:endParaRPr lang="zh-CN" altLang="en-US"/>
          </a:p>
        </p:txBody>
      </p:sp>
      <p:sp>
        <p:nvSpPr>
          <p:cNvPr id="5" name="页脚占位符 4">
            <a:extLst>
              <a:ext uri="{FF2B5EF4-FFF2-40B4-BE49-F238E27FC236}">
                <a16:creationId xmlns:a16="http://schemas.microsoft.com/office/drawing/2014/main" id="{4E654A30-6611-A909-4BF7-87635F6BC5D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8D4474F-7A15-CF50-C7DF-EE1FC3552381}"/>
              </a:ext>
            </a:extLst>
          </p:cNvPr>
          <p:cNvSpPr>
            <a:spLocks noGrp="1"/>
          </p:cNvSpPr>
          <p:nvPr>
            <p:ph type="sldNum" sz="quarter" idx="12"/>
          </p:nvPr>
        </p:nvSpPr>
        <p:spPr/>
        <p:txBody>
          <a:bodyPr/>
          <a:lstStyle/>
          <a:p>
            <a:fld id="{ACEB1A6A-4D7B-444D-8C85-124211F16D5D}" type="slidenum">
              <a:rPr lang="zh-CN" altLang="en-US" smtClean="0"/>
              <a:t>‹#›</a:t>
            </a:fld>
            <a:endParaRPr lang="zh-CN" altLang="en-US"/>
          </a:p>
        </p:txBody>
      </p:sp>
    </p:spTree>
    <p:extLst>
      <p:ext uri="{BB962C8B-B14F-4D97-AF65-F5344CB8AC3E}">
        <p14:creationId xmlns:p14="http://schemas.microsoft.com/office/powerpoint/2010/main" val="2320380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3CC2599-9453-E17D-EF8A-E8D392F789A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BF91EC0-2EA7-EF9B-04D7-B13E590E47C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173D6F-2EDE-E661-CAE2-B0BE0BC4A329}"/>
              </a:ext>
            </a:extLst>
          </p:cNvPr>
          <p:cNvSpPr>
            <a:spLocks noGrp="1"/>
          </p:cNvSpPr>
          <p:nvPr>
            <p:ph type="dt" sz="half" idx="10"/>
          </p:nvPr>
        </p:nvSpPr>
        <p:spPr/>
        <p:txBody>
          <a:bodyPr/>
          <a:lstStyle/>
          <a:p>
            <a:fld id="{39D54EF5-555B-4F12-9481-CA6F1B29FB39}" type="datetimeFigureOut">
              <a:rPr lang="zh-CN" altLang="en-US" smtClean="0"/>
              <a:t>2025-08-03</a:t>
            </a:fld>
            <a:endParaRPr lang="zh-CN" altLang="en-US"/>
          </a:p>
        </p:txBody>
      </p:sp>
      <p:sp>
        <p:nvSpPr>
          <p:cNvPr id="5" name="页脚占位符 4">
            <a:extLst>
              <a:ext uri="{FF2B5EF4-FFF2-40B4-BE49-F238E27FC236}">
                <a16:creationId xmlns:a16="http://schemas.microsoft.com/office/drawing/2014/main" id="{DBD00BB0-C7D1-626B-B530-54985E04AB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9E6484-4515-DCFE-19CF-82778A950316}"/>
              </a:ext>
            </a:extLst>
          </p:cNvPr>
          <p:cNvSpPr>
            <a:spLocks noGrp="1"/>
          </p:cNvSpPr>
          <p:nvPr>
            <p:ph type="sldNum" sz="quarter" idx="12"/>
          </p:nvPr>
        </p:nvSpPr>
        <p:spPr/>
        <p:txBody>
          <a:bodyPr/>
          <a:lstStyle/>
          <a:p>
            <a:fld id="{ACEB1A6A-4D7B-444D-8C85-124211F16D5D}" type="slidenum">
              <a:rPr lang="zh-CN" altLang="en-US" smtClean="0"/>
              <a:t>‹#›</a:t>
            </a:fld>
            <a:endParaRPr lang="zh-CN" altLang="en-US"/>
          </a:p>
        </p:txBody>
      </p:sp>
    </p:spTree>
    <p:extLst>
      <p:ext uri="{BB962C8B-B14F-4D97-AF65-F5344CB8AC3E}">
        <p14:creationId xmlns:p14="http://schemas.microsoft.com/office/powerpoint/2010/main" val="88702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80DB07-4D95-92B0-AA9D-B1FF6B66E67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68AD54E-BA91-EDD0-A66B-9CC6E4E0B77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0C1777-FAA4-7B14-7FE3-39D860FC70F8}"/>
              </a:ext>
            </a:extLst>
          </p:cNvPr>
          <p:cNvSpPr>
            <a:spLocks noGrp="1"/>
          </p:cNvSpPr>
          <p:nvPr>
            <p:ph type="dt" sz="half" idx="10"/>
          </p:nvPr>
        </p:nvSpPr>
        <p:spPr/>
        <p:txBody>
          <a:bodyPr/>
          <a:lstStyle/>
          <a:p>
            <a:fld id="{39D54EF5-555B-4F12-9481-CA6F1B29FB39}" type="datetimeFigureOut">
              <a:rPr lang="zh-CN" altLang="en-US" smtClean="0"/>
              <a:t>2025-08-03</a:t>
            </a:fld>
            <a:endParaRPr lang="zh-CN" altLang="en-US"/>
          </a:p>
        </p:txBody>
      </p:sp>
      <p:sp>
        <p:nvSpPr>
          <p:cNvPr id="5" name="页脚占位符 4">
            <a:extLst>
              <a:ext uri="{FF2B5EF4-FFF2-40B4-BE49-F238E27FC236}">
                <a16:creationId xmlns:a16="http://schemas.microsoft.com/office/drawing/2014/main" id="{B3AD8F60-4363-DA37-EBED-B0772AD7D4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DB0145-6718-2BCD-761D-D08B6DD64DD2}"/>
              </a:ext>
            </a:extLst>
          </p:cNvPr>
          <p:cNvSpPr>
            <a:spLocks noGrp="1"/>
          </p:cNvSpPr>
          <p:nvPr>
            <p:ph type="sldNum" sz="quarter" idx="12"/>
          </p:nvPr>
        </p:nvSpPr>
        <p:spPr/>
        <p:txBody>
          <a:bodyPr/>
          <a:lstStyle/>
          <a:p>
            <a:fld id="{ACEB1A6A-4D7B-444D-8C85-124211F16D5D}" type="slidenum">
              <a:rPr lang="zh-CN" altLang="en-US" smtClean="0"/>
              <a:t>‹#›</a:t>
            </a:fld>
            <a:endParaRPr lang="zh-CN" altLang="en-US"/>
          </a:p>
        </p:txBody>
      </p:sp>
    </p:spTree>
    <p:extLst>
      <p:ext uri="{BB962C8B-B14F-4D97-AF65-F5344CB8AC3E}">
        <p14:creationId xmlns:p14="http://schemas.microsoft.com/office/powerpoint/2010/main" val="2302583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B61C81-D091-A547-FA98-706ED66B3DB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B73B8E4-6090-E6E6-92E3-22BA95A267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9D16220-2087-B077-52A1-3C3F33C30756}"/>
              </a:ext>
            </a:extLst>
          </p:cNvPr>
          <p:cNvSpPr>
            <a:spLocks noGrp="1"/>
          </p:cNvSpPr>
          <p:nvPr>
            <p:ph type="dt" sz="half" idx="10"/>
          </p:nvPr>
        </p:nvSpPr>
        <p:spPr/>
        <p:txBody>
          <a:bodyPr/>
          <a:lstStyle/>
          <a:p>
            <a:fld id="{39D54EF5-555B-4F12-9481-CA6F1B29FB39}" type="datetimeFigureOut">
              <a:rPr lang="zh-CN" altLang="en-US" smtClean="0"/>
              <a:t>2025-08-03</a:t>
            </a:fld>
            <a:endParaRPr lang="zh-CN" altLang="en-US"/>
          </a:p>
        </p:txBody>
      </p:sp>
      <p:sp>
        <p:nvSpPr>
          <p:cNvPr id="5" name="页脚占位符 4">
            <a:extLst>
              <a:ext uri="{FF2B5EF4-FFF2-40B4-BE49-F238E27FC236}">
                <a16:creationId xmlns:a16="http://schemas.microsoft.com/office/drawing/2014/main" id="{CD61837F-B5F6-5B84-6A95-14748FE40B1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B0936B-92BC-C86B-0BBA-8CCE91354FAA}"/>
              </a:ext>
            </a:extLst>
          </p:cNvPr>
          <p:cNvSpPr>
            <a:spLocks noGrp="1"/>
          </p:cNvSpPr>
          <p:nvPr>
            <p:ph type="sldNum" sz="quarter" idx="12"/>
          </p:nvPr>
        </p:nvSpPr>
        <p:spPr/>
        <p:txBody>
          <a:bodyPr/>
          <a:lstStyle/>
          <a:p>
            <a:fld id="{ACEB1A6A-4D7B-444D-8C85-124211F16D5D}" type="slidenum">
              <a:rPr lang="zh-CN" altLang="en-US" smtClean="0"/>
              <a:t>‹#›</a:t>
            </a:fld>
            <a:endParaRPr lang="zh-CN" altLang="en-US"/>
          </a:p>
        </p:txBody>
      </p:sp>
    </p:spTree>
    <p:extLst>
      <p:ext uri="{BB962C8B-B14F-4D97-AF65-F5344CB8AC3E}">
        <p14:creationId xmlns:p14="http://schemas.microsoft.com/office/powerpoint/2010/main" val="2284595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9F90F3-9532-A204-5ACA-3ACBD123F57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17212D-8318-2E6D-0419-3F07BCE3904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C0CCDB0-F895-474D-929E-B72244CCE22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B77D1F0-B693-4505-85EB-C1662BBEA387}"/>
              </a:ext>
            </a:extLst>
          </p:cNvPr>
          <p:cNvSpPr>
            <a:spLocks noGrp="1"/>
          </p:cNvSpPr>
          <p:nvPr>
            <p:ph type="dt" sz="half" idx="10"/>
          </p:nvPr>
        </p:nvSpPr>
        <p:spPr/>
        <p:txBody>
          <a:bodyPr/>
          <a:lstStyle/>
          <a:p>
            <a:fld id="{39D54EF5-555B-4F12-9481-CA6F1B29FB39}" type="datetimeFigureOut">
              <a:rPr lang="zh-CN" altLang="en-US" smtClean="0"/>
              <a:t>2025-08-03</a:t>
            </a:fld>
            <a:endParaRPr lang="zh-CN" altLang="en-US"/>
          </a:p>
        </p:txBody>
      </p:sp>
      <p:sp>
        <p:nvSpPr>
          <p:cNvPr id="6" name="页脚占位符 5">
            <a:extLst>
              <a:ext uri="{FF2B5EF4-FFF2-40B4-BE49-F238E27FC236}">
                <a16:creationId xmlns:a16="http://schemas.microsoft.com/office/drawing/2014/main" id="{72B75509-1EBB-C84B-337F-84B379C458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3B3FECD-F714-1F7D-5746-90E0BCA180DE}"/>
              </a:ext>
            </a:extLst>
          </p:cNvPr>
          <p:cNvSpPr>
            <a:spLocks noGrp="1"/>
          </p:cNvSpPr>
          <p:nvPr>
            <p:ph type="sldNum" sz="quarter" idx="12"/>
          </p:nvPr>
        </p:nvSpPr>
        <p:spPr/>
        <p:txBody>
          <a:bodyPr/>
          <a:lstStyle/>
          <a:p>
            <a:fld id="{ACEB1A6A-4D7B-444D-8C85-124211F16D5D}" type="slidenum">
              <a:rPr lang="zh-CN" altLang="en-US" smtClean="0"/>
              <a:t>‹#›</a:t>
            </a:fld>
            <a:endParaRPr lang="zh-CN" altLang="en-US"/>
          </a:p>
        </p:txBody>
      </p:sp>
    </p:spTree>
    <p:extLst>
      <p:ext uri="{BB962C8B-B14F-4D97-AF65-F5344CB8AC3E}">
        <p14:creationId xmlns:p14="http://schemas.microsoft.com/office/powerpoint/2010/main" val="247408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C2A43-C9BB-5A60-9ACB-4F457DCA6ED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03BC6D0-9D1D-5277-8C9A-8D7682C56F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1E39A51-1165-E35A-E9B5-2B5AC4DBD00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DA4D577-24D5-DF63-C1AC-9A95A8EBD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7BCC775-7B26-0DBC-550C-922E4A2E085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09F51F0-0AA5-1F9B-D4A8-EBEC2DADF8EC}"/>
              </a:ext>
            </a:extLst>
          </p:cNvPr>
          <p:cNvSpPr>
            <a:spLocks noGrp="1"/>
          </p:cNvSpPr>
          <p:nvPr>
            <p:ph type="dt" sz="half" idx="10"/>
          </p:nvPr>
        </p:nvSpPr>
        <p:spPr/>
        <p:txBody>
          <a:bodyPr/>
          <a:lstStyle/>
          <a:p>
            <a:fld id="{39D54EF5-555B-4F12-9481-CA6F1B29FB39}" type="datetimeFigureOut">
              <a:rPr lang="zh-CN" altLang="en-US" smtClean="0"/>
              <a:t>2025-08-03</a:t>
            </a:fld>
            <a:endParaRPr lang="zh-CN" altLang="en-US"/>
          </a:p>
        </p:txBody>
      </p:sp>
      <p:sp>
        <p:nvSpPr>
          <p:cNvPr id="8" name="页脚占位符 7">
            <a:extLst>
              <a:ext uri="{FF2B5EF4-FFF2-40B4-BE49-F238E27FC236}">
                <a16:creationId xmlns:a16="http://schemas.microsoft.com/office/drawing/2014/main" id="{4158DA2D-ABA9-03CC-DF98-9DB58B14AA0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227EA80-610A-2ACE-6D1F-7B1C3B96EBD3}"/>
              </a:ext>
            </a:extLst>
          </p:cNvPr>
          <p:cNvSpPr>
            <a:spLocks noGrp="1"/>
          </p:cNvSpPr>
          <p:nvPr>
            <p:ph type="sldNum" sz="quarter" idx="12"/>
          </p:nvPr>
        </p:nvSpPr>
        <p:spPr/>
        <p:txBody>
          <a:bodyPr/>
          <a:lstStyle/>
          <a:p>
            <a:fld id="{ACEB1A6A-4D7B-444D-8C85-124211F16D5D}" type="slidenum">
              <a:rPr lang="zh-CN" altLang="en-US" smtClean="0"/>
              <a:t>‹#›</a:t>
            </a:fld>
            <a:endParaRPr lang="zh-CN" altLang="en-US"/>
          </a:p>
        </p:txBody>
      </p:sp>
    </p:spTree>
    <p:extLst>
      <p:ext uri="{BB962C8B-B14F-4D97-AF65-F5344CB8AC3E}">
        <p14:creationId xmlns:p14="http://schemas.microsoft.com/office/powerpoint/2010/main" val="1327406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A90BE-E28C-BA82-731F-29F1D4C429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74DA05D-DD68-0CF8-6ECC-AAA13C401E40}"/>
              </a:ext>
            </a:extLst>
          </p:cNvPr>
          <p:cNvSpPr>
            <a:spLocks noGrp="1"/>
          </p:cNvSpPr>
          <p:nvPr>
            <p:ph type="dt" sz="half" idx="10"/>
          </p:nvPr>
        </p:nvSpPr>
        <p:spPr/>
        <p:txBody>
          <a:bodyPr/>
          <a:lstStyle/>
          <a:p>
            <a:fld id="{39D54EF5-555B-4F12-9481-CA6F1B29FB39}" type="datetimeFigureOut">
              <a:rPr lang="zh-CN" altLang="en-US" smtClean="0"/>
              <a:t>2025-08-03</a:t>
            </a:fld>
            <a:endParaRPr lang="zh-CN" altLang="en-US"/>
          </a:p>
        </p:txBody>
      </p:sp>
      <p:sp>
        <p:nvSpPr>
          <p:cNvPr id="4" name="页脚占位符 3">
            <a:extLst>
              <a:ext uri="{FF2B5EF4-FFF2-40B4-BE49-F238E27FC236}">
                <a16:creationId xmlns:a16="http://schemas.microsoft.com/office/drawing/2014/main" id="{82D96AA6-2817-B3F3-8AA0-119A9B91ED4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4F4278F-5D3F-71AA-1C9B-C374BDCE172B}"/>
              </a:ext>
            </a:extLst>
          </p:cNvPr>
          <p:cNvSpPr>
            <a:spLocks noGrp="1"/>
          </p:cNvSpPr>
          <p:nvPr>
            <p:ph type="sldNum" sz="quarter" idx="12"/>
          </p:nvPr>
        </p:nvSpPr>
        <p:spPr/>
        <p:txBody>
          <a:bodyPr/>
          <a:lstStyle/>
          <a:p>
            <a:fld id="{ACEB1A6A-4D7B-444D-8C85-124211F16D5D}" type="slidenum">
              <a:rPr lang="zh-CN" altLang="en-US" smtClean="0"/>
              <a:t>‹#›</a:t>
            </a:fld>
            <a:endParaRPr lang="zh-CN" altLang="en-US"/>
          </a:p>
        </p:txBody>
      </p:sp>
    </p:spTree>
    <p:extLst>
      <p:ext uri="{BB962C8B-B14F-4D97-AF65-F5344CB8AC3E}">
        <p14:creationId xmlns:p14="http://schemas.microsoft.com/office/powerpoint/2010/main" val="2855383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383A354-2FEB-5D0D-4777-3B2018D3BF9C}"/>
              </a:ext>
            </a:extLst>
          </p:cNvPr>
          <p:cNvSpPr>
            <a:spLocks noGrp="1"/>
          </p:cNvSpPr>
          <p:nvPr>
            <p:ph type="dt" sz="half" idx="10"/>
          </p:nvPr>
        </p:nvSpPr>
        <p:spPr/>
        <p:txBody>
          <a:bodyPr/>
          <a:lstStyle/>
          <a:p>
            <a:fld id="{39D54EF5-555B-4F12-9481-CA6F1B29FB39}" type="datetimeFigureOut">
              <a:rPr lang="zh-CN" altLang="en-US" smtClean="0"/>
              <a:t>2025-08-03</a:t>
            </a:fld>
            <a:endParaRPr lang="zh-CN" altLang="en-US"/>
          </a:p>
        </p:txBody>
      </p:sp>
      <p:sp>
        <p:nvSpPr>
          <p:cNvPr id="3" name="页脚占位符 2">
            <a:extLst>
              <a:ext uri="{FF2B5EF4-FFF2-40B4-BE49-F238E27FC236}">
                <a16:creationId xmlns:a16="http://schemas.microsoft.com/office/drawing/2014/main" id="{D7C10535-7E67-829E-3C76-BCFA3DBFCD5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DA03C15-39E5-D83F-C76B-80C757E57E72}"/>
              </a:ext>
            </a:extLst>
          </p:cNvPr>
          <p:cNvSpPr>
            <a:spLocks noGrp="1"/>
          </p:cNvSpPr>
          <p:nvPr>
            <p:ph type="sldNum" sz="quarter" idx="12"/>
          </p:nvPr>
        </p:nvSpPr>
        <p:spPr/>
        <p:txBody>
          <a:bodyPr/>
          <a:lstStyle/>
          <a:p>
            <a:fld id="{ACEB1A6A-4D7B-444D-8C85-124211F16D5D}" type="slidenum">
              <a:rPr lang="zh-CN" altLang="en-US" smtClean="0"/>
              <a:t>‹#›</a:t>
            </a:fld>
            <a:endParaRPr lang="zh-CN" altLang="en-US"/>
          </a:p>
        </p:txBody>
      </p:sp>
    </p:spTree>
    <p:extLst>
      <p:ext uri="{BB962C8B-B14F-4D97-AF65-F5344CB8AC3E}">
        <p14:creationId xmlns:p14="http://schemas.microsoft.com/office/powerpoint/2010/main" val="325775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D7BABE-84EC-2EFB-EABB-57263E02F4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71C5CB9-581E-8290-9457-0DC8EC93C4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AF487AF-9DFD-B9E6-CD8C-A225B0DE4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BF1356B-2E83-159B-5A42-283BFB793BA8}"/>
              </a:ext>
            </a:extLst>
          </p:cNvPr>
          <p:cNvSpPr>
            <a:spLocks noGrp="1"/>
          </p:cNvSpPr>
          <p:nvPr>
            <p:ph type="dt" sz="half" idx="10"/>
          </p:nvPr>
        </p:nvSpPr>
        <p:spPr/>
        <p:txBody>
          <a:bodyPr/>
          <a:lstStyle/>
          <a:p>
            <a:fld id="{39D54EF5-555B-4F12-9481-CA6F1B29FB39}" type="datetimeFigureOut">
              <a:rPr lang="zh-CN" altLang="en-US" smtClean="0"/>
              <a:t>2025-08-03</a:t>
            </a:fld>
            <a:endParaRPr lang="zh-CN" altLang="en-US"/>
          </a:p>
        </p:txBody>
      </p:sp>
      <p:sp>
        <p:nvSpPr>
          <p:cNvPr id="6" name="页脚占位符 5">
            <a:extLst>
              <a:ext uri="{FF2B5EF4-FFF2-40B4-BE49-F238E27FC236}">
                <a16:creationId xmlns:a16="http://schemas.microsoft.com/office/drawing/2014/main" id="{87C69F76-BFCB-3D49-9A74-521A752427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16BBF5-39B0-6F61-0613-212B18C48ADF}"/>
              </a:ext>
            </a:extLst>
          </p:cNvPr>
          <p:cNvSpPr>
            <a:spLocks noGrp="1"/>
          </p:cNvSpPr>
          <p:nvPr>
            <p:ph type="sldNum" sz="quarter" idx="12"/>
          </p:nvPr>
        </p:nvSpPr>
        <p:spPr/>
        <p:txBody>
          <a:bodyPr/>
          <a:lstStyle/>
          <a:p>
            <a:fld id="{ACEB1A6A-4D7B-444D-8C85-124211F16D5D}" type="slidenum">
              <a:rPr lang="zh-CN" altLang="en-US" smtClean="0"/>
              <a:t>‹#›</a:t>
            </a:fld>
            <a:endParaRPr lang="zh-CN" altLang="en-US"/>
          </a:p>
        </p:txBody>
      </p:sp>
    </p:spTree>
    <p:extLst>
      <p:ext uri="{BB962C8B-B14F-4D97-AF65-F5344CB8AC3E}">
        <p14:creationId xmlns:p14="http://schemas.microsoft.com/office/powerpoint/2010/main" val="308344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2BC275-DC97-665B-DDCE-773FBCDAE7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CC2B960-E280-B245-F754-497A62012F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D4B31E4-ECC0-FE80-EA31-53FEC7143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1F33169-A368-AF61-6AC8-7E9FD7BE9D0A}"/>
              </a:ext>
            </a:extLst>
          </p:cNvPr>
          <p:cNvSpPr>
            <a:spLocks noGrp="1"/>
          </p:cNvSpPr>
          <p:nvPr>
            <p:ph type="dt" sz="half" idx="10"/>
          </p:nvPr>
        </p:nvSpPr>
        <p:spPr/>
        <p:txBody>
          <a:bodyPr/>
          <a:lstStyle/>
          <a:p>
            <a:fld id="{39D54EF5-555B-4F12-9481-CA6F1B29FB39}" type="datetimeFigureOut">
              <a:rPr lang="zh-CN" altLang="en-US" smtClean="0"/>
              <a:t>2025-08-03</a:t>
            </a:fld>
            <a:endParaRPr lang="zh-CN" altLang="en-US"/>
          </a:p>
        </p:txBody>
      </p:sp>
      <p:sp>
        <p:nvSpPr>
          <p:cNvPr id="6" name="页脚占位符 5">
            <a:extLst>
              <a:ext uri="{FF2B5EF4-FFF2-40B4-BE49-F238E27FC236}">
                <a16:creationId xmlns:a16="http://schemas.microsoft.com/office/drawing/2014/main" id="{41D68340-AC0F-DD24-85E2-7226902B85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66FADF-C28C-54AD-1CFE-B39585B3D87E}"/>
              </a:ext>
            </a:extLst>
          </p:cNvPr>
          <p:cNvSpPr>
            <a:spLocks noGrp="1"/>
          </p:cNvSpPr>
          <p:nvPr>
            <p:ph type="sldNum" sz="quarter" idx="12"/>
          </p:nvPr>
        </p:nvSpPr>
        <p:spPr/>
        <p:txBody>
          <a:bodyPr/>
          <a:lstStyle/>
          <a:p>
            <a:fld id="{ACEB1A6A-4D7B-444D-8C85-124211F16D5D}" type="slidenum">
              <a:rPr lang="zh-CN" altLang="en-US" smtClean="0"/>
              <a:t>‹#›</a:t>
            </a:fld>
            <a:endParaRPr lang="zh-CN" altLang="en-US"/>
          </a:p>
        </p:txBody>
      </p:sp>
    </p:spTree>
    <p:extLst>
      <p:ext uri="{BB962C8B-B14F-4D97-AF65-F5344CB8AC3E}">
        <p14:creationId xmlns:p14="http://schemas.microsoft.com/office/powerpoint/2010/main" val="23222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A632E1E-3F7A-D8B7-5EF1-C61C3AEE63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41EABDB-A670-E88C-BD08-B007409F6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0574DB-37E5-8521-121A-4306BDDE2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D54EF5-555B-4F12-9481-CA6F1B29FB39}" type="datetimeFigureOut">
              <a:rPr lang="zh-CN" altLang="en-US" smtClean="0"/>
              <a:t>2025-08-03</a:t>
            </a:fld>
            <a:endParaRPr lang="zh-CN" altLang="en-US"/>
          </a:p>
        </p:txBody>
      </p:sp>
      <p:sp>
        <p:nvSpPr>
          <p:cNvPr id="5" name="页脚占位符 4">
            <a:extLst>
              <a:ext uri="{FF2B5EF4-FFF2-40B4-BE49-F238E27FC236}">
                <a16:creationId xmlns:a16="http://schemas.microsoft.com/office/drawing/2014/main" id="{83256CA2-6C34-43A5-C1AF-60FE17114C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2425656-00D6-7032-3824-37A7E1474C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EB1A6A-4D7B-444D-8C85-124211F16D5D}" type="slidenum">
              <a:rPr lang="zh-CN" altLang="en-US" smtClean="0"/>
              <a:t>‹#›</a:t>
            </a:fld>
            <a:endParaRPr lang="zh-CN" altLang="en-US"/>
          </a:p>
        </p:txBody>
      </p:sp>
    </p:spTree>
    <p:extLst>
      <p:ext uri="{BB962C8B-B14F-4D97-AF65-F5344CB8AC3E}">
        <p14:creationId xmlns:p14="http://schemas.microsoft.com/office/powerpoint/2010/main" val="1889077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A7EDAC-78A4-EBF5-80F7-3D9A6A2F47DA}"/>
              </a:ext>
            </a:extLst>
          </p:cNvPr>
          <p:cNvSpPr>
            <a:spLocks noGrp="1"/>
          </p:cNvSpPr>
          <p:nvPr>
            <p:ph type="ctrTitle"/>
          </p:nvPr>
        </p:nvSpPr>
        <p:spPr/>
        <p:txBody>
          <a:bodyPr/>
          <a:lstStyle/>
          <a:p>
            <a:r>
              <a:rPr lang="zh-CN" altLang="en-US" dirty="0"/>
              <a:t>乱搞题选讲</a:t>
            </a:r>
          </a:p>
        </p:txBody>
      </p:sp>
      <p:sp>
        <p:nvSpPr>
          <p:cNvPr id="3" name="副标题 2">
            <a:extLst>
              <a:ext uri="{FF2B5EF4-FFF2-40B4-BE49-F238E27FC236}">
                <a16:creationId xmlns:a16="http://schemas.microsoft.com/office/drawing/2014/main" id="{305B4353-F377-45DB-9ACA-6C5B4F94355E}"/>
              </a:ext>
            </a:extLst>
          </p:cNvPr>
          <p:cNvSpPr>
            <a:spLocks noGrp="1"/>
          </p:cNvSpPr>
          <p:nvPr>
            <p:ph type="subTitle" idx="1"/>
          </p:nvPr>
        </p:nvSpPr>
        <p:spPr/>
        <p:txBody>
          <a:bodyPr/>
          <a:lstStyle/>
          <a:p>
            <a:r>
              <a:rPr lang="en-US" altLang="zh-CN" dirty="0"/>
              <a:t>8.3 UnyieldingTrilobite</a:t>
            </a:r>
            <a:endParaRPr lang="zh-CN" altLang="en-US" dirty="0"/>
          </a:p>
        </p:txBody>
      </p:sp>
    </p:spTree>
    <p:extLst>
      <p:ext uri="{BB962C8B-B14F-4D97-AF65-F5344CB8AC3E}">
        <p14:creationId xmlns:p14="http://schemas.microsoft.com/office/powerpoint/2010/main" val="2604230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859E6-FC15-8805-8ACE-B170049752E2}"/>
              </a:ext>
            </a:extLst>
          </p:cNvPr>
          <p:cNvSpPr>
            <a:spLocks noGrp="1"/>
          </p:cNvSpPr>
          <p:nvPr>
            <p:ph type="title"/>
          </p:nvPr>
        </p:nvSpPr>
        <p:spPr/>
        <p:txBody>
          <a:bodyPr/>
          <a:lstStyle/>
          <a:p>
            <a:r>
              <a:rPr lang="en-US" altLang="zh-CN" b="1" dirty="0"/>
              <a:t>UOJ979 </a:t>
            </a:r>
            <a:r>
              <a:rPr lang="zh-CN" altLang="en-US" b="1" dirty="0"/>
              <a:t>决战库尔斯克</a:t>
            </a:r>
            <a:endParaRPr lang="zh-CN" altLang="en-US" dirty="0"/>
          </a:p>
        </p:txBody>
      </p:sp>
      <p:sp>
        <p:nvSpPr>
          <p:cNvPr id="3" name="内容占位符 2">
            <a:extLst>
              <a:ext uri="{FF2B5EF4-FFF2-40B4-BE49-F238E27FC236}">
                <a16:creationId xmlns:a16="http://schemas.microsoft.com/office/drawing/2014/main" id="{F08A98ED-D437-7DC8-B3C5-33242B30B7DA}"/>
              </a:ext>
            </a:extLst>
          </p:cNvPr>
          <p:cNvSpPr>
            <a:spLocks noGrp="1"/>
          </p:cNvSpPr>
          <p:nvPr>
            <p:ph idx="1"/>
          </p:nvPr>
        </p:nvSpPr>
        <p:spPr/>
        <p:txBody>
          <a:bodyPr/>
          <a:lstStyle/>
          <a:p>
            <a:r>
              <a:rPr lang="en-US" altLang="zh-CN" dirty="0"/>
              <a:t>1log </a:t>
            </a:r>
            <a:r>
              <a:rPr lang="zh-CN" altLang="en-US" dirty="0"/>
              <a:t>怎么做？</a:t>
            </a:r>
            <a:endParaRPr lang="en-US" altLang="zh-CN" dirty="0"/>
          </a:p>
          <a:p>
            <a:r>
              <a:rPr lang="zh-CN" altLang="en-US" dirty="0"/>
              <a:t>我们直接对每个 </a:t>
            </a:r>
            <a:r>
              <a:rPr lang="en-US" altLang="zh-CN" dirty="0" err="1"/>
              <a:t>a_i</a:t>
            </a:r>
            <a:r>
              <a:rPr lang="en-US" altLang="zh-CN" dirty="0"/>
              <a:t> </a:t>
            </a:r>
            <a:r>
              <a:rPr lang="zh-CN" altLang="en-US" dirty="0"/>
              <a:t>预处理出 </a:t>
            </a:r>
            <a:r>
              <a:rPr lang="en-US" altLang="zh-CN" dirty="0"/>
              <a:t>[a_i,2a_i) </a:t>
            </a:r>
            <a:r>
              <a:rPr lang="zh-CN" altLang="en-US" dirty="0"/>
              <a:t>中最大数和 </a:t>
            </a:r>
            <a:r>
              <a:rPr lang="en-US" altLang="zh-CN" dirty="0" err="1"/>
              <a:t>a_i</a:t>
            </a:r>
            <a:r>
              <a:rPr lang="en-US" altLang="zh-CN" dirty="0"/>
              <a:t> </a:t>
            </a:r>
            <a:r>
              <a:rPr lang="zh-CN" altLang="en-US" dirty="0"/>
              <a:t>的差并删去所有不超过这个差的 </a:t>
            </a:r>
            <a:r>
              <a:rPr lang="en-US" altLang="zh-CN" dirty="0"/>
              <a:t>a</a:t>
            </a:r>
            <a:r>
              <a:rPr lang="zh-CN" altLang="en-US" dirty="0"/>
              <a:t>，那么现在对于每个数都只有 </a:t>
            </a:r>
            <a:r>
              <a:rPr lang="en-US" altLang="zh-CN" dirty="0"/>
              <a:t>O(log) </a:t>
            </a:r>
            <a:r>
              <a:rPr lang="zh-CN" altLang="en-US" dirty="0"/>
              <a:t>种除以它的取值了。</a:t>
            </a:r>
            <a:endParaRPr lang="en-US" altLang="zh-CN" dirty="0"/>
          </a:p>
          <a:p>
            <a:r>
              <a:rPr lang="zh-CN" altLang="en-US" dirty="0"/>
              <a:t>由于我们可以固定 </a:t>
            </a:r>
            <a:r>
              <a:rPr lang="en-US" altLang="zh-CN" dirty="0"/>
              <a:t>[x,2x) </a:t>
            </a:r>
            <a:r>
              <a:rPr lang="zh-CN" altLang="en-US" dirty="0"/>
              <a:t>的划分对每个 </a:t>
            </a:r>
            <a:r>
              <a:rPr lang="en-US" altLang="zh-CN" dirty="0"/>
              <a:t>x </a:t>
            </a:r>
            <a:r>
              <a:rPr lang="zh-CN" altLang="en-US" dirty="0"/>
              <a:t>为 </a:t>
            </a:r>
            <a:r>
              <a:rPr lang="en-US" altLang="zh-CN" dirty="0"/>
              <a:t>2 </a:t>
            </a:r>
            <a:r>
              <a:rPr lang="zh-CN" altLang="en-US" dirty="0"/>
              <a:t>的幂执行，我们实际上还可以知道除以 </a:t>
            </a:r>
            <a:r>
              <a:rPr lang="en-US" altLang="zh-CN" dirty="0" err="1"/>
              <a:t>a_i</a:t>
            </a:r>
            <a:r>
              <a:rPr lang="en-US" altLang="zh-CN" dirty="0"/>
              <a:t> </a:t>
            </a:r>
            <a:r>
              <a:rPr lang="zh-CN" altLang="en-US" dirty="0"/>
              <a:t>的这 </a:t>
            </a:r>
            <a:r>
              <a:rPr lang="en-US" altLang="zh-CN" dirty="0"/>
              <a:t>O(log) </a:t>
            </a:r>
            <a:r>
              <a:rPr lang="zh-CN" altLang="en-US" dirty="0"/>
              <a:t>种商分别是什么。</a:t>
            </a:r>
            <a:endParaRPr lang="en-US" altLang="zh-CN" dirty="0"/>
          </a:p>
          <a:p>
            <a:r>
              <a:rPr lang="zh-CN" altLang="en-US" dirty="0"/>
              <a:t>假如一段中除以 </a:t>
            </a:r>
            <a:r>
              <a:rPr lang="en-US" altLang="zh-CN" dirty="0" err="1"/>
              <a:t>a_i</a:t>
            </a:r>
            <a:r>
              <a:rPr lang="en-US" altLang="zh-CN" dirty="0"/>
              <a:t> </a:t>
            </a:r>
            <a:r>
              <a:rPr lang="zh-CN" altLang="en-US" dirty="0"/>
              <a:t>的商分别是 </a:t>
            </a:r>
            <a:r>
              <a:rPr lang="en-US" altLang="zh-CN" dirty="0"/>
              <a:t>p </a:t>
            </a:r>
            <a:r>
              <a:rPr lang="zh-CN" altLang="en-US" dirty="0"/>
              <a:t>和 </a:t>
            </a:r>
            <a:r>
              <a:rPr lang="en-US" altLang="zh-CN" dirty="0"/>
              <a:t>p+1</a:t>
            </a:r>
            <a:r>
              <a:rPr lang="zh-CN" altLang="en-US" dirty="0"/>
              <a:t>，我们只需要找 </a:t>
            </a:r>
            <a:r>
              <a:rPr lang="en-US" altLang="zh-CN" dirty="0"/>
              <a:t>(p+1)</a:t>
            </a:r>
            <a:r>
              <a:rPr lang="en-US" altLang="zh-CN" dirty="0" err="1"/>
              <a:t>a_i</a:t>
            </a:r>
            <a:r>
              <a:rPr lang="en-US" altLang="zh-CN" dirty="0"/>
              <a:t> </a:t>
            </a:r>
            <a:r>
              <a:rPr lang="zh-CN" altLang="en-US" dirty="0"/>
              <a:t>的前驱就可以了。</a:t>
            </a:r>
            <a:endParaRPr lang="en-US" altLang="zh-CN" dirty="0"/>
          </a:p>
        </p:txBody>
      </p:sp>
    </p:spTree>
    <p:extLst>
      <p:ext uri="{BB962C8B-B14F-4D97-AF65-F5344CB8AC3E}">
        <p14:creationId xmlns:p14="http://schemas.microsoft.com/office/powerpoint/2010/main" val="3254610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5B720-2866-2795-71CD-CF6D70DA38DD}"/>
              </a:ext>
            </a:extLst>
          </p:cNvPr>
          <p:cNvSpPr>
            <a:spLocks noGrp="1"/>
          </p:cNvSpPr>
          <p:nvPr>
            <p:ph type="title"/>
          </p:nvPr>
        </p:nvSpPr>
        <p:spPr/>
        <p:txBody>
          <a:bodyPr/>
          <a:lstStyle/>
          <a:p>
            <a:r>
              <a:rPr lang="en-US" altLang="zh-CN" b="1" dirty="0"/>
              <a:t>UOJ979 </a:t>
            </a:r>
            <a:r>
              <a:rPr lang="zh-CN" altLang="en-US" b="1" dirty="0"/>
              <a:t>决战库尔斯克</a:t>
            </a:r>
            <a:endParaRPr lang="zh-CN" altLang="en-US" dirty="0"/>
          </a:p>
        </p:txBody>
      </p:sp>
      <p:sp>
        <p:nvSpPr>
          <p:cNvPr id="3" name="内容占位符 2">
            <a:extLst>
              <a:ext uri="{FF2B5EF4-FFF2-40B4-BE49-F238E27FC236}">
                <a16:creationId xmlns:a16="http://schemas.microsoft.com/office/drawing/2014/main" id="{AFD9DC2D-349A-42DA-53A0-2DE0AA7124DF}"/>
              </a:ext>
            </a:extLst>
          </p:cNvPr>
          <p:cNvSpPr>
            <a:spLocks noGrp="1"/>
          </p:cNvSpPr>
          <p:nvPr>
            <p:ph idx="1"/>
          </p:nvPr>
        </p:nvSpPr>
        <p:spPr/>
        <p:txBody>
          <a:bodyPr/>
          <a:lstStyle/>
          <a:p>
            <a:r>
              <a:rPr lang="zh-CN" altLang="en-US" dirty="0"/>
              <a:t>现在我们相当于要执行 </a:t>
            </a:r>
            <a:r>
              <a:rPr lang="en-US" altLang="zh-CN" dirty="0"/>
              <a:t>O(</a:t>
            </a:r>
            <a:r>
              <a:rPr lang="en-US" altLang="zh-CN" dirty="0" err="1"/>
              <a:t>nlog</a:t>
            </a:r>
            <a:r>
              <a:rPr lang="en-US" altLang="zh-CN" dirty="0"/>
              <a:t>) </a:t>
            </a:r>
            <a:r>
              <a:rPr lang="zh-CN" altLang="en-US" dirty="0"/>
              <a:t>次这样的流程：对于给定的 </a:t>
            </a:r>
            <a:r>
              <a:rPr lang="en-US" altLang="zh-CN" dirty="0"/>
              <a:t>p</a:t>
            </a:r>
            <a:r>
              <a:rPr lang="zh-CN" altLang="en-US" dirty="0"/>
              <a:t>，求出 </a:t>
            </a:r>
            <a:r>
              <a:rPr lang="en-US" altLang="zh-CN" dirty="0"/>
              <a:t>a </a:t>
            </a:r>
            <a:r>
              <a:rPr lang="zh-CN" altLang="en-US" dirty="0"/>
              <a:t>中 </a:t>
            </a:r>
            <a:r>
              <a:rPr lang="en-US" altLang="zh-CN" dirty="0"/>
              <a:t>p </a:t>
            </a:r>
            <a:r>
              <a:rPr lang="zh-CN" altLang="en-US" dirty="0"/>
              <a:t>的前驱，并试用 </a:t>
            </a:r>
            <a:r>
              <a:rPr lang="en-US" altLang="zh-CN" dirty="0"/>
              <a:t>p mod</a:t>
            </a:r>
            <a:r>
              <a:rPr lang="zh-CN" altLang="en-US" dirty="0"/>
              <a:t> </a:t>
            </a:r>
            <a:r>
              <a:rPr lang="en-US" altLang="zh-CN" dirty="0" err="1"/>
              <a:t>a_i</a:t>
            </a:r>
            <a:r>
              <a:rPr lang="zh-CN" altLang="en-US" dirty="0"/>
              <a:t> 更新答案。对于每个 </a:t>
            </a:r>
            <a:r>
              <a:rPr lang="en-US" altLang="zh-CN" dirty="0"/>
              <a:t>k</a:t>
            </a:r>
            <a:r>
              <a:rPr lang="zh-CN" altLang="en-US" dirty="0"/>
              <a:t>，我们按照 </a:t>
            </a:r>
            <a:r>
              <a:rPr lang="en-US" altLang="zh-CN" dirty="0" err="1"/>
              <a:t>a_i</a:t>
            </a:r>
            <a:r>
              <a:rPr lang="en-US" altLang="zh-CN" dirty="0"/>
              <a:t> </a:t>
            </a:r>
            <a:r>
              <a:rPr lang="zh-CN" altLang="en-US" dirty="0"/>
              <a:t>除以 </a:t>
            </a:r>
            <a:r>
              <a:rPr lang="en-US" altLang="zh-CN" dirty="0"/>
              <a:t>2^k </a:t>
            </a:r>
            <a:r>
              <a:rPr lang="zh-CN" altLang="en-US" dirty="0"/>
              <a:t>的商分块并存入哈希表。</a:t>
            </a:r>
          </a:p>
          <a:p>
            <a:r>
              <a:rPr lang="zh-CN" altLang="en-US" dirty="0"/>
              <a:t>对于一次查询，我们找到不超过 </a:t>
            </a:r>
            <a:r>
              <a:rPr lang="en-US" altLang="zh-CN" dirty="0" err="1"/>
              <a:t>a_i-ans</a:t>
            </a:r>
            <a:r>
              <a:rPr lang="zh-CN" altLang="en-US" dirty="0"/>
              <a:t> 的最大块长，并取这个分块。接下来只需要考察 </a:t>
            </a:r>
            <a:r>
              <a:rPr lang="en-US" altLang="zh-CN" dirty="0"/>
              <a:t>(p+1)</a:t>
            </a:r>
            <a:r>
              <a:rPr lang="en-US" altLang="zh-CN" dirty="0" err="1"/>
              <a:t>a_i</a:t>
            </a:r>
            <a:r>
              <a:rPr lang="en-US" altLang="zh-CN" dirty="0"/>
              <a:t> </a:t>
            </a:r>
            <a:r>
              <a:rPr lang="zh-CN" altLang="en-US" dirty="0"/>
              <a:t>所在块的最小值是否符合条件，以及前 </a:t>
            </a:r>
            <a:r>
              <a:rPr lang="en-US" altLang="zh-CN" dirty="0"/>
              <a:t>O(1) </a:t>
            </a:r>
            <a:r>
              <a:rPr lang="zh-CN" altLang="en-US" dirty="0"/>
              <a:t>块的最大值是否符合条件即可。总而言之，我们现在可以</a:t>
            </a:r>
            <a:r>
              <a:rPr lang="en-US" altLang="zh-CN" dirty="0"/>
              <a:t> O(1) </a:t>
            </a:r>
            <a:r>
              <a:rPr lang="zh-CN" altLang="en-US" dirty="0"/>
              <a:t>在已知答案的前提下判断是否会更新答案。显然的是，如果不需要更新答案，就不用二分了。</a:t>
            </a:r>
            <a:endParaRPr lang="en-US" altLang="zh-CN" dirty="0"/>
          </a:p>
          <a:p>
            <a:r>
              <a:rPr lang="zh-CN" altLang="en-US" dirty="0"/>
              <a:t>于是我们把所有 </a:t>
            </a:r>
            <a:r>
              <a:rPr lang="en-US" altLang="zh-CN" dirty="0"/>
              <a:t>O(</a:t>
            </a:r>
            <a:r>
              <a:rPr lang="en-US" altLang="zh-CN" dirty="0" err="1"/>
              <a:t>nlog</a:t>
            </a:r>
            <a:r>
              <a:rPr lang="en-US" altLang="zh-CN" dirty="0"/>
              <a:t>) </a:t>
            </a:r>
            <a:r>
              <a:rPr lang="zh-CN" altLang="en-US" dirty="0"/>
              <a:t>组东西随机重排，这样期望只会更新 </a:t>
            </a:r>
            <a:r>
              <a:rPr lang="en-US" altLang="zh-CN" dirty="0"/>
              <a:t>O(log) </a:t>
            </a:r>
            <a:r>
              <a:rPr lang="zh-CN" altLang="en-US" dirty="0"/>
              <a:t>次答案，于是就对了。</a:t>
            </a:r>
            <a:endParaRPr lang="en-US" altLang="zh-CN" dirty="0"/>
          </a:p>
        </p:txBody>
      </p:sp>
    </p:spTree>
    <p:extLst>
      <p:ext uri="{BB962C8B-B14F-4D97-AF65-F5344CB8AC3E}">
        <p14:creationId xmlns:p14="http://schemas.microsoft.com/office/powerpoint/2010/main" val="1641593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DE924F-BE44-C9D0-7E2A-A27CCA14A61B}"/>
              </a:ext>
            </a:extLst>
          </p:cNvPr>
          <p:cNvSpPr>
            <a:spLocks noGrp="1"/>
          </p:cNvSpPr>
          <p:nvPr>
            <p:ph type="title"/>
          </p:nvPr>
        </p:nvSpPr>
        <p:spPr/>
        <p:txBody>
          <a:bodyPr/>
          <a:lstStyle/>
          <a:p>
            <a:r>
              <a:rPr lang="en-US" altLang="zh-CN" b="1" dirty="0"/>
              <a:t>[THUPC 2021] </a:t>
            </a:r>
            <a:r>
              <a:rPr lang="zh-CN" altLang="en-US" b="1" dirty="0"/>
              <a:t>混乱邪恶</a:t>
            </a:r>
            <a:endParaRPr lang="zh-CN" altLang="en-US" dirty="0"/>
          </a:p>
        </p:txBody>
      </p:sp>
      <p:sp>
        <p:nvSpPr>
          <p:cNvPr id="3" name="内容占位符 2">
            <a:extLst>
              <a:ext uri="{FF2B5EF4-FFF2-40B4-BE49-F238E27FC236}">
                <a16:creationId xmlns:a16="http://schemas.microsoft.com/office/drawing/2014/main" id="{2DDD4424-738C-C809-79BA-40DE5D1DC184}"/>
              </a:ext>
            </a:extLst>
          </p:cNvPr>
          <p:cNvSpPr>
            <a:spLocks noGrp="1"/>
          </p:cNvSpPr>
          <p:nvPr>
            <p:ph idx="1"/>
          </p:nvPr>
        </p:nvSpPr>
        <p:spPr/>
        <p:txBody>
          <a:bodyPr/>
          <a:lstStyle/>
          <a:p>
            <a:r>
              <a:rPr lang="en-US" altLang="zh-CN" dirty="0"/>
              <a:t>n 100 p 100</a:t>
            </a:r>
            <a:endParaRPr lang="zh-CN" altLang="en-US" dirty="0"/>
          </a:p>
        </p:txBody>
      </p:sp>
      <p:pic>
        <p:nvPicPr>
          <p:cNvPr id="11" name="图片 10">
            <a:extLst>
              <a:ext uri="{FF2B5EF4-FFF2-40B4-BE49-F238E27FC236}">
                <a16:creationId xmlns:a16="http://schemas.microsoft.com/office/drawing/2014/main" id="{F4A869B4-EEA8-EFF3-F804-1CBE87DE9A18}"/>
              </a:ext>
            </a:extLst>
          </p:cNvPr>
          <p:cNvPicPr>
            <a:picLocks noChangeAspect="1"/>
          </p:cNvPicPr>
          <p:nvPr/>
        </p:nvPicPr>
        <p:blipFill>
          <a:blip r:embed="rId2"/>
          <a:stretch>
            <a:fillRect/>
          </a:stretch>
        </p:blipFill>
        <p:spPr>
          <a:xfrm>
            <a:off x="6323781" y="1825625"/>
            <a:ext cx="5868219" cy="3620005"/>
          </a:xfrm>
          <a:prstGeom prst="rect">
            <a:avLst/>
          </a:prstGeom>
        </p:spPr>
      </p:pic>
      <p:pic>
        <p:nvPicPr>
          <p:cNvPr id="13" name="图片 12">
            <a:extLst>
              <a:ext uri="{FF2B5EF4-FFF2-40B4-BE49-F238E27FC236}">
                <a16:creationId xmlns:a16="http://schemas.microsoft.com/office/drawing/2014/main" id="{FE096E03-9CE7-3DEC-0906-41168FE68FA0}"/>
              </a:ext>
            </a:extLst>
          </p:cNvPr>
          <p:cNvPicPr>
            <a:picLocks noChangeAspect="1"/>
          </p:cNvPicPr>
          <p:nvPr/>
        </p:nvPicPr>
        <p:blipFill>
          <a:blip r:embed="rId3"/>
          <a:stretch>
            <a:fillRect/>
          </a:stretch>
        </p:blipFill>
        <p:spPr>
          <a:xfrm>
            <a:off x="332571" y="2267204"/>
            <a:ext cx="5763429" cy="4505954"/>
          </a:xfrm>
          <a:prstGeom prst="rect">
            <a:avLst/>
          </a:prstGeom>
        </p:spPr>
      </p:pic>
    </p:spTree>
    <p:extLst>
      <p:ext uri="{BB962C8B-B14F-4D97-AF65-F5344CB8AC3E}">
        <p14:creationId xmlns:p14="http://schemas.microsoft.com/office/powerpoint/2010/main" val="3204253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9631F2-3E8E-3AC7-37C0-D29F73389C97}"/>
              </a:ext>
            </a:extLst>
          </p:cNvPr>
          <p:cNvSpPr>
            <a:spLocks noGrp="1"/>
          </p:cNvSpPr>
          <p:nvPr>
            <p:ph type="title"/>
          </p:nvPr>
        </p:nvSpPr>
        <p:spPr/>
        <p:txBody>
          <a:bodyPr/>
          <a:lstStyle/>
          <a:p>
            <a:r>
              <a:rPr lang="en-US" altLang="zh-CN" b="1" dirty="0"/>
              <a:t>[THUPC 2021] </a:t>
            </a:r>
            <a:r>
              <a:rPr lang="zh-CN" altLang="en-US" b="1" dirty="0"/>
              <a:t>混乱邪恶</a:t>
            </a:r>
            <a:endParaRPr lang="zh-CN" altLang="en-US" dirty="0"/>
          </a:p>
        </p:txBody>
      </p:sp>
      <p:sp>
        <p:nvSpPr>
          <p:cNvPr id="3" name="内容占位符 2">
            <a:extLst>
              <a:ext uri="{FF2B5EF4-FFF2-40B4-BE49-F238E27FC236}">
                <a16:creationId xmlns:a16="http://schemas.microsoft.com/office/drawing/2014/main" id="{4ABB9099-FE39-391A-8E0A-D1B0B2E48E9D}"/>
              </a:ext>
            </a:extLst>
          </p:cNvPr>
          <p:cNvSpPr>
            <a:spLocks noGrp="1"/>
          </p:cNvSpPr>
          <p:nvPr>
            <p:ph idx="1"/>
          </p:nvPr>
        </p:nvSpPr>
        <p:spPr/>
        <p:txBody>
          <a:bodyPr/>
          <a:lstStyle/>
          <a:p>
            <a:r>
              <a:rPr lang="zh-CN" altLang="en-US" dirty="0"/>
              <a:t>一眼背包。</a:t>
            </a:r>
            <a:endParaRPr lang="en-US" altLang="zh-CN" dirty="0"/>
          </a:p>
          <a:p>
            <a:r>
              <a:rPr lang="zh-CN" altLang="en-US" dirty="0"/>
              <a:t>我们需要两个维度记录当前坐标，两个维度记录当前 </a:t>
            </a:r>
            <a:r>
              <a:rPr lang="en-US" altLang="zh-CN" dirty="0"/>
              <a:t>l </a:t>
            </a:r>
            <a:r>
              <a:rPr lang="zh-CN" altLang="en-US" dirty="0"/>
              <a:t>和 </a:t>
            </a:r>
            <a:r>
              <a:rPr lang="en-US" altLang="zh-CN" dirty="0"/>
              <a:t>g</a:t>
            </a:r>
            <a:r>
              <a:rPr lang="zh-CN" altLang="en-US" dirty="0"/>
              <a:t>，还需要一个 </a:t>
            </a:r>
            <a:r>
              <a:rPr lang="en-US" altLang="zh-CN" dirty="0"/>
              <a:t>n </a:t>
            </a:r>
            <a:r>
              <a:rPr lang="zh-CN" altLang="en-US" dirty="0"/>
              <a:t>的时间进行递推。一共是 </a:t>
            </a:r>
            <a:r>
              <a:rPr lang="en-US" altLang="zh-CN" dirty="0"/>
              <a:t>n^3p^2 </a:t>
            </a:r>
            <a:r>
              <a:rPr lang="zh-CN" altLang="en-US" dirty="0"/>
              <a:t>的复杂度。可以 </a:t>
            </a:r>
            <a:r>
              <a:rPr lang="en-US" altLang="zh-CN" dirty="0" err="1"/>
              <a:t>bitset</a:t>
            </a:r>
            <a:r>
              <a:rPr lang="en-US" altLang="zh-CN" dirty="0"/>
              <a:t> </a:t>
            </a:r>
            <a:r>
              <a:rPr lang="zh-CN" altLang="en-US" dirty="0"/>
              <a:t>除掉一个 </a:t>
            </a:r>
            <a:r>
              <a:rPr lang="en-US" altLang="zh-CN" dirty="0"/>
              <a:t>w</a:t>
            </a:r>
            <a:r>
              <a:rPr lang="zh-CN" altLang="en-US" dirty="0"/>
              <a:t>，意义很小。</a:t>
            </a:r>
            <a:endParaRPr lang="en-US" altLang="zh-CN" dirty="0"/>
          </a:p>
          <a:p>
            <a:r>
              <a:rPr lang="zh-CN" altLang="en-US" dirty="0"/>
              <a:t>注意到我们 </a:t>
            </a:r>
            <a:r>
              <a:rPr lang="en-US" altLang="zh-CN" dirty="0" err="1"/>
              <a:t>dp</a:t>
            </a:r>
            <a:r>
              <a:rPr lang="en-US" altLang="zh-CN" dirty="0"/>
              <a:t> </a:t>
            </a:r>
            <a:r>
              <a:rPr lang="zh-CN" altLang="en-US" dirty="0"/>
              <a:t>的顺序实际上是无关紧要的。如果我们把所有 </a:t>
            </a:r>
            <a:r>
              <a:rPr lang="en-US" altLang="zh-CN" dirty="0"/>
              <a:t>idea </a:t>
            </a:r>
            <a:r>
              <a:rPr lang="zh-CN" altLang="en-US" dirty="0"/>
              <a:t>随机打乱，当前坐标这一维上实际上就变成了一个二维随机游走的模型。根据著名结论期望上来说我们只会走到距离原点 </a:t>
            </a:r>
            <a:r>
              <a:rPr lang="en-US" altLang="zh-CN" dirty="0"/>
              <a:t>sqrt </a:t>
            </a:r>
            <a:r>
              <a:rPr lang="zh-CN" altLang="en-US" dirty="0"/>
              <a:t>的位置，于是把这两维从 </a:t>
            </a:r>
            <a:r>
              <a:rPr lang="en-US" altLang="zh-CN" dirty="0"/>
              <a:t>O(n) </a:t>
            </a:r>
            <a:r>
              <a:rPr lang="zh-CN" altLang="en-US" dirty="0"/>
              <a:t>改成 </a:t>
            </a:r>
            <a:r>
              <a:rPr lang="en-US" altLang="zh-CN" dirty="0"/>
              <a:t>O(sqrt(n)) </a:t>
            </a:r>
            <a:r>
              <a:rPr lang="zh-CN" altLang="en-US" dirty="0"/>
              <a:t>即可少一个 </a:t>
            </a:r>
            <a:r>
              <a:rPr lang="en-US" altLang="zh-CN" dirty="0"/>
              <a:t>n</a:t>
            </a:r>
            <a:r>
              <a:rPr lang="zh-CN" altLang="en-US" dirty="0"/>
              <a:t>，变成 </a:t>
            </a:r>
            <a:r>
              <a:rPr lang="en-US" altLang="zh-CN" dirty="0"/>
              <a:t>n^2p^2/w</a:t>
            </a:r>
            <a:r>
              <a:rPr lang="zh-CN" altLang="en-US" dirty="0"/>
              <a:t>，能过。</a:t>
            </a:r>
          </a:p>
        </p:txBody>
      </p:sp>
    </p:spTree>
    <p:extLst>
      <p:ext uri="{BB962C8B-B14F-4D97-AF65-F5344CB8AC3E}">
        <p14:creationId xmlns:p14="http://schemas.microsoft.com/office/powerpoint/2010/main" val="2694716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589CA4-B20B-A2CD-629A-E456B4426601}"/>
              </a:ext>
            </a:extLst>
          </p:cNvPr>
          <p:cNvSpPr>
            <a:spLocks noGrp="1"/>
          </p:cNvSpPr>
          <p:nvPr>
            <p:ph type="title"/>
          </p:nvPr>
        </p:nvSpPr>
        <p:spPr/>
        <p:txBody>
          <a:bodyPr/>
          <a:lstStyle/>
          <a:p>
            <a:r>
              <a:rPr lang="zh-CN" altLang="en-US" dirty="0"/>
              <a:t>中场休息</a:t>
            </a:r>
          </a:p>
        </p:txBody>
      </p:sp>
      <p:sp>
        <p:nvSpPr>
          <p:cNvPr id="3" name="内容占位符 2">
            <a:extLst>
              <a:ext uri="{FF2B5EF4-FFF2-40B4-BE49-F238E27FC236}">
                <a16:creationId xmlns:a16="http://schemas.microsoft.com/office/drawing/2014/main" id="{36C24BC4-F874-7CDD-5CA6-D33B93B597AA}"/>
              </a:ext>
            </a:extLst>
          </p:cNvPr>
          <p:cNvSpPr>
            <a:spLocks noGrp="1"/>
          </p:cNvSpPr>
          <p:nvPr>
            <p:ph idx="1"/>
          </p:nvPr>
        </p:nvSpPr>
        <p:spPr/>
        <p:txBody>
          <a:bodyPr>
            <a:normAutofit lnSpcReduction="10000"/>
          </a:bodyPr>
          <a:lstStyle/>
          <a:p>
            <a:r>
              <a:rPr lang="zh-CN" altLang="en-US" b="1" dirty="0">
                <a:latin typeface="隶书" panose="02010509060101010101" pitchFamily="49" charset="-122"/>
                <a:ea typeface="隶书" panose="02010509060101010101" pitchFamily="49" charset="-122"/>
              </a:rPr>
              <a:t>肥肥胖胖是太阳鼓鼓囊囊是山岗风风光光小路上三个吊儿郎当一个志向要做栋梁一个挖空心思经商一个福气好得实在有点儿太夸张功夫练得响当当牛皮吹得会发光我们最爱疯狂幻想</a:t>
            </a:r>
            <a:endParaRPr lang="en-US" altLang="zh-CN"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我不敢苟同这样的说法首先我认为老坛酸菜应该拥有准考证号这样更能证明水是剧毒但李白和白垩纪大灭绝的关系是属于乘法口诀表里的广义相对论因此我推算出牛肉和原子弹的味道一样喜欢吃肉和</a:t>
            </a:r>
            <a:r>
              <a:rPr lang="en-US" altLang="zh-CN" b="1" dirty="0">
                <a:latin typeface="Consolas" panose="020B0609020204030204" pitchFamily="49" charset="0"/>
                <a:ea typeface="隶书" panose="02010509060101010101" pitchFamily="49" charset="-122"/>
              </a:rPr>
              <a:t>1+1=2</a:t>
            </a:r>
            <a:r>
              <a:rPr lang="zh-CN" altLang="en-US" b="1" dirty="0">
                <a:latin typeface="隶书" panose="02010509060101010101" pitchFamily="49" charset="-122"/>
                <a:ea typeface="隶书" panose="02010509060101010101" pitchFamily="49" charset="-122"/>
              </a:rPr>
              <a:t>这两种观点有很大的冲突有人会觉得这观点偏激了我们可以得知牛顿被苹果砸中后发现了钢筋混凝土喜欢鲨鱼后让莫比乌斯环分成两面我们也可以得出西伯利亚与三体视频聊天通话中谈到的是米老鼠是应该按</a:t>
            </a:r>
            <a:r>
              <a:rPr lang="en-US" altLang="zh-CN" b="1" dirty="0">
                <a:latin typeface="Consolas" panose="020B0609020204030204" pitchFamily="49" charset="0"/>
                <a:ea typeface="隶书" panose="02010509060101010101" pitchFamily="49" charset="-122"/>
              </a:rPr>
              <a:t>F</a:t>
            </a:r>
            <a:r>
              <a:rPr lang="zh-CN" altLang="en-US" b="1" dirty="0">
                <a:latin typeface="隶书" panose="02010509060101010101" pitchFamily="49" charset="-122"/>
                <a:ea typeface="隶书" panose="02010509060101010101" pitchFamily="49" charset="-122"/>
              </a:rPr>
              <a:t>还是加鱼子酱的话题总体来说这都不影响潘子与虎哥在一起商讨鲨鱼应该吃混凝土还是穿内裤的问题</a:t>
            </a:r>
          </a:p>
        </p:txBody>
      </p:sp>
    </p:spTree>
    <p:extLst>
      <p:ext uri="{BB962C8B-B14F-4D97-AF65-F5344CB8AC3E}">
        <p14:creationId xmlns:p14="http://schemas.microsoft.com/office/powerpoint/2010/main" val="1169067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C4A3CB-C01B-5AE7-8E38-E500F6272641}"/>
              </a:ext>
            </a:extLst>
          </p:cNvPr>
          <p:cNvSpPr>
            <a:spLocks noGrp="1"/>
          </p:cNvSpPr>
          <p:nvPr>
            <p:ph type="title"/>
          </p:nvPr>
        </p:nvSpPr>
        <p:spPr/>
        <p:txBody>
          <a:bodyPr/>
          <a:lstStyle/>
          <a:p>
            <a:r>
              <a:rPr lang="zh-CN" altLang="en-US" dirty="0"/>
              <a:t>提交答案</a:t>
            </a:r>
          </a:p>
        </p:txBody>
      </p:sp>
      <p:sp>
        <p:nvSpPr>
          <p:cNvPr id="3" name="内容占位符 2">
            <a:extLst>
              <a:ext uri="{FF2B5EF4-FFF2-40B4-BE49-F238E27FC236}">
                <a16:creationId xmlns:a16="http://schemas.microsoft.com/office/drawing/2014/main" id="{A23AE5D4-B635-9BA9-2B5F-45D95C690AC1}"/>
              </a:ext>
            </a:extLst>
          </p:cNvPr>
          <p:cNvSpPr>
            <a:spLocks noGrp="1"/>
          </p:cNvSpPr>
          <p:nvPr>
            <p:ph idx="1"/>
          </p:nvPr>
        </p:nvSpPr>
        <p:spPr/>
        <p:txBody>
          <a:bodyPr/>
          <a:lstStyle/>
          <a:p>
            <a:r>
              <a:rPr lang="zh-CN" altLang="en-US" dirty="0"/>
              <a:t>这类题目比较常见的有两种：给你一堆输入（或输出，或源程序）然后让你盒算法的，和直接造计算机的。</a:t>
            </a:r>
            <a:endParaRPr lang="en-US" altLang="zh-CN" dirty="0"/>
          </a:p>
          <a:p>
            <a:r>
              <a:rPr lang="zh-CN" altLang="en-US" dirty="0"/>
              <a:t>大部分都需要具体题目具体分析。</a:t>
            </a:r>
          </a:p>
        </p:txBody>
      </p:sp>
    </p:spTree>
    <p:extLst>
      <p:ext uri="{BB962C8B-B14F-4D97-AF65-F5344CB8AC3E}">
        <p14:creationId xmlns:p14="http://schemas.microsoft.com/office/powerpoint/2010/main" val="147072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3324A-2B12-887C-9B82-9C1EA4C349CA}"/>
              </a:ext>
            </a:extLst>
          </p:cNvPr>
          <p:cNvSpPr>
            <a:spLocks noGrp="1"/>
          </p:cNvSpPr>
          <p:nvPr>
            <p:ph type="title"/>
          </p:nvPr>
        </p:nvSpPr>
        <p:spPr/>
        <p:txBody>
          <a:bodyPr>
            <a:normAutofit/>
          </a:bodyPr>
          <a:lstStyle/>
          <a:p>
            <a:r>
              <a:rPr lang="en-US" altLang="zh-CN" b="1" dirty="0"/>
              <a:t>ARC148F 998244353 → 1000000007</a:t>
            </a:r>
            <a:endParaRPr lang="zh-CN" altLang="en-US" dirty="0"/>
          </a:p>
        </p:txBody>
      </p:sp>
      <p:sp>
        <p:nvSpPr>
          <p:cNvPr id="3" name="内容占位符 2">
            <a:extLst>
              <a:ext uri="{FF2B5EF4-FFF2-40B4-BE49-F238E27FC236}">
                <a16:creationId xmlns:a16="http://schemas.microsoft.com/office/drawing/2014/main" id="{6EE9D6E9-6DAC-5F5E-2A15-1699A768D78F}"/>
              </a:ext>
            </a:extLst>
          </p:cNvPr>
          <p:cNvSpPr>
            <a:spLocks noGrp="1"/>
          </p:cNvSpPr>
          <p:nvPr>
            <p:ph idx="1"/>
          </p:nvPr>
        </p:nvSpPr>
        <p:spPr/>
        <p:txBody>
          <a:bodyPr>
            <a:normAutofit fontScale="92500"/>
          </a:bodyPr>
          <a:lstStyle/>
          <a:p>
            <a:r>
              <a:rPr lang="zh-CN" altLang="en-US" dirty="0"/>
              <a:t>给你一台计算机和 </a:t>
            </a:r>
            <a:r>
              <a:rPr lang="en-US" altLang="zh-CN" dirty="0"/>
              <a:t>26</a:t>
            </a:r>
            <a:r>
              <a:rPr lang="zh-CN" altLang="en-US" dirty="0"/>
              <a:t> 个</a:t>
            </a:r>
            <a:r>
              <a:rPr lang="zh-CN" altLang="en-US" b="1" dirty="0"/>
              <a:t>无符号 </a:t>
            </a:r>
            <a:r>
              <a:rPr lang="en-US" altLang="zh-CN" b="1" dirty="0"/>
              <a:t>64</a:t>
            </a:r>
            <a:r>
              <a:rPr lang="zh-CN" altLang="en-US" dirty="0"/>
              <a:t> 位变量（也就是说，运算过程中所有的计算都会</a:t>
            </a:r>
            <a:r>
              <a:rPr lang="zh-CN" altLang="en-US" b="1" dirty="0"/>
              <a:t>对</a:t>
            </a:r>
            <a:r>
              <a:rPr lang="zh-CN" altLang="en-US" dirty="0"/>
              <a:t> </a:t>
            </a:r>
            <a:r>
              <a:rPr lang="en-US" altLang="zh-CN" b="1" dirty="0"/>
              <a:t>2^{64}</a:t>
            </a:r>
            <a:r>
              <a:rPr lang="zh-CN" altLang="en-US" dirty="0"/>
              <a:t> </a:t>
            </a:r>
            <a:r>
              <a:rPr lang="zh-CN" altLang="en-US" b="1" dirty="0"/>
              <a:t>取模</a:t>
            </a:r>
            <a:r>
              <a:rPr lang="zh-CN" altLang="en-US" dirty="0"/>
              <a:t>），名字分别为 </a:t>
            </a:r>
            <a:r>
              <a:rPr lang="en-US" altLang="zh-CN" i="1" dirty="0"/>
              <a:t>A</a:t>
            </a:r>
            <a:r>
              <a:rPr lang="zh-CN" altLang="en-US" dirty="0"/>
              <a:t>∼</a:t>
            </a:r>
            <a:r>
              <a:rPr lang="en-US" altLang="zh-CN" i="1" dirty="0"/>
              <a:t>Z</a:t>
            </a:r>
            <a:r>
              <a:rPr lang="zh-CN" altLang="en-US" dirty="0"/>
              <a:t>。</a:t>
            </a:r>
          </a:p>
          <a:p>
            <a:r>
              <a:rPr lang="zh-CN" altLang="en-US" dirty="0"/>
              <a:t>初始时，</a:t>
            </a:r>
            <a:r>
              <a:rPr lang="en-US" altLang="zh-CN" i="1" dirty="0"/>
              <a:t>A</a:t>
            </a:r>
            <a:r>
              <a:rPr lang="zh-CN" altLang="en-US" dirty="0"/>
              <a:t> 和 </a:t>
            </a:r>
            <a:r>
              <a:rPr lang="en-US" altLang="zh-CN" i="1" dirty="0"/>
              <a:t>B</a:t>
            </a:r>
            <a:r>
              <a:rPr lang="zh-CN" altLang="en-US" dirty="0"/>
              <a:t> 中分别存储着两个数 </a:t>
            </a:r>
            <a:r>
              <a:rPr lang="en-US" altLang="zh-CN" dirty="0"/>
              <a:t>a</a:t>
            </a:r>
            <a:r>
              <a:rPr lang="zh-CN" altLang="en-US" dirty="0"/>
              <a:t> 和 </a:t>
            </a:r>
            <a:r>
              <a:rPr lang="en-US" altLang="zh-CN" dirty="0"/>
              <a:t>b</a:t>
            </a:r>
            <a:r>
              <a:rPr lang="zh-CN" altLang="en-US" dirty="0"/>
              <a:t>，他想用以下三种操作使得变量 </a:t>
            </a:r>
            <a:r>
              <a:rPr lang="en-US" altLang="zh-CN" i="1" dirty="0"/>
              <a:t>C</a:t>
            </a:r>
            <a:r>
              <a:rPr lang="zh-CN" altLang="en-US" dirty="0"/>
              <a:t> 中的值为 </a:t>
            </a:r>
            <a:r>
              <a:rPr lang="en-US" altLang="zh-CN" dirty="0"/>
              <a:t>a*b</a:t>
            </a:r>
            <a:r>
              <a:rPr lang="en-US" altLang="zh-CN" i="1" dirty="0"/>
              <a:t> </a:t>
            </a:r>
            <a:r>
              <a:rPr lang="en-US" altLang="zh-CN" dirty="0"/>
              <a:t>mod 1000000007</a:t>
            </a:r>
            <a:r>
              <a:rPr lang="zh-CN" altLang="en-US" dirty="0"/>
              <a:t>：</a:t>
            </a:r>
          </a:p>
          <a:p>
            <a:r>
              <a:rPr lang="en-US" altLang="zh-CN" dirty="0"/>
              <a:t>add x y z</a:t>
            </a:r>
            <a:r>
              <a:rPr lang="zh-CN" altLang="en-US" dirty="0"/>
              <a:t>​：将变量 </a:t>
            </a:r>
            <a:r>
              <a:rPr lang="en-US" altLang="zh-CN" dirty="0"/>
              <a:t>x</a:t>
            </a:r>
            <a:r>
              <a:rPr lang="zh-CN" altLang="en-US" dirty="0"/>
              <a:t> 的值赋为变量 </a:t>
            </a:r>
            <a:r>
              <a:rPr lang="en-US" altLang="zh-CN" dirty="0"/>
              <a:t>y</a:t>
            </a:r>
            <a:r>
              <a:rPr lang="zh-CN" altLang="en-US" dirty="0"/>
              <a:t> 的值和变量 </a:t>
            </a:r>
            <a:r>
              <a:rPr lang="en-US" altLang="zh-CN" i="1" dirty="0"/>
              <a:t>z</a:t>
            </a:r>
            <a:r>
              <a:rPr lang="zh-CN" altLang="en-US" dirty="0"/>
              <a:t> 的值的和。</a:t>
            </a:r>
          </a:p>
          <a:p>
            <a:r>
              <a:rPr lang="en-US" altLang="zh-CN" dirty="0" err="1"/>
              <a:t>mul</a:t>
            </a:r>
            <a:r>
              <a:rPr lang="en-US" altLang="zh-CN" dirty="0"/>
              <a:t> x y z</a:t>
            </a:r>
            <a:r>
              <a:rPr lang="zh-CN" altLang="en-US" dirty="0"/>
              <a:t>​：将变量 </a:t>
            </a:r>
            <a:r>
              <a:rPr lang="en-US" altLang="zh-CN" dirty="0"/>
              <a:t>x</a:t>
            </a:r>
            <a:r>
              <a:rPr lang="zh-CN" altLang="en-US" dirty="0"/>
              <a:t> 的值赋为变量 </a:t>
            </a:r>
            <a:r>
              <a:rPr lang="en-US" altLang="zh-CN" dirty="0"/>
              <a:t>y</a:t>
            </a:r>
            <a:r>
              <a:rPr lang="zh-CN" altLang="en-US" dirty="0"/>
              <a:t> 的值和变量或常量 </a:t>
            </a:r>
            <a:r>
              <a:rPr lang="en-US" altLang="zh-CN" i="1" dirty="0"/>
              <a:t>z</a:t>
            </a:r>
            <a:r>
              <a:rPr lang="zh-CN" altLang="en-US" dirty="0"/>
              <a:t> 的值的积。</a:t>
            </a:r>
          </a:p>
          <a:p>
            <a:r>
              <a:rPr lang="en-US" altLang="zh-CN" dirty="0"/>
              <a:t>rem x y</a:t>
            </a:r>
            <a:r>
              <a:rPr lang="zh-CN" altLang="en-US" dirty="0"/>
              <a:t>​：将变量 </a:t>
            </a:r>
            <a:r>
              <a:rPr lang="en-US" altLang="zh-CN" dirty="0"/>
              <a:t>x</a:t>
            </a:r>
            <a:r>
              <a:rPr lang="zh-CN" altLang="en-US" dirty="0"/>
              <a:t> 的值赋为变量 </a:t>
            </a:r>
            <a:r>
              <a:rPr lang="en-US" altLang="zh-CN" dirty="0"/>
              <a:t>y</a:t>
            </a:r>
            <a:r>
              <a:rPr lang="zh-CN" altLang="en-US" dirty="0"/>
              <a:t> 的值对 </a:t>
            </a:r>
            <a:r>
              <a:rPr lang="en-US" altLang="zh-CN" dirty="0"/>
              <a:t>998244353</a:t>
            </a:r>
            <a:r>
              <a:rPr lang="zh-CN" altLang="en-US" dirty="0"/>
              <a:t> 取模后的值。</a:t>
            </a:r>
          </a:p>
          <a:p>
            <a:r>
              <a:rPr lang="zh-CN" altLang="en-US" dirty="0"/>
              <a:t>请利用以上三种语句写出一个 </a:t>
            </a:r>
            <a:r>
              <a:rPr lang="en-US" altLang="zh-CN" b="1" dirty="0"/>
              <a:t>100</a:t>
            </a:r>
            <a:r>
              <a:rPr lang="zh-CN" altLang="en-US" dirty="0"/>
              <a:t> </a:t>
            </a:r>
            <a:r>
              <a:rPr lang="zh-CN" altLang="en-US" b="1" dirty="0"/>
              <a:t>行以内</a:t>
            </a:r>
            <a:r>
              <a:rPr lang="zh-CN" altLang="en-US" dirty="0"/>
              <a:t>的伪代码，使得它能计算出 </a:t>
            </a:r>
            <a:r>
              <a:rPr lang="en-US" altLang="zh-CN" dirty="0"/>
              <a:t>a*b</a:t>
            </a:r>
            <a:r>
              <a:rPr lang="en-US" altLang="zh-CN" i="1" dirty="0"/>
              <a:t> </a:t>
            </a:r>
            <a:r>
              <a:rPr lang="en-US" altLang="zh-CN" dirty="0"/>
              <a:t>mod 1000000007</a:t>
            </a:r>
            <a:r>
              <a:rPr lang="zh-CN" altLang="en-US" dirty="0"/>
              <a:t> 的值，并存储在变量 </a:t>
            </a:r>
            <a:r>
              <a:rPr lang="en-US" altLang="zh-CN" i="1" dirty="0"/>
              <a:t>C</a:t>
            </a:r>
            <a:r>
              <a:rPr lang="zh-CN" altLang="en-US" dirty="0"/>
              <a:t> 中。</a:t>
            </a:r>
            <a:r>
              <a:rPr lang="en-US" altLang="zh-CN" dirty="0" err="1"/>
              <a:t>a,b</a:t>
            </a:r>
            <a:r>
              <a:rPr lang="en-US" altLang="zh-CN" dirty="0"/>
              <a:t>&lt;=1000000006</a:t>
            </a:r>
            <a:r>
              <a:rPr lang="zh-CN" altLang="en-US" dirty="0"/>
              <a:t>。</a:t>
            </a:r>
          </a:p>
          <a:p>
            <a:endParaRPr lang="zh-CN" altLang="en-US" dirty="0"/>
          </a:p>
        </p:txBody>
      </p:sp>
    </p:spTree>
    <p:extLst>
      <p:ext uri="{BB962C8B-B14F-4D97-AF65-F5344CB8AC3E}">
        <p14:creationId xmlns:p14="http://schemas.microsoft.com/office/powerpoint/2010/main" val="571074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B77BA5-69BE-2FF3-794B-5C1456CBFA58}"/>
              </a:ext>
            </a:extLst>
          </p:cNvPr>
          <p:cNvSpPr>
            <a:spLocks noGrp="1"/>
          </p:cNvSpPr>
          <p:nvPr>
            <p:ph type="title"/>
          </p:nvPr>
        </p:nvSpPr>
        <p:spPr/>
        <p:txBody>
          <a:bodyPr/>
          <a:lstStyle/>
          <a:p>
            <a:r>
              <a:rPr lang="en-US" altLang="zh-CN" b="1" dirty="0"/>
              <a:t>ARC148F 998244353 → 1000000007</a:t>
            </a:r>
            <a:endParaRPr lang="zh-CN" altLang="en-US" dirty="0"/>
          </a:p>
        </p:txBody>
      </p:sp>
      <p:sp>
        <p:nvSpPr>
          <p:cNvPr id="3" name="内容占位符 2">
            <a:extLst>
              <a:ext uri="{FF2B5EF4-FFF2-40B4-BE49-F238E27FC236}">
                <a16:creationId xmlns:a16="http://schemas.microsoft.com/office/drawing/2014/main" id="{B49EA60B-5C71-94FC-A335-F2C408161D92}"/>
              </a:ext>
            </a:extLst>
          </p:cNvPr>
          <p:cNvSpPr>
            <a:spLocks noGrp="1"/>
          </p:cNvSpPr>
          <p:nvPr>
            <p:ph idx="1"/>
          </p:nvPr>
        </p:nvSpPr>
        <p:spPr/>
        <p:txBody>
          <a:bodyPr/>
          <a:lstStyle/>
          <a:p>
            <a:r>
              <a:rPr lang="zh-CN" altLang="en-US" dirty="0"/>
              <a:t>通过乘 </a:t>
            </a:r>
            <a:r>
              <a:rPr lang="en-US" altLang="zh-CN" dirty="0"/>
              <a:t>2^{64}-1 </a:t>
            </a:r>
            <a:r>
              <a:rPr lang="zh-CN" altLang="en-US" dirty="0"/>
              <a:t>来实现减法。</a:t>
            </a:r>
            <a:endParaRPr lang="en-US" altLang="zh-CN" dirty="0"/>
          </a:p>
          <a:p>
            <a:r>
              <a:rPr lang="zh-CN" altLang="en-US" dirty="0"/>
              <a:t>对于 </a:t>
            </a:r>
            <a:r>
              <a:rPr lang="en-US" altLang="zh-CN" dirty="0"/>
              <a:t>998244353 </a:t>
            </a:r>
            <a:r>
              <a:rPr lang="zh-CN" altLang="en-US" dirty="0"/>
              <a:t>的倍数，通过乘 </a:t>
            </a:r>
            <a:r>
              <a:rPr lang="en-US" altLang="zh-CN" dirty="0"/>
              <a:t>998244353 </a:t>
            </a:r>
            <a:r>
              <a:rPr lang="zh-CN" altLang="en-US" dirty="0"/>
              <a:t>模 </a:t>
            </a:r>
            <a:r>
              <a:rPr lang="en-US" altLang="zh-CN" dirty="0"/>
              <a:t>2^{64} </a:t>
            </a:r>
            <a:r>
              <a:rPr lang="zh-CN" altLang="en-US" dirty="0"/>
              <a:t>的逆元来实现除以 </a:t>
            </a:r>
            <a:r>
              <a:rPr lang="en-US" altLang="zh-CN" dirty="0"/>
              <a:t>998244353</a:t>
            </a:r>
            <a:r>
              <a:rPr lang="zh-CN" altLang="en-US" dirty="0"/>
              <a:t>。</a:t>
            </a:r>
            <a:endParaRPr lang="en-US" altLang="zh-CN" dirty="0"/>
          </a:p>
          <a:p>
            <a:r>
              <a:rPr lang="zh-CN" altLang="en-US" dirty="0"/>
              <a:t>把一个数减去其模 </a:t>
            </a:r>
            <a:r>
              <a:rPr lang="en-US" altLang="zh-CN" dirty="0"/>
              <a:t>998244353 </a:t>
            </a:r>
            <a:r>
              <a:rPr lang="zh-CN" altLang="en-US" dirty="0"/>
              <a:t>的余数后除以 </a:t>
            </a:r>
            <a:r>
              <a:rPr lang="en-US" altLang="zh-CN" dirty="0"/>
              <a:t>998244353 </a:t>
            </a:r>
            <a:r>
              <a:rPr lang="zh-CN" altLang="en-US" dirty="0"/>
              <a:t>来实现求一个数除以 </a:t>
            </a:r>
            <a:r>
              <a:rPr lang="en-US" altLang="zh-CN" dirty="0"/>
              <a:t>998244353 </a:t>
            </a:r>
            <a:r>
              <a:rPr lang="zh-CN" altLang="en-US" dirty="0"/>
              <a:t>的商。</a:t>
            </a:r>
            <a:endParaRPr lang="en-US" altLang="zh-CN" dirty="0"/>
          </a:p>
          <a:p>
            <a:r>
              <a:rPr lang="zh-CN" altLang="en-US" dirty="0"/>
              <a:t>这题是给我们一个 </a:t>
            </a:r>
            <a:r>
              <a:rPr lang="en-US" altLang="zh-CN" dirty="0"/>
              <a:t>x=ab </a:t>
            </a:r>
            <a:r>
              <a:rPr lang="zh-CN" altLang="en-US" dirty="0"/>
              <a:t>然后要我们求 </a:t>
            </a:r>
            <a:r>
              <a:rPr lang="en-US" altLang="zh-CN" dirty="0"/>
              <a:t>x </a:t>
            </a:r>
            <a:r>
              <a:rPr lang="zh-CN" altLang="en-US" dirty="0"/>
              <a:t>取模 </a:t>
            </a:r>
            <a:r>
              <a:rPr lang="en-US" altLang="zh-CN" dirty="0"/>
              <a:t>1000000007 </a:t>
            </a:r>
            <a:r>
              <a:rPr lang="zh-CN" altLang="en-US" dirty="0"/>
              <a:t>的余数。考虑先毛估估一个商。</a:t>
            </a:r>
            <a:endParaRPr lang="en-US" altLang="zh-CN" dirty="0"/>
          </a:p>
        </p:txBody>
      </p:sp>
    </p:spTree>
    <p:extLst>
      <p:ext uri="{BB962C8B-B14F-4D97-AF65-F5344CB8AC3E}">
        <p14:creationId xmlns:p14="http://schemas.microsoft.com/office/powerpoint/2010/main" val="1517253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6EBC33-5CB7-FBF4-180A-13E14EE729C9}"/>
              </a:ext>
            </a:extLst>
          </p:cNvPr>
          <p:cNvSpPr>
            <a:spLocks noGrp="1"/>
          </p:cNvSpPr>
          <p:nvPr>
            <p:ph type="title"/>
          </p:nvPr>
        </p:nvSpPr>
        <p:spPr/>
        <p:txBody>
          <a:bodyPr/>
          <a:lstStyle/>
          <a:p>
            <a:r>
              <a:rPr lang="en-US" altLang="zh-CN" b="1" dirty="0"/>
              <a:t>ARC148F 998244353 → 1000000007</a:t>
            </a:r>
            <a:endParaRPr lang="zh-CN" altLang="en-US" dirty="0"/>
          </a:p>
        </p:txBody>
      </p:sp>
      <p:sp>
        <p:nvSpPr>
          <p:cNvPr id="3" name="内容占位符 2">
            <a:extLst>
              <a:ext uri="{FF2B5EF4-FFF2-40B4-BE49-F238E27FC236}">
                <a16:creationId xmlns:a16="http://schemas.microsoft.com/office/drawing/2014/main" id="{1948C176-E518-9C0A-CBDD-BF666D661F0C}"/>
              </a:ext>
            </a:extLst>
          </p:cNvPr>
          <p:cNvSpPr>
            <a:spLocks noGrp="1"/>
          </p:cNvSpPr>
          <p:nvPr>
            <p:ph idx="1"/>
          </p:nvPr>
        </p:nvSpPr>
        <p:spPr/>
        <p:txBody>
          <a:bodyPr>
            <a:normAutofit/>
          </a:bodyPr>
          <a:lstStyle/>
          <a:p>
            <a:r>
              <a:rPr lang="zh-CN" altLang="en-US" dirty="0"/>
              <a:t>观察到 </a:t>
            </a:r>
            <a:r>
              <a:rPr lang="en-US" altLang="zh-CN" dirty="0"/>
              <a:t>996491781/998244353​&lt;998244353/1000000007&lt; 996491782/998244353​ </a:t>
            </a:r>
            <a:r>
              <a:rPr lang="zh-CN" altLang="en-US" dirty="0"/>
              <a:t>。</a:t>
            </a:r>
            <a:endParaRPr lang="en-US" altLang="zh-CN" dirty="0"/>
          </a:p>
          <a:p>
            <a:r>
              <a:rPr lang="zh-CN" altLang="en-US" dirty="0"/>
              <a:t>观察到 </a:t>
            </a:r>
            <a:r>
              <a:rPr lang="en-US" altLang="zh-CN" dirty="0"/>
              <a:t>x/​1000000007=x/998244353*998244353/1000000007</a:t>
            </a:r>
            <a:r>
              <a:rPr lang="zh-CN" altLang="en-US" dirty="0"/>
              <a:t>。</a:t>
            </a:r>
            <a:endParaRPr lang="en-US" altLang="zh-CN" dirty="0"/>
          </a:p>
          <a:p>
            <a:r>
              <a:rPr lang="zh-CN" altLang="en-US" dirty="0"/>
              <a:t>于是 </a:t>
            </a:r>
            <a:r>
              <a:rPr lang="en-US" altLang="zh-CN" dirty="0"/>
              <a:t>[x/​1000000007]</a:t>
            </a:r>
            <a:r>
              <a:rPr lang="zh-CN" altLang="en-US" dirty="0"/>
              <a:t>≈</a:t>
            </a:r>
            <a:r>
              <a:rPr lang="en-US" altLang="zh-CN" dirty="0"/>
              <a:t>[[x/998244353]*996491781/998244353]</a:t>
            </a:r>
            <a:r>
              <a:rPr lang="zh-CN" altLang="en-US" dirty="0"/>
              <a:t>。</a:t>
            </a:r>
            <a:endParaRPr lang="en-US" altLang="zh-CN" dirty="0"/>
          </a:p>
          <a:p>
            <a:r>
              <a:rPr lang="zh-CN" altLang="en-US" dirty="0"/>
              <a:t>右边最外一层取整内的下界是 </a:t>
            </a:r>
            <a:r>
              <a:rPr lang="en-US" altLang="zh-CN" dirty="0"/>
              <a:t>x/1000000007-x/998244353*(998244353/1000000007-996491781/998244353)- 996491781/998244353​</a:t>
            </a:r>
            <a:r>
              <a:rPr lang="zh-CN" altLang="en-US" dirty="0"/>
              <a:t>。</a:t>
            </a:r>
            <a:endParaRPr lang="en-US" altLang="zh-CN" dirty="0"/>
          </a:p>
          <a:p>
            <a:r>
              <a:rPr lang="zh-CN" altLang="en-US" dirty="0"/>
              <a:t>这个东西的误差非常小，代入算一下会发现不超过 </a:t>
            </a:r>
            <a:r>
              <a:rPr lang="en-US" altLang="zh-CN" dirty="0"/>
              <a:t>1</a:t>
            </a:r>
            <a:r>
              <a:rPr lang="zh-CN" altLang="en-US" dirty="0"/>
              <a:t>。</a:t>
            </a:r>
            <a:br>
              <a:rPr lang="zh-CN" altLang="en-US" dirty="0"/>
            </a:br>
            <a:endParaRPr lang="zh-CN" altLang="en-US"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562615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ACD7F-0843-F8CD-13A1-1752B8AEAFCD}"/>
              </a:ext>
            </a:extLst>
          </p:cNvPr>
          <p:cNvSpPr>
            <a:spLocks noGrp="1"/>
          </p:cNvSpPr>
          <p:nvPr>
            <p:ph type="title"/>
          </p:nvPr>
        </p:nvSpPr>
        <p:spPr/>
        <p:txBody>
          <a:bodyPr/>
          <a:lstStyle/>
          <a:p>
            <a:r>
              <a:rPr lang="en-US" altLang="zh-CN" b="1" dirty="0"/>
              <a:t>ARC148F 998244353 → 1000000007</a:t>
            </a:r>
            <a:endParaRPr lang="zh-CN" altLang="en-US" dirty="0"/>
          </a:p>
        </p:txBody>
      </p:sp>
      <p:sp>
        <p:nvSpPr>
          <p:cNvPr id="3" name="内容占位符 2">
            <a:extLst>
              <a:ext uri="{FF2B5EF4-FFF2-40B4-BE49-F238E27FC236}">
                <a16:creationId xmlns:a16="http://schemas.microsoft.com/office/drawing/2014/main" id="{E8171158-1673-2BF1-765D-198CF1932AC0}"/>
              </a:ext>
            </a:extLst>
          </p:cNvPr>
          <p:cNvSpPr>
            <a:spLocks noGrp="1"/>
          </p:cNvSpPr>
          <p:nvPr>
            <p:ph idx="1"/>
          </p:nvPr>
        </p:nvSpPr>
        <p:spPr/>
        <p:txBody>
          <a:bodyPr>
            <a:normAutofit/>
          </a:bodyPr>
          <a:lstStyle/>
          <a:p>
            <a:r>
              <a:rPr lang="zh-CN" altLang="en-US" dirty="0"/>
              <a:t>拿</a:t>
            </a:r>
            <a:r>
              <a:rPr lang="en-US" altLang="zh-CN" dirty="0"/>
              <a:t> x </a:t>
            </a:r>
            <a:r>
              <a:rPr lang="zh-CN" altLang="en-US" dirty="0"/>
              <a:t>减去 </a:t>
            </a:r>
            <a:r>
              <a:rPr lang="en-US" altLang="zh-CN" dirty="0"/>
              <a:t>1000000007 </a:t>
            </a:r>
            <a:r>
              <a:rPr lang="zh-CN" altLang="en-US" dirty="0"/>
              <a:t>倍的它可以得到一个同余且更小的 </a:t>
            </a:r>
            <a:r>
              <a:rPr lang="en-US" altLang="zh-CN" dirty="0"/>
              <a:t>x</a:t>
            </a:r>
            <a:r>
              <a:rPr lang="zh-CN" altLang="en-US" dirty="0"/>
              <a:t>。于是我们迭代一次就能把 </a:t>
            </a:r>
            <a:r>
              <a:rPr lang="en-US" altLang="zh-CN" dirty="0"/>
              <a:t>x </a:t>
            </a:r>
            <a:r>
              <a:rPr lang="zh-CN" altLang="en-US" dirty="0"/>
              <a:t>控到两倍 </a:t>
            </a:r>
            <a:r>
              <a:rPr lang="en-US" altLang="zh-CN" dirty="0"/>
              <a:t>1000000007 </a:t>
            </a:r>
            <a:r>
              <a:rPr lang="zh-CN" altLang="en-US" dirty="0"/>
              <a:t>以内。我们再迭代一次这样的操作。</a:t>
            </a:r>
            <a:endParaRPr lang="en-US" altLang="zh-CN" dirty="0"/>
          </a:p>
          <a:p>
            <a:r>
              <a:rPr lang="zh-CN" altLang="en-US" dirty="0"/>
              <a:t>如果迭代前的 </a:t>
            </a:r>
            <a:r>
              <a:rPr lang="en-US" altLang="zh-CN" dirty="0"/>
              <a:t>x&gt;=2*998244353</a:t>
            </a:r>
            <a:r>
              <a:rPr lang="zh-CN" altLang="en-US" dirty="0"/>
              <a:t>，则右边的下界可以进一步放到 </a:t>
            </a:r>
            <a:r>
              <a:rPr lang="en-US" altLang="zh-CN" dirty="0"/>
              <a:t>x*​996491781/998244353-2*(1000000007/998244353-1)*996491781/998244353</a:t>
            </a:r>
            <a:r>
              <a:rPr lang="zh-CN" altLang="en-US" dirty="0"/>
              <a:t>。如果他不小于 </a:t>
            </a:r>
            <a:r>
              <a:rPr lang="en-US" altLang="zh-CN" dirty="0"/>
              <a:t>1 </a:t>
            </a:r>
            <a:r>
              <a:rPr lang="zh-CN" altLang="en-US" dirty="0"/>
              <a:t>就是对的。</a:t>
            </a:r>
            <a:endParaRPr lang="en-US" altLang="zh-CN" dirty="0"/>
          </a:p>
          <a:p>
            <a:r>
              <a:rPr lang="zh-CN" altLang="en-US" dirty="0"/>
              <a:t>否则，</a:t>
            </a:r>
            <a:r>
              <a:rPr lang="en-US" altLang="zh-CN" dirty="0"/>
              <a:t>x&lt;(998244353^2)/996491781+2*(1000000007-998244353)</a:t>
            </a:r>
            <a:r>
              <a:rPr lang="zh-CN" altLang="en-US" dirty="0"/>
              <a:t>，计算可得与 </a:t>
            </a:r>
            <a:r>
              <a:rPr lang="en-US" altLang="zh-CN" dirty="0"/>
              <a:t>x&gt;=2*998244353 </a:t>
            </a:r>
            <a:r>
              <a:rPr lang="zh-CN" altLang="en-US" dirty="0"/>
              <a:t>矛盾！</a:t>
            </a:r>
            <a:endParaRPr lang="en-US" altLang="zh-CN" dirty="0"/>
          </a:p>
          <a:p>
            <a:r>
              <a:rPr lang="zh-CN" altLang="en-US" dirty="0"/>
              <a:t>所以迭代两次后 </a:t>
            </a:r>
            <a:r>
              <a:rPr lang="en-US" altLang="zh-CN" dirty="0"/>
              <a:t>x&lt;2*998244353</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26968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072BDF-F4CA-C0BF-D643-B9CA8A08B29C}"/>
              </a:ext>
            </a:extLst>
          </p:cNvPr>
          <p:cNvSpPr>
            <a:spLocks noGrp="1"/>
          </p:cNvSpPr>
          <p:nvPr>
            <p:ph type="title"/>
          </p:nvPr>
        </p:nvSpPr>
        <p:spPr/>
        <p:txBody>
          <a:bodyPr/>
          <a:lstStyle/>
          <a:p>
            <a:r>
              <a:rPr lang="zh-CN" altLang="en-US" dirty="0"/>
              <a:t>随机化算法</a:t>
            </a:r>
          </a:p>
        </p:txBody>
      </p:sp>
      <p:sp>
        <p:nvSpPr>
          <p:cNvPr id="3" name="内容占位符 2">
            <a:extLst>
              <a:ext uri="{FF2B5EF4-FFF2-40B4-BE49-F238E27FC236}">
                <a16:creationId xmlns:a16="http://schemas.microsoft.com/office/drawing/2014/main" id="{2210601A-20A7-5E2B-30AE-2DF5F2615B2F}"/>
              </a:ext>
            </a:extLst>
          </p:cNvPr>
          <p:cNvSpPr>
            <a:spLocks noGrp="1"/>
          </p:cNvSpPr>
          <p:nvPr>
            <p:ph idx="1"/>
          </p:nvPr>
        </p:nvSpPr>
        <p:spPr/>
        <p:txBody>
          <a:bodyPr/>
          <a:lstStyle/>
          <a:p>
            <a:r>
              <a:rPr lang="zh-CN" altLang="en-US" dirty="0"/>
              <a:t>这里应该有一页介绍各种随机化算法的区别，但其实没啥用就不讲了。</a:t>
            </a:r>
            <a:endParaRPr lang="en-US" altLang="zh-CN" dirty="0"/>
          </a:p>
          <a:p>
            <a:r>
              <a:rPr lang="zh-CN" altLang="en-US" dirty="0"/>
              <a:t>大部分随机化算法要严格证明正确率比较麻烦，更多是你感性理解一下好像很对然后往上拍。</a:t>
            </a:r>
            <a:endParaRPr lang="en-US" altLang="zh-CN" dirty="0"/>
          </a:p>
          <a:p>
            <a:r>
              <a:rPr lang="en-US" altLang="zh-CN" dirty="0"/>
              <a:t>OI </a:t>
            </a:r>
            <a:r>
              <a:rPr lang="zh-CN" altLang="en-US" dirty="0"/>
              <a:t>赛制下随机化算法的得分会比较吃理解，建议场上多造点数据感受那股劲。有 </a:t>
            </a:r>
            <a:r>
              <a:rPr lang="en-US" altLang="zh-CN" dirty="0" err="1"/>
              <a:t>selfeval</a:t>
            </a:r>
            <a:r>
              <a:rPr lang="en-US" altLang="zh-CN" dirty="0"/>
              <a:t> </a:t>
            </a:r>
            <a:r>
              <a:rPr lang="zh-CN" altLang="en-US" dirty="0"/>
              <a:t>的话就没必要了。</a:t>
            </a:r>
            <a:endParaRPr lang="en-US" altLang="zh-CN" dirty="0"/>
          </a:p>
        </p:txBody>
      </p:sp>
    </p:spTree>
    <p:extLst>
      <p:ext uri="{BB962C8B-B14F-4D97-AF65-F5344CB8AC3E}">
        <p14:creationId xmlns:p14="http://schemas.microsoft.com/office/powerpoint/2010/main" val="690359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92157-7E3C-AB2B-0739-DFB19F086134}"/>
              </a:ext>
            </a:extLst>
          </p:cNvPr>
          <p:cNvSpPr>
            <a:spLocks noGrp="1"/>
          </p:cNvSpPr>
          <p:nvPr>
            <p:ph type="title"/>
          </p:nvPr>
        </p:nvSpPr>
        <p:spPr/>
        <p:txBody>
          <a:bodyPr/>
          <a:lstStyle/>
          <a:p>
            <a:r>
              <a:rPr lang="en-US" altLang="zh-CN" b="1" dirty="0"/>
              <a:t>ARC148F 998244353 → 1000000007</a:t>
            </a:r>
            <a:endParaRPr lang="zh-CN" altLang="en-US" dirty="0"/>
          </a:p>
        </p:txBody>
      </p:sp>
      <p:sp>
        <p:nvSpPr>
          <p:cNvPr id="3" name="内容占位符 2">
            <a:extLst>
              <a:ext uri="{FF2B5EF4-FFF2-40B4-BE49-F238E27FC236}">
                <a16:creationId xmlns:a16="http://schemas.microsoft.com/office/drawing/2014/main" id="{508D3A2A-419B-F9A7-CB2D-900378EF182D}"/>
              </a:ext>
            </a:extLst>
          </p:cNvPr>
          <p:cNvSpPr>
            <a:spLocks noGrp="1"/>
          </p:cNvSpPr>
          <p:nvPr>
            <p:ph idx="1"/>
          </p:nvPr>
        </p:nvSpPr>
        <p:spPr/>
        <p:txBody>
          <a:bodyPr/>
          <a:lstStyle/>
          <a:p>
            <a:r>
              <a:rPr lang="zh-CN" altLang="en-US" dirty="0"/>
              <a:t>此时再出问题当且仅当 </a:t>
            </a:r>
            <a:r>
              <a:rPr lang="en-US" altLang="zh-CN" dirty="0"/>
              <a:t>1000000007&lt;=x&lt;2*998244353</a:t>
            </a:r>
            <a:r>
              <a:rPr lang="zh-CN" altLang="en-US" dirty="0"/>
              <a:t>。</a:t>
            </a:r>
            <a:endParaRPr lang="en-US" altLang="zh-CN" dirty="0"/>
          </a:p>
          <a:p>
            <a:r>
              <a:rPr lang="zh-CN" altLang="en-US" dirty="0"/>
              <a:t>我们可以算出 </a:t>
            </a:r>
            <a:r>
              <a:rPr lang="en-US" altLang="zh-CN" dirty="0"/>
              <a:t>x </a:t>
            </a:r>
            <a:r>
              <a:rPr lang="zh-CN" altLang="en-US" dirty="0"/>
              <a:t>除以 </a:t>
            </a:r>
            <a:r>
              <a:rPr lang="en-US" altLang="zh-CN" dirty="0"/>
              <a:t>998244353 </a:t>
            </a:r>
            <a:r>
              <a:rPr lang="zh-CN" altLang="en-US" dirty="0"/>
              <a:t>的商和余数 </a:t>
            </a:r>
            <a:r>
              <a:rPr lang="en-US" altLang="zh-CN" dirty="0"/>
              <a:t>q </a:t>
            </a:r>
            <a:r>
              <a:rPr lang="zh-CN" altLang="en-US" dirty="0"/>
              <a:t>与 </a:t>
            </a:r>
            <a:r>
              <a:rPr lang="en-US" altLang="zh-CN" dirty="0"/>
              <a:t>r</a:t>
            </a:r>
            <a:r>
              <a:rPr lang="zh-CN" altLang="en-US" dirty="0"/>
              <a:t>。那么出问题当且仅当 </a:t>
            </a:r>
            <a:r>
              <a:rPr lang="en-US" altLang="zh-CN" dirty="0"/>
              <a:t>q&gt;=1 </a:t>
            </a:r>
            <a:r>
              <a:rPr lang="zh-CN" altLang="en-US" dirty="0"/>
              <a:t>且 </a:t>
            </a:r>
            <a:r>
              <a:rPr lang="en-US" altLang="zh-CN" dirty="0"/>
              <a:t>r&gt;=1000000007-998244353</a:t>
            </a:r>
            <a:r>
              <a:rPr lang="zh-CN" altLang="en-US" dirty="0"/>
              <a:t>。</a:t>
            </a:r>
            <a:endParaRPr lang="en-US" altLang="zh-CN" dirty="0"/>
          </a:p>
          <a:p>
            <a:r>
              <a:rPr lang="zh-CN" altLang="en-US" dirty="0"/>
              <a:t>换而言之，</a:t>
            </a:r>
            <a:r>
              <a:rPr lang="en-US" altLang="zh-CN" dirty="0"/>
              <a:t>qr+2*998244353-1000000007&gt;=998244353</a:t>
            </a:r>
            <a:r>
              <a:rPr lang="zh-CN" altLang="en-US" dirty="0"/>
              <a:t>。</a:t>
            </a:r>
            <a:endParaRPr lang="en-US" altLang="zh-CN" dirty="0"/>
          </a:p>
          <a:p>
            <a:r>
              <a:rPr lang="zh-CN" altLang="en-US" dirty="0"/>
              <a:t>我们计算 </a:t>
            </a:r>
            <a:r>
              <a:rPr lang="en-US" altLang="zh-CN" dirty="0" err="1"/>
              <a:t>qr</a:t>
            </a:r>
            <a:r>
              <a:rPr lang="en-US" altLang="zh-CN" dirty="0"/>
              <a:t> </a:t>
            </a:r>
            <a:r>
              <a:rPr lang="zh-CN" altLang="en-US" dirty="0"/>
              <a:t>后除以 </a:t>
            </a:r>
            <a:r>
              <a:rPr lang="en-US" altLang="zh-CN" dirty="0"/>
              <a:t>998244353 </a:t>
            </a:r>
            <a:r>
              <a:rPr lang="zh-CN" altLang="en-US" dirty="0"/>
              <a:t>取商即可实现最后一步。</a:t>
            </a:r>
            <a:endParaRPr lang="en-US" altLang="zh-CN" dirty="0"/>
          </a:p>
        </p:txBody>
      </p:sp>
    </p:spTree>
    <p:extLst>
      <p:ext uri="{BB962C8B-B14F-4D97-AF65-F5344CB8AC3E}">
        <p14:creationId xmlns:p14="http://schemas.microsoft.com/office/powerpoint/2010/main" val="1191473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DCBD12-2026-7608-FC86-E0B51C918EA9}"/>
              </a:ext>
            </a:extLst>
          </p:cNvPr>
          <p:cNvSpPr>
            <a:spLocks noGrp="1"/>
          </p:cNvSpPr>
          <p:nvPr>
            <p:ph type="title"/>
          </p:nvPr>
        </p:nvSpPr>
        <p:spPr/>
        <p:txBody>
          <a:bodyPr/>
          <a:lstStyle/>
          <a:p>
            <a:r>
              <a:rPr lang="zh-CN" altLang="en-US" dirty="0"/>
              <a:t>通信题</a:t>
            </a:r>
          </a:p>
        </p:txBody>
      </p:sp>
      <p:sp>
        <p:nvSpPr>
          <p:cNvPr id="3" name="内容占位符 2">
            <a:extLst>
              <a:ext uri="{FF2B5EF4-FFF2-40B4-BE49-F238E27FC236}">
                <a16:creationId xmlns:a16="http://schemas.microsoft.com/office/drawing/2014/main" id="{40CAEB4A-9E8C-63ED-F669-17C9E3155270}"/>
              </a:ext>
            </a:extLst>
          </p:cNvPr>
          <p:cNvSpPr>
            <a:spLocks noGrp="1"/>
          </p:cNvSpPr>
          <p:nvPr>
            <p:ph idx="1"/>
          </p:nvPr>
        </p:nvSpPr>
        <p:spPr/>
        <p:txBody>
          <a:bodyPr/>
          <a:lstStyle/>
          <a:p>
            <a:r>
              <a:rPr lang="zh-CN" altLang="en-US" dirty="0"/>
              <a:t>这类题目大部分是要求你把尽量多的信息压缩在尽量少的东西里发出去。</a:t>
            </a:r>
            <a:endParaRPr lang="en-US" altLang="zh-CN" dirty="0"/>
          </a:p>
        </p:txBody>
      </p:sp>
    </p:spTree>
    <p:extLst>
      <p:ext uri="{BB962C8B-B14F-4D97-AF65-F5344CB8AC3E}">
        <p14:creationId xmlns:p14="http://schemas.microsoft.com/office/powerpoint/2010/main" val="3530607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6F75E-FAA9-4355-59BB-1CDC1BFFACF2}"/>
              </a:ext>
            </a:extLst>
          </p:cNvPr>
          <p:cNvSpPr>
            <a:spLocks noGrp="1"/>
          </p:cNvSpPr>
          <p:nvPr>
            <p:ph type="title"/>
          </p:nvPr>
        </p:nvSpPr>
        <p:spPr/>
        <p:txBody>
          <a:bodyPr/>
          <a:lstStyle/>
          <a:p>
            <a:r>
              <a:rPr lang="en-US" altLang="zh-CN" b="1" dirty="0"/>
              <a:t>[APIO2024] </a:t>
            </a:r>
            <a:r>
              <a:rPr lang="zh-CN" altLang="en-US" b="1" dirty="0"/>
              <a:t>魔术表演</a:t>
            </a:r>
            <a:endParaRPr lang="zh-CN" altLang="en-US" dirty="0"/>
          </a:p>
        </p:txBody>
      </p:sp>
      <p:sp>
        <p:nvSpPr>
          <p:cNvPr id="3" name="内容占位符 2">
            <a:extLst>
              <a:ext uri="{FF2B5EF4-FFF2-40B4-BE49-F238E27FC236}">
                <a16:creationId xmlns:a16="http://schemas.microsoft.com/office/drawing/2014/main" id="{9D1631F2-D87C-4C03-CD02-1CBE22CF4F02}"/>
              </a:ext>
            </a:extLst>
          </p:cNvPr>
          <p:cNvSpPr>
            <a:spLocks noGrp="1"/>
          </p:cNvSpPr>
          <p:nvPr>
            <p:ph idx="1"/>
          </p:nvPr>
        </p:nvSpPr>
        <p:spPr/>
        <p:txBody>
          <a:bodyPr/>
          <a:lstStyle/>
          <a:p>
            <a:r>
              <a:rPr lang="en-US" altLang="zh-CN" dirty="0"/>
              <a:t>A </a:t>
            </a:r>
            <a:r>
              <a:rPr lang="zh-CN" altLang="en-US" dirty="0"/>
              <a:t>有一个 </a:t>
            </a:r>
            <a:r>
              <a:rPr lang="en-US" altLang="zh-CN" dirty="0"/>
              <a:t>1e18 </a:t>
            </a:r>
            <a:r>
              <a:rPr lang="zh-CN" altLang="en-US" dirty="0"/>
              <a:t>以内的数，可以把一棵不超过 </a:t>
            </a:r>
            <a:r>
              <a:rPr lang="en-US" altLang="zh-CN" dirty="0"/>
              <a:t>5000 </a:t>
            </a:r>
            <a:r>
              <a:rPr lang="zh-CN" altLang="en-US" dirty="0"/>
              <a:t>个点的树传给 </a:t>
            </a:r>
            <a:r>
              <a:rPr lang="en-US" altLang="zh-CN" dirty="0"/>
              <a:t>B</a:t>
            </a:r>
            <a:r>
              <a:rPr lang="zh-CN" altLang="en-US" dirty="0"/>
              <a:t>。这棵树在传输过程中会损耗至多 </a:t>
            </a:r>
            <a:r>
              <a:rPr lang="en-US" altLang="zh-CN" dirty="0"/>
              <a:t>n/2-1 </a:t>
            </a:r>
            <a:r>
              <a:rPr lang="zh-CN" altLang="en-US" dirty="0"/>
              <a:t>条边。</a:t>
            </a:r>
            <a:r>
              <a:rPr lang="en-US" altLang="zh-CN" dirty="0"/>
              <a:t>B </a:t>
            </a:r>
            <a:r>
              <a:rPr lang="zh-CN" altLang="en-US" dirty="0"/>
              <a:t>需要求出 </a:t>
            </a:r>
            <a:r>
              <a:rPr lang="en-US" altLang="zh-CN" dirty="0"/>
              <a:t>A </a:t>
            </a:r>
            <a:r>
              <a:rPr lang="zh-CN" altLang="en-US" dirty="0"/>
              <a:t>的数。</a:t>
            </a:r>
          </a:p>
        </p:txBody>
      </p:sp>
    </p:spTree>
    <p:extLst>
      <p:ext uri="{BB962C8B-B14F-4D97-AF65-F5344CB8AC3E}">
        <p14:creationId xmlns:p14="http://schemas.microsoft.com/office/powerpoint/2010/main" val="3270944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3E152-9756-0E6A-201D-37DAC56356D0}"/>
              </a:ext>
            </a:extLst>
          </p:cNvPr>
          <p:cNvSpPr>
            <a:spLocks noGrp="1"/>
          </p:cNvSpPr>
          <p:nvPr>
            <p:ph type="title"/>
          </p:nvPr>
        </p:nvSpPr>
        <p:spPr/>
        <p:txBody>
          <a:bodyPr/>
          <a:lstStyle/>
          <a:p>
            <a:r>
              <a:rPr lang="en-US" altLang="zh-CN" b="1" dirty="0"/>
              <a:t>[APIO2024] </a:t>
            </a:r>
            <a:r>
              <a:rPr lang="zh-CN" altLang="en-US" b="1" dirty="0"/>
              <a:t>魔术表演</a:t>
            </a:r>
            <a:endParaRPr lang="zh-CN" altLang="en-US" dirty="0"/>
          </a:p>
        </p:txBody>
      </p:sp>
      <p:sp>
        <p:nvSpPr>
          <p:cNvPr id="3" name="内容占位符 2">
            <a:extLst>
              <a:ext uri="{FF2B5EF4-FFF2-40B4-BE49-F238E27FC236}">
                <a16:creationId xmlns:a16="http://schemas.microsoft.com/office/drawing/2014/main" id="{2D8632FA-FD5F-AB6B-1839-3BBEBE805756}"/>
              </a:ext>
            </a:extLst>
          </p:cNvPr>
          <p:cNvSpPr>
            <a:spLocks noGrp="1"/>
          </p:cNvSpPr>
          <p:nvPr>
            <p:ph idx="1"/>
          </p:nvPr>
        </p:nvSpPr>
        <p:spPr/>
        <p:txBody>
          <a:bodyPr/>
          <a:lstStyle/>
          <a:p>
            <a:r>
              <a:rPr lang="zh-CN" altLang="en-US" dirty="0"/>
              <a:t>设有数 </a:t>
            </a:r>
            <a:r>
              <a:rPr lang="en-US" altLang="zh-CN" dirty="0"/>
              <a:t>X</a:t>
            </a:r>
            <a:r>
              <a:rPr lang="zh-CN" altLang="en-US" dirty="0"/>
              <a:t>，直接对每个 </a:t>
            </a:r>
            <a:r>
              <a:rPr lang="en-US" altLang="zh-CN" dirty="0"/>
              <a:t>n </a:t>
            </a:r>
            <a:r>
              <a:rPr lang="zh-CN" altLang="en-US" dirty="0"/>
              <a:t>向 </a:t>
            </a:r>
            <a:r>
              <a:rPr lang="en-US" altLang="zh-CN" dirty="0"/>
              <a:t>X mod n </a:t>
            </a:r>
            <a:r>
              <a:rPr lang="zh-CN" altLang="en-US" dirty="0"/>
              <a:t>连边，可以证明 </a:t>
            </a:r>
            <a:r>
              <a:rPr lang="en-US" altLang="zh-CN" dirty="0"/>
              <a:t>n&gt;=615 </a:t>
            </a:r>
            <a:r>
              <a:rPr lang="zh-CN" altLang="en-US" dirty="0"/>
              <a:t>时一定可以将 </a:t>
            </a:r>
            <a:r>
              <a:rPr lang="en-US" altLang="zh-CN" dirty="0"/>
              <a:t>X </a:t>
            </a:r>
            <a:r>
              <a:rPr lang="zh-CN" altLang="en-US" dirty="0"/>
              <a:t>唯一确定。</a:t>
            </a:r>
            <a:endParaRPr lang="en-US" altLang="zh-CN" dirty="0"/>
          </a:p>
          <a:p>
            <a:r>
              <a:rPr lang="zh-CN" altLang="en-US" dirty="0"/>
              <a:t>如果钦定问的都是素数的幂且可以多次问同一个，这个值可以进一步缩小到 </a:t>
            </a:r>
            <a:r>
              <a:rPr lang="en-US" altLang="zh-CN" dirty="0"/>
              <a:t>99</a:t>
            </a:r>
            <a:r>
              <a:rPr lang="zh-CN" altLang="en-US" dirty="0"/>
              <a:t>。</a:t>
            </a:r>
          </a:p>
        </p:txBody>
      </p:sp>
    </p:spTree>
    <p:extLst>
      <p:ext uri="{BB962C8B-B14F-4D97-AF65-F5344CB8AC3E}">
        <p14:creationId xmlns:p14="http://schemas.microsoft.com/office/powerpoint/2010/main" val="429531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3ED92-2CEA-86DC-8E18-E044FD1ACEE6}"/>
              </a:ext>
            </a:extLst>
          </p:cNvPr>
          <p:cNvSpPr>
            <a:spLocks noGrp="1"/>
          </p:cNvSpPr>
          <p:nvPr>
            <p:ph type="title"/>
          </p:nvPr>
        </p:nvSpPr>
        <p:spPr/>
        <p:txBody>
          <a:bodyPr/>
          <a:lstStyle/>
          <a:p>
            <a:r>
              <a:rPr lang="en-US" altLang="zh-CN" b="1" dirty="0"/>
              <a:t>[KTSC 2025] </a:t>
            </a:r>
            <a:r>
              <a:rPr lang="zh-CN" altLang="en-US" b="1" dirty="0"/>
              <a:t>重塑矩阵</a:t>
            </a:r>
            <a:endParaRPr lang="zh-CN" altLang="en-US" dirty="0"/>
          </a:p>
        </p:txBody>
      </p:sp>
      <p:sp>
        <p:nvSpPr>
          <p:cNvPr id="3" name="内容占位符 2">
            <a:extLst>
              <a:ext uri="{FF2B5EF4-FFF2-40B4-BE49-F238E27FC236}">
                <a16:creationId xmlns:a16="http://schemas.microsoft.com/office/drawing/2014/main" id="{93BF1547-AF04-C3B9-DAF4-24D7940AA1FF}"/>
              </a:ext>
            </a:extLst>
          </p:cNvPr>
          <p:cNvSpPr>
            <a:spLocks noGrp="1"/>
          </p:cNvSpPr>
          <p:nvPr>
            <p:ph idx="1"/>
          </p:nvPr>
        </p:nvSpPr>
        <p:spPr/>
        <p:txBody>
          <a:bodyPr>
            <a:normAutofit/>
          </a:bodyPr>
          <a:lstStyle/>
          <a:p>
            <a:r>
              <a:rPr lang="en-US" altLang="zh-CN" dirty="0"/>
              <a:t>A </a:t>
            </a:r>
            <a:r>
              <a:rPr lang="zh-CN" altLang="en-US" dirty="0"/>
              <a:t>有一张 </a:t>
            </a:r>
            <a:r>
              <a:rPr lang="en-US" altLang="zh-CN" dirty="0"/>
              <a:t>n*n </a:t>
            </a:r>
            <a:r>
              <a:rPr lang="zh-CN" altLang="en-US" dirty="0"/>
              <a:t>的 </a:t>
            </a:r>
            <a:r>
              <a:rPr lang="en-US" altLang="zh-CN" dirty="0"/>
              <a:t>01 </a:t>
            </a:r>
            <a:r>
              <a:rPr lang="zh-CN" altLang="en-US" dirty="0"/>
              <a:t>矩阵，且不存在两行两列使得它们的交是一组对角 </a:t>
            </a:r>
            <a:r>
              <a:rPr lang="en-US" altLang="zh-CN" dirty="0"/>
              <a:t>0 </a:t>
            </a:r>
            <a:r>
              <a:rPr lang="zh-CN" altLang="en-US" dirty="0"/>
              <a:t>和一组对角 </a:t>
            </a:r>
            <a:r>
              <a:rPr lang="en-US" altLang="zh-CN" dirty="0"/>
              <a:t>1</a:t>
            </a:r>
            <a:r>
              <a:rPr lang="zh-CN" altLang="en-US" dirty="0"/>
              <a:t>。</a:t>
            </a:r>
            <a:r>
              <a:rPr lang="en-US" altLang="zh-CN" dirty="0"/>
              <a:t>A </a:t>
            </a:r>
            <a:r>
              <a:rPr lang="zh-CN" altLang="en-US" dirty="0"/>
              <a:t>可以把至多 </a:t>
            </a:r>
            <a:r>
              <a:rPr lang="en-US" altLang="zh-CN" dirty="0"/>
              <a:t>2n-1 </a:t>
            </a:r>
            <a:r>
              <a:rPr lang="zh-CN" altLang="en-US" dirty="0"/>
              <a:t>个位置传出去，剩下的位置用 </a:t>
            </a:r>
            <a:r>
              <a:rPr lang="en-US" altLang="zh-CN" dirty="0"/>
              <a:t>-1 </a:t>
            </a:r>
            <a:r>
              <a:rPr lang="zh-CN" altLang="en-US" dirty="0"/>
              <a:t>填充。交互库会把矩阵的行列分别随机打乱，然后 </a:t>
            </a:r>
            <a:r>
              <a:rPr lang="en-US" altLang="zh-CN" dirty="0"/>
              <a:t>B</a:t>
            </a:r>
            <a:r>
              <a:rPr lang="zh-CN" altLang="en-US" dirty="0"/>
              <a:t> 会接收到传来的矩阵打乱后的结果。</a:t>
            </a:r>
            <a:r>
              <a:rPr lang="en-US" altLang="zh-CN" dirty="0"/>
              <a:t>B </a:t>
            </a:r>
            <a:r>
              <a:rPr lang="zh-CN" altLang="en-US" dirty="0"/>
              <a:t>需要复原出打乱后的原矩阵。</a:t>
            </a:r>
          </a:p>
        </p:txBody>
      </p:sp>
    </p:spTree>
    <p:extLst>
      <p:ext uri="{BB962C8B-B14F-4D97-AF65-F5344CB8AC3E}">
        <p14:creationId xmlns:p14="http://schemas.microsoft.com/office/powerpoint/2010/main" val="1138023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1090AD-3A7E-C1CD-EA98-16C9A0DCEFEF}"/>
              </a:ext>
            </a:extLst>
          </p:cNvPr>
          <p:cNvSpPr>
            <a:spLocks noGrp="1"/>
          </p:cNvSpPr>
          <p:nvPr>
            <p:ph type="title"/>
          </p:nvPr>
        </p:nvSpPr>
        <p:spPr/>
        <p:txBody>
          <a:bodyPr/>
          <a:lstStyle/>
          <a:p>
            <a:r>
              <a:rPr lang="en-US" altLang="zh-CN" b="1" dirty="0"/>
              <a:t>[KTSC 2025] </a:t>
            </a:r>
            <a:r>
              <a:rPr lang="zh-CN" altLang="en-US" b="1" dirty="0"/>
              <a:t>重塑矩阵</a:t>
            </a:r>
            <a:endParaRPr lang="zh-CN" altLang="en-US" dirty="0"/>
          </a:p>
        </p:txBody>
      </p:sp>
      <p:sp>
        <p:nvSpPr>
          <p:cNvPr id="3" name="内容占位符 2">
            <a:extLst>
              <a:ext uri="{FF2B5EF4-FFF2-40B4-BE49-F238E27FC236}">
                <a16:creationId xmlns:a16="http://schemas.microsoft.com/office/drawing/2014/main" id="{D567D175-94C3-93BE-E4E0-177AF79FE2EF}"/>
              </a:ext>
            </a:extLst>
          </p:cNvPr>
          <p:cNvSpPr>
            <a:spLocks noGrp="1"/>
          </p:cNvSpPr>
          <p:nvPr>
            <p:ph idx="1"/>
          </p:nvPr>
        </p:nvSpPr>
        <p:spPr/>
        <p:txBody>
          <a:bodyPr/>
          <a:lstStyle/>
          <a:p>
            <a:r>
              <a:rPr lang="zh-CN" altLang="en-US" dirty="0"/>
              <a:t>建立一张 </a:t>
            </a:r>
            <a:r>
              <a:rPr lang="en-US" altLang="zh-CN" dirty="0"/>
              <a:t>2n</a:t>
            </a:r>
            <a:r>
              <a:rPr lang="zh-CN" altLang="en-US" dirty="0"/>
              <a:t> 个点的有向图代表这个矩阵的行和列，某个位置是 </a:t>
            </a:r>
            <a:r>
              <a:rPr lang="en-US" altLang="zh-CN" dirty="0"/>
              <a:t>1</a:t>
            </a:r>
            <a:r>
              <a:rPr lang="zh-CN" altLang="en-US" dirty="0"/>
              <a:t> 就行向列连边，是 </a:t>
            </a:r>
            <a:r>
              <a:rPr lang="en-US" altLang="zh-CN" dirty="0"/>
              <a:t>0</a:t>
            </a:r>
            <a:r>
              <a:rPr lang="zh-CN" altLang="en-US" dirty="0"/>
              <a:t> 就列向行连边。不难发现这是一张二分图。</a:t>
            </a:r>
            <a:endParaRPr lang="en-US" altLang="zh-CN" dirty="0"/>
          </a:p>
          <a:p>
            <a:r>
              <a:rPr lang="zh-CN" altLang="en-US" dirty="0"/>
              <a:t>题目里那个条件实际上在说，这两行两列构成了一个四元环。那么约束实际上就是，这张二分图里不存在四元环。现在考虑如果这张二分图存在六元环 </a:t>
            </a:r>
            <a:r>
              <a:rPr lang="en-US" altLang="zh-CN" dirty="0" err="1"/>
              <a:t>abcdef</a:t>
            </a:r>
            <a:r>
              <a:rPr lang="zh-CN" altLang="en-US" dirty="0"/>
              <a:t>，考查 </a:t>
            </a:r>
            <a:r>
              <a:rPr lang="en-US" altLang="zh-CN" dirty="0"/>
              <a:t>b</a:t>
            </a:r>
            <a:r>
              <a:rPr lang="zh-CN" altLang="en-US" dirty="0"/>
              <a:t> 和 </a:t>
            </a:r>
            <a:r>
              <a:rPr lang="en-US" altLang="zh-CN" dirty="0"/>
              <a:t>e</a:t>
            </a:r>
            <a:r>
              <a:rPr lang="zh-CN" altLang="en-US" dirty="0"/>
              <a:t> 之间的连边状况，不难发现一定存在四元环，矛盾。</a:t>
            </a:r>
            <a:endParaRPr lang="en-US" altLang="zh-CN" dirty="0"/>
          </a:p>
          <a:p>
            <a:r>
              <a:rPr lang="zh-CN" altLang="en-US" dirty="0"/>
              <a:t>于是这张二分图不存在六元环，以此类推，不存在偶环。同时二分图里没有奇环。</a:t>
            </a:r>
            <a:endParaRPr lang="en-US" altLang="zh-CN" dirty="0"/>
          </a:p>
          <a:p>
            <a:r>
              <a:rPr lang="zh-CN" altLang="en-US" dirty="0"/>
              <a:t>于是这是一张 </a:t>
            </a:r>
            <a:r>
              <a:rPr lang="en-US" altLang="zh-CN" dirty="0"/>
              <a:t>DAG</a:t>
            </a:r>
            <a:r>
              <a:rPr lang="zh-CN" altLang="en-US" dirty="0"/>
              <a:t>。</a:t>
            </a:r>
          </a:p>
        </p:txBody>
      </p:sp>
    </p:spTree>
    <p:extLst>
      <p:ext uri="{BB962C8B-B14F-4D97-AF65-F5344CB8AC3E}">
        <p14:creationId xmlns:p14="http://schemas.microsoft.com/office/powerpoint/2010/main" val="2240769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E23B60-0D0B-58D2-9666-9B343B4CA45A}"/>
              </a:ext>
            </a:extLst>
          </p:cNvPr>
          <p:cNvSpPr>
            <a:spLocks noGrp="1"/>
          </p:cNvSpPr>
          <p:nvPr>
            <p:ph type="title"/>
          </p:nvPr>
        </p:nvSpPr>
        <p:spPr/>
        <p:txBody>
          <a:bodyPr/>
          <a:lstStyle/>
          <a:p>
            <a:r>
              <a:rPr lang="en-US" altLang="zh-CN" b="1" dirty="0"/>
              <a:t>[KTSC 2025] </a:t>
            </a:r>
            <a:r>
              <a:rPr lang="zh-CN" altLang="en-US" b="1" dirty="0"/>
              <a:t>重塑矩阵</a:t>
            </a:r>
            <a:endParaRPr lang="zh-CN" altLang="en-US" dirty="0"/>
          </a:p>
        </p:txBody>
      </p:sp>
      <p:sp>
        <p:nvSpPr>
          <p:cNvPr id="3" name="内容占位符 2">
            <a:extLst>
              <a:ext uri="{FF2B5EF4-FFF2-40B4-BE49-F238E27FC236}">
                <a16:creationId xmlns:a16="http://schemas.microsoft.com/office/drawing/2014/main" id="{95D7FA08-972F-7FD3-BFF2-372FEF03E364}"/>
              </a:ext>
            </a:extLst>
          </p:cNvPr>
          <p:cNvSpPr>
            <a:spLocks noGrp="1"/>
          </p:cNvSpPr>
          <p:nvPr>
            <p:ph idx="1"/>
          </p:nvPr>
        </p:nvSpPr>
        <p:spPr/>
        <p:txBody>
          <a:bodyPr/>
          <a:lstStyle/>
          <a:p>
            <a:r>
              <a:rPr lang="zh-CN" altLang="en-US" dirty="0"/>
              <a:t>二分图将所有点分为两色，一黑一白，在原题中就对应行节点和列节点。</a:t>
            </a:r>
            <a:endParaRPr lang="en-US" altLang="zh-CN" dirty="0"/>
          </a:p>
          <a:p>
            <a:r>
              <a:rPr lang="zh-CN" altLang="en-US" dirty="0"/>
              <a:t>我们考查所有无入度的点，于是它们之间一定两两无边，于是它们全都同色，并且任意删掉一些点，剩余的无入度点也都会满足这一点。</a:t>
            </a:r>
            <a:endParaRPr lang="en-US" altLang="zh-CN" dirty="0"/>
          </a:p>
          <a:p>
            <a:r>
              <a:rPr lang="zh-CN" altLang="en-US" dirty="0"/>
              <a:t>于是把这些点全部删掉后新的无入度点也一定都同色，且一定和第一批点异色，且在这两批点里任意各选一个都一定有第一批连向第二批的边。以此类推，最终这个图是被分成了若干层。任取两个异色点，层高的连向层低的。</a:t>
            </a:r>
            <a:endParaRPr lang="en-US" altLang="zh-CN" dirty="0"/>
          </a:p>
          <a:p>
            <a:r>
              <a:rPr lang="zh-CN" altLang="en-US" dirty="0"/>
              <a:t>注意这里“层”的定义和批是反的。</a:t>
            </a:r>
          </a:p>
        </p:txBody>
      </p:sp>
    </p:spTree>
    <p:extLst>
      <p:ext uri="{BB962C8B-B14F-4D97-AF65-F5344CB8AC3E}">
        <p14:creationId xmlns:p14="http://schemas.microsoft.com/office/powerpoint/2010/main" val="1538020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AA74F7-BB4A-2328-953D-079F15A762E4}"/>
              </a:ext>
            </a:extLst>
          </p:cNvPr>
          <p:cNvSpPr>
            <a:spLocks noGrp="1"/>
          </p:cNvSpPr>
          <p:nvPr>
            <p:ph type="title"/>
          </p:nvPr>
        </p:nvSpPr>
        <p:spPr/>
        <p:txBody>
          <a:bodyPr/>
          <a:lstStyle/>
          <a:p>
            <a:r>
              <a:rPr lang="en-US" altLang="zh-CN" b="1" dirty="0"/>
              <a:t>[KTSC 2025] </a:t>
            </a:r>
            <a:r>
              <a:rPr lang="zh-CN" altLang="en-US" b="1" dirty="0"/>
              <a:t>重塑矩阵</a:t>
            </a:r>
            <a:endParaRPr lang="zh-CN" altLang="en-US" dirty="0"/>
          </a:p>
        </p:txBody>
      </p:sp>
      <p:sp>
        <p:nvSpPr>
          <p:cNvPr id="3" name="内容占位符 2">
            <a:extLst>
              <a:ext uri="{FF2B5EF4-FFF2-40B4-BE49-F238E27FC236}">
                <a16:creationId xmlns:a16="http://schemas.microsoft.com/office/drawing/2014/main" id="{E064E818-3D20-C636-0980-C2C4785AEC40}"/>
              </a:ext>
            </a:extLst>
          </p:cNvPr>
          <p:cNvSpPr>
            <a:spLocks noGrp="1"/>
          </p:cNvSpPr>
          <p:nvPr>
            <p:ph idx="1"/>
          </p:nvPr>
        </p:nvSpPr>
        <p:spPr/>
        <p:txBody>
          <a:bodyPr/>
          <a:lstStyle/>
          <a:p>
            <a:r>
              <a:rPr lang="zh-CN" altLang="en-US" dirty="0"/>
              <a:t>于是现在只需要确定每个节点的层就可以了。</a:t>
            </a:r>
            <a:endParaRPr lang="en-US" altLang="zh-CN" dirty="0"/>
          </a:p>
          <a:p>
            <a:r>
              <a:rPr lang="zh-CN" altLang="en-US" dirty="0"/>
              <a:t>我们只需要传过去一个森林，保证原图中每个点都有层恰好比它高 </a:t>
            </a:r>
            <a:r>
              <a:rPr lang="en-US" altLang="zh-CN" dirty="0"/>
              <a:t>1 </a:t>
            </a:r>
            <a:r>
              <a:rPr lang="zh-CN" altLang="en-US" dirty="0"/>
              <a:t>的点连向它（只要有），根恰好是最低层的所有点，就做完了。</a:t>
            </a:r>
            <a:endParaRPr lang="en-US" altLang="zh-CN" dirty="0"/>
          </a:p>
          <a:p>
            <a:r>
              <a:rPr lang="zh-CN" altLang="en-US" dirty="0"/>
              <a:t>由于森林的边数是点数 </a:t>
            </a:r>
            <a:r>
              <a:rPr lang="en-US" altLang="zh-CN" dirty="0"/>
              <a:t>-1</a:t>
            </a:r>
            <a:r>
              <a:rPr lang="zh-CN" altLang="en-US" dirty="0"/>
              <a:t>，我们只需要传 </a:t>
            </a:r>
            <a:r>
              <a:rPr lang="en-US" altLang="zh-CN" dirty="0"/>
              <a:t>2n-1 </a:t>
            </a:r>
            <a:r>
              <a:rPr lang="zh-CN" altLang="en-US" dirty="0"/>
              <a:t>个位置即可。</a:t>
            </a:r>
          </a:p>
        </p:txBody>
      </p:sp>
    </p:spTree>
    <p:extLst>
      <p:ext uri="{BB962C8B-B14F-4D97-AF65-F5344CB8AC3E}">
        <p14:creationId xmlns:p14="http://schemas.microsoft.com/office/powerpoint/2010/main" val="4112062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49934-135A-D29A-6712-D83B8F31E688}"/>
              </a:ext>
            </a:extLst>
          </p:cNvPr>
          <p:cNvSpPr>
            <a:spLocks noGrp="1"/>
          </p:cNvSpPr>
          <p:nvPr>
            <p:ph type="title"/>
          </p:nvPr>
        </p:nvSpPr>
        <p:spPr/>
        <p:txBody>
          <a:bodyPr/>
          <a:lstStyle/>
          <a:p>
            <a:r>
              <a:rPr lang="en-US" altLang="zh-CN" b="1" dirty="0"/>
              <a:t>[IOI 2024] </a:t>
            </a:r>
            <a:r>
              <a:rPr lang="zh-CN" altLang="en-US" b="1" dirty="0"/>
              <a:t>消息篡改者</a:t>
            </a:r>
            <a:endParaRPr lang="zh-CN" altLang="en-US" dirty="0"/>
          </a:p>
        </p:txBody>
      </p:sp>
      <p:sp>
        <p:nvSpPr>
          <p:cNvPr id="3" name="内容占位符 2">
            <a:extLst>
              <a:ext uri="{FF2B5EF4-FFF2-40B4-BE49-F238E27FC236}">
                <a16:creationId xmlns:a16="http://schemas.microsoft.com/office/drawing/2014/main" id="{2B83095C-8062-0E21-9F91-1375CDF804BC}"/>
              </a:ext>
            </a:extLst>
          </p:cNvPr>
          <p:cNvSpPr>
            <a:spLocks noGrp="1"/>
          </p:cNvSpPr>
          <p:nvPr>
            <p:ph idx="1"/>
          </p:nvPr>
        </p:nvSpPr>
        <p:spPr/>
        <p:txBody>
          <a:bodyPr/>
          <a:lstStyle/>
          <a:p>
            <a:r>
              <a:rPr lang="en-US" altLang="zh-CN" dirty="0"/>
              <a:t>A </a:t>
            </a:r>
            <a:r>
              <a:rPr lang="zh-CN" altLang="en-US" dirty="0"/>
              <a:t>要给 </a:t>
            </a:r>
            <a:r>
              <a:rPr lang="en-US" altLang="zh-CN" dirty="0"/>
              <a:t>B </a:t>
            </a:r>
            <a:r>
              <a:rPr lang="zh-CN" altLang="en-US" dirty="0"/>
              <a:t>传 </a:t>
            </a:r>
            <a:r>
              <a:rPr lang="en-US" altLang="zh-CN" dirty="0"/>
              <a:t>1024 </a:t>
            </a:r>
            <a:r>
              <a:rPr lang="zh-CN" altLang="en-US" dirty="0"/>
              <a:t>个 </a:t>
            </a:r>
            <a:r>
              <a:rPr lang="en-US" altLang="zh-CN" dirty="0"/>
              <a:t>bit</a:t>
            </a:r>
            <a:r>
              <a:rPr lang="zh-CN" altLang="en-US" dirty="0"/>
              <a:t>。传法是每次传 </a:t>
            </a:r>
            <a:r>
              <a:rPr lang="en-US" altLang="zh-CN" dirty="0"/>
              <a:t>31 </a:t>
            </a:r>
            <a:r>
              <a:rPr lang="zh-CN" altLang="en-US" dirty="0"/>
              <a:t>个。</a:t>
            </a:r>
            <a:endParaRPr lang="en-US" altLang="zh-CN" dirty="0"/>
          </a:p>
          <a:p>
            <a:r>
              <a:rPr lang="zh-CN" altLang="en-US" dirty="0"/>
              <a:t>有 </a:t>
            </a:r>
            <a:r>
              <a:rPr lang="en-US" altLang="zh-CN" dirty="0"/>
              <a:t>15 </a:t>
            </a:r>
            <a:r>
              <a:rPr lang="zh-CN" altLang="en-US" dirty="0"/>
              <a:t>个位置（在 </a:t>
            </a:r>
            <a:r>
              <a:rPr lang="en-US" altLang="zh-CN" dirty="0"/>
              <a:t>31 </a:t>
            </a:r>
            <a:r>
              <a:rPr lang="zh-CN" altLang="en-US" dirty="0"/>
              <a:t>个中）上的 </a:t>
            </a:r>
            <a:r>
              <a:rPr lang="en-US" altLang="zh-CN" dirty="0"/>
              <a:t>bit </a:t>
            </a:r>
            <a:r>
              <a:rPr lang="zh-CN" altLang="en-US" dirty="0"/>
              <a:t>可能会被篡改，</a:t>
            </a:r>
            <a:r>
              <a:rPr lang="en-US" altLang="zh-CN" dirty="0"/>
              <a:t>A </a:t>
            </a:r>
            <a:r>
              <a:rPr lang="zh-CN" altLang="en-US" dirty="0"/>
              <a:t>知道是哪 </a:t>
            </a:r>
            <a:r>
              <a:rPr lang="en-US" altLang="zh-CN" dirty="0"/>
              <a:t>15</a:t>
            </a:r>
            <a:r>
              <a:rPr lang="zh-CN" altLang="en-US" dirty="0"/>
              <a:t> 个，</a:t>
            </a:r>
            <a:r>
              <a:rPr lang="en-US" altLang="zh-CN" dirty="0"/>
              <a:t>B </a:t>
            </a:r>
            <a:r>
              <a:rPr lang="zh-CN" altLang="en-US" dirty="0"/>
              <a:t>不知道。</a:t>
            </a:r>
            <a:endParaRPr lang="en-US" altLang="zh-CN" dirty="0"/>
          </a:p>
          <a:p>
            <a:r>
              <a:rPr lang="zh-CN" altLang="en-US" dirty="0"/>
              <a:t>要求在 </a:t>
            </a:r>
            <a:r>
              <a:rPr lang="en-US" altLang="zh-CN" dirty="0"/>
              <a:t>66 </a:t>
            </a:r>
            <a:r>
              <a:rPr lang="zh-CN" altLang="en-US" dirty="0"/>
              <a:t>次传内让 </a:t>
            </a:r>
            <a:r>
              <a:rPr lang="en-US" altLang="zh-CN" dirty="0"/>
              <a:t>B </a:t>
            </a:r>
            <a:r>
              <a:rPr lang="zh-CN" altLang="en-US" dirty="0"/>
              <a:t>接收到这些 </a:t>
            </a:r>
            <a:r>
              <a:rPr lang="en-US" altLang="zh-CN" dirty="0"/>
              <a:t>bit</a:t>
            </a:r>
            <a:r>
              <a:rPr lang="zh-CN" altLang="en-US" dirty="0"/>
              <a:t>。</a:t>
            </a:r>
            <a:endParaRPr lang="en-US" altLang="zh-CN" dirty="0"/>
          </a:p>
          <a:p>
            <a:r>
              <a:rPr lang="zh-CN" altLang="en-US" dirty="0"/>
              <a:t>每次传完后 </a:t>
            </a:r>
            <a:r>
              <a:rPr lang="en-US" altLang="zh-CN" dirty="0"/>
              <a:t>A </a:t>
            </a:r>
            <a:r>
              <a:rPr lang="zh-CN" altLang="en-US" dirty="0"/>
              <a:t>能得知 </a:t>
            </a:r>
            <a:r>
              <a:rPr lang="en-US" altLang="zh-CN" dirty="0"/>
              <a:t>B </a:t>
            </a:r>
            <a:r>
              <a:rPr lang="zh-CN" altLang="en-US" dirty="0"/>
              <a:t>接收到的 </a:t>
            </a:r>
            <a:r>
              <a:rPr lang="en-US" altLang="zh-CN" dirty="0"/>
              <a:t>bit</a:t>
            </a:r>
            <a:r>
              <a:rPr lang="zh-CN" altLang="en-US" dirty="0"/>
              <a:t>（这条可以用来爆标）。</a:t>
            </a:r>
          </a:p>
        </p:txBody>
      </p:sp>
    </p:spTree>
    <p:extLst>
      <p:ext uri="{BB962C8B-B14F-4D97-AF65-F5344CB8AC3E}">
        <p14:creationId xmlns:p14="http://schemas.microsoft.com/office/powerpoint/2010/main" val="3145993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058E2-3F7E-9AD9-B2CF-3BE9F06C397A}"/>
              </a:ext>
            </a:extLst>
          </p:cNvPr>
          <p:cNvSpPr>
            <a:spLocks noGrp="1"/>
          </p:cNvSpPr>
          <p:nvPr>
            <p:ph type="title"/>
          </p:nvPr>
        </p:nvSpPr>
        <p:spPr/>
        <p:txBody>
          <a:bodyPr/>
          <a:lstStyle/>
          <a:p>
            <a:r>
              <a:rPr lang="en-US" altLang="zh-CN" b="1" dirty="0"/>
              <a:t>[IOI 2024] </a:t>
            </a:r>
            <a:r>
              <a:rPr lang="zh-CN" altLang="en-US" b="1" dirty="0"/>
              <a:t>消息篡改者</a:t>
            </a:r>
            <a:endParaRPr lang="zh-CN" altLang="en-US" dirty="0"/>
          </a:p>
        </p:txBody>
      </p:sp>
      <p:sp>
        <p:nvSpPr>
          <p:cNvPr id="3" name="内容占位符 2">
            <a:extLst>
              <a:ext uri="{FF2B5EF4-FFF2-40B4-BE49-F238E27FC236}">
                <a16:creationId xmlns:a16="http://schemas.microsoft.com/office/drawing/2014/main" id="{1A92A9B5-8C09-297F-82D0-523215066696}"/>
              </a:ext>
            </a:extLst>
          </p:cNvPr>
          <p:cNvSpPr>
            <a:spLocks noGrp="1"/>
          </p:cNvSpPr>
          <p:nvPr>
            <p:ph idx="1"/>
          </p:nvPr>
        </p:nvSpPr>
        <p:spPr/>
        <p:txBody>
          <a:bodyPr/>
          <a:lstStyle/>
          <a:p>
            <a:r>
              <a:rPr lang="zh-CN" altLang="en-US" dirty="0"/>
              <a:t>由于信息的长度不固定，我们实际上需要消耗一个额外的 </a:t>
            </a:r>
            <a:r>
              <a:rPr lang="en-US" altLang="zh-CN" dirty="0"/>
              <a:t>bit </a:t>
            </a:r>
            <a:r>
              <a:rPr lang="zh-CN" altLang="en-US" dirty="0"/>
              <a:t>来标记终止。</a:t>
            </a:r>
            <a:endParaRPr lang="en-US" altLang="zh-CN" dirty="0"/>
          </a:p>
          <a:p>
            <a:r>
              <a:rPr lang="zh-CN" altLang="en-US" dirty="0"/>
              <a:t>具体而言，我们传 </a:t>
            </a:r>
            <a:r>
              <a:rPr lang="en-US" altLang="zh-CN" dirty="0"/>
              <a:t>1025 </a:t>
            </a:r>
            <a:r>
              <a:rPr lang="zh-CN" altLang="en-US" dirty="0"/>
              <a:t>个 </a:t>
            </a:r>
            <a:r>
              <a:rPr lang="en-US" altLang="zh-CN" dirty="0"/>
              <a:t>bit </a:t>
            </a:r>
            <a:r>
              <a:rPr lang="zh-CN" altLang="en-US" dirty="0"/>
              <a:t>过去，然后删掉后缀 </a:t>
            </a:r>
            <a:r>
              <a:rPr lang="en-US" altLang="zh-CN" dirty="0"/>
              <a:t>0</a:t>
            </a:r>
            <a:r>
              <a:rPr lang="zh-CN" altLang="en-US" dirty="0"/>
              <a:t>。</a:t>
            </a:r>
            <a:endParaRPr lang="en-US" altLang="zh-CN" dirty="0"/>
          </a:p>
          <a:p>
            <a:r>
              <a:rPr lang="zh-CN" altLang="en-US" dirty="0"/>
              <a:t>一次传输本质只能传 </a:t>
            </a:r>
            <a:r>
              <a:rPr lang="en-US" altLang="zh-CN" dirty="0"/>
              <a:t>16 </a:t>
            </a:r>
            <a:r>
              <a:rPr lang="zh-CN" altLang="en-US" dirty="0"/>
              <a:t>个有效 </a:t>
            </a:r>
            <a:r>
              <a:rPr lang="en-US" altLang="zh-CN" dirty="0"/>
              <a:t>bit</a:t>
            </a:r>
            <a:r>
              <a:rPr lang="zh-CN" altLang="en-US" dirty="0"/>
              <a:t>。</a:t>
            </a:r>
            <a:endParaRPr lang="en-US" altLang="zh-CN" dirty="0"/>
          </a:p>
          <a:p>
            <a:r>
              <a:rPr lang="en-US" altLang="zh-CN" dirty="0"/>
              <a:t>31*66-1024-1=31</a:t>
            </a:r>
          </a:p>
          <a:p>
            <a:r>
              <a:rPr lang="zh-CN" altLang="en-US" dirty="0"/>
              <a:t>也就是我们只要在 </a:t>
            </a:r>
            <a:r>
              <a:rPr lang="en-US" altLang="zh-CN" dirty="0"/>
              <a:t>31 </a:t>
            </a:r>
            <a:r>
              <a:rPr lang="zh-CN" altLang="en-US" dirty="0"/>
              <a:t>个 </a:t>
            </a:r>
            <a:r>
              <a:rPr lang="en-US" altLang="zh-CN" dirty="0"/>
              <a:t>bit </a:t>
            </a:r>
            <a:r>
              <a:rPr lang="zh-CN" altLang="en-US" dirty="0"/>
              <a:t>以内告诉 </a:t>
            </a:r>
            <a:r>
              <a:rPr lang="en-US" altLang="zh-CN" dirty="0"/>
              <a:t>B </a:t>
            </a:r>
            <a:r>
              <a:rPr lang="zh-CN" altLang="en-US" dirty="0"/>
              <a:t>这 </a:t>
            </a:r>
            <a:r>
              <a:rPr lang="en-US" altLang="zh-CN" dirty="0"/>
              <a:t>16 </a:t>
            </a:r>
            <a:r>
              <a:rPr lang="zh-CN" altLang="en-US" dirty="0"/>
              <a:t>个位置在哪里就行。</a:t>
            </a:r>
          </a:p>
          <a:p>
            <a:endParaRPr lang="en-US" altLang="zh-CN" dirty="0"/>
          </a:p>
        </p:txBody>
      </p:sp>
    </p:spTree>
    <p:extLst>
      <p:ext uri="{BB962C8B-B14F-4D97-AF65-F5344CB8AC3E}">
        <p14:creationId xmlns:p14="http://schemas.microsoft.com/office/powerpoint/2010/main" val="2529337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F7E13-8D28-F7FD-EB16-5B8501F52020}"/>
              </a:ext>
            </a:extLst>
          </p:cNvPr>
          <p:cNvSpPr>
            <a:spLocks noGrp="1"/>
          </p:cNvSpPr>
          <p:nvPr>
            <p:ph type="title"/>
          </p:nvPr>
        </p:nvSpPr>
        <p:spPr/>
        <p:txBody>
          <a:bodyPr/>
          <a:lstStyle/>
          <a:p>
            <a:r>
              <a:rPr lang="en-US" altLang="zh-CN" b="1" dirty="0"/>
              <a:t>P11423 </a:t>
            </a:r>
            <a:r>
              <a:rPr lang="zh-CN" altLang="en-US" b="1" dirty="0"/>
              <a:t>阿尔塔尔 </a:t>
            </a:r>
            <a:r>
              <a:rPr lang="en-US" altLang="zh-CN" b="1" dirty="0"/>
              <a:t>2</a:t>
            </a:r>
          </a:p>
        </p:txBody>
      </p:sp>
      <p:sp>
        <p:nvSpPr>
          <p:cNvPr id="3" name="内容占位符 2">
            <a:extLst>
              <a:ext uri="{FF2B5EF4-FFF2-40B4-BE49-F238E27FC236}">
                <a16:creationId xmlns:a16="http://schemas.microsoft.com/office/drawing/2014/main" id="{5879EB2A-D39A-F03E-7EF9-6A0E5EFFD302}"/>
              </a:ext>
            </a:extLst>
          </p:cNvPr>
          <p:cNvSpPr>
            <a:spLocks noGrp="1"/>
          </p:cNvSpPr>
          <p:nvPr>
            <p:ph idx="1"/>
          </p:nvPr>
        </p:nvSpPr>
        <p:spPr/>
        <p:txBody>
          <a:bodyPr/>
          <a:lstStyle/>
          <a:p>
            <a:r>
              <a:rPr lang="zh-CN" altLang="en-US" dirty="0"/>
              <a:t>给定一张竞赛图的点数，允许多次查询边的方向，要求在（略多于）</a:t>
            </a:r>
            <a:r>
              <a:rPr lang="en-US" altLang="zh-CN" dirty="0"/>
              <a:t>2n</a:t>
            </a:r>
            <a:r>
              <a:rPr lang="zh-CN" altLang="en-US" dirty="0"/>
              <a:t> 次以内找到一个点使它到其他所有点的最大距离最小。</a:t>
            </a:r>
          </a:p>
        </p:txBody>
      </p:sp>
    </p:spTree>
    <p:extLst>
      <p:ext uri="{BB962C8B-B14F-4D97-AF65-F5344CB8AC3E}">
        <p14:creationId xmlns:p14="http://schemas.microsoft.com/office/powerpoint/2010/main" val="375266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1EC6C-52C6-55E7-7211-AB426E18F428}"/>
              </a:ext>
            </a:extLst>
          </p:cNvPr>
          <p:cNvSpPr>
            <a:spLocks noGrp="1"/>
          </p:cNvSpPr>
          <p:nvPr>
            <p:ph type="title"/>
          </p:nvPr>
        </p:nvSpPr>
        <p:spPr/>
        <p:txBody>
          <a:bodyPr/>
          <a:lstStyle/>
          <a:p>
            <a:r>
              <a:rPr lang="en-US" altLang="zh-CN" b="1" dirty="0"/>
              <a:t>[IOI 2024] </a:t>
            </a:r>
            <a:r>
              <a:rPr lang="zh-CN" altLang="en-US" b="1" dirty="0"/>
              <a:t>消息篡改者</a:t>
            </a:r>
            <a:endParaRPr lang="zh-CN" altLang="en-US" dirty="0"/>
          </a:p>
        </p:txBody>
      </p:sp>
      <p:sp>
        <p:nvSpPr>
          <p:cNvPr id="3" name="内容占位符 2">
            <a:extLst>
              <a:ext uri="{FF2B5EF4-FFF2-40B4-BE49-F238E27FC236}">
                <a16:creationId xmlns:a16="http://schemas.microsoft.com/office/drawing/2014/main" id="{4CDA06CA-D3B2-09A6-5F85-DE47DBBDBCC2}"/>
              </a:ext>
            </a:extLst>
          </p:cNvPr>
          <p:cNvSpPr>
            <a:spLocks noGrp="1"/>
          </p:cNvSpPr>
          <p:nvPr>
            <p:ph idx="1"/>
          </p:nvPr>
        </p:nvSpPr>
        <p:spPr/>
        <p:txBody>
          <a:bodyPr/>
          <a:lstStyle/>
          <a:p>
            <a:r>
              <a:rPr lang="zh-CN" altLang="en-US" dirty="0"/>
              <a:t>我们对于每个有效位传出去一个 </a:t>
            </a:r>
            <a:r>
              <a:rPr lang="en-US" altLang="zh-CN" dirty="0"/>
              <a:t>00…0001 </a:t>
            </a:r>
            <a:r>
              <a:rPr lang="zh-CN" altLang="en-US" dirty="0"/>
              <a:t>的结构，长度是到（循环意义下）下一个有效位的距离。这个结构是通过每次传来实现的，也就是 </a:t>
            </a:r>
            <a:r>
              <a:rPr lang="en-US" altLang="zh-CN" dirty="0"/>
              <a:t>B </a:t>
            </a:r>
            <a:r>
              <a:rPr lang="zh-CN" altLang="en-US" dirty="0"/>
              <a:t>在接收到一个位的所有信息后会先过滤掉第一个 </a:t>
            </a:r>
            <a:r>
              <a:rPr lang="en-US" altLang="zh-CN" dirty="0"/>
              <a:t>1 </a:t>
            </a:r>
            <a:r>
              <a:rPr lang="zh-CN" altLang="en-US" dirty="0"/>
              <a:t>和所有之前的 </a:t>
            </a:r>
            <a:r>
              <a:rPr lang="en-US" altLang="zh-CN" dirty="0"/>
              <a:t>0</a:t>
            </a:r>
            <a:r>
              <a:rPr lang="zh-CN" altLang="en-US" dirty="0"/>
              <a:t>。</a:t>
            </a:r>
            <a:endParaRPr lang="en-US" altLang="zh-CN" dirty="0"/>
          </a:p>
          <a:p>
            <a:r>
              <a:rPr lang="zh-CN" altLang="en-US" dirty="0"/>
              <a:t>这样相当于每个有效位向下一个有效位连了一条边。这会是一个基环森林，而所有的有效位会构成一个环。</a:t>
            </a:r>
            <a:endParaRPr lang="en-US" altLang="zh-CN" dirty="0"/>
          </a:p>
          <a:p>
            <a:r>
              <a:rPr lang="zh-CN" altLang="en-US" dirty="0"/>
              <a:t>大小为 </a:t>
            </a:r>
            <a:r>
              <a:rPr lang="en-US" altLang="zh-CN" dirty="0"/>
              <a:t>31 </a:t>
            </a:r>
            <a:r>
              <a:rPr lang="zh-CN" altLang="en-US" dirty="0"/>
              <a:t>的基环森林至多只有一个长度为 </a:t>
            </a:r>
            <a:r>
              <a:rPr lang="en-US" altLang="zh-CN" dirty="0"/>
              <a:t>16 </a:t>
            </a:r>
            <a:r>
              <a:rPr lang="zh-CN" altLang="en-US" dirty="0"/>
              <a:t>的环，于是 </a:t>
            </a:r>
            <a:r>
              <a:rPr lang="en-US" altLang="zh-CN" dirty="0"/>
              <a:t>B </a:t>
            </a:r>
            <a:r>
              <a:rPr lang="zh-CN" altLang="en-US" dirty="0"/>
              <a:t>可以得知哪些是有效位。</a:t>
            </a:r>
            <a:endParaRPr lang="en-US" altLang="zh-CN" dirty="0"/>
          </a:p>
          <a:p>
            <a:r>
              <a:rPr lang="zh-CN" altLang="en-US" dirty="0"/>
              <a:t>做完咯。</a:t>
            </a:r>
          </a:p>
        </p:txBody>
      </p:sp>
    </p:spTree>
    <p:extLst>
      <p:ext uri="{BB962C8B-B14F-4D97-AF65-F5344CB8AC3E}">
        <p14:creationId xmlns:p14="http://schemas.microsoft.com/office/powerpoint/2010/main" val="18905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E6C14-31DF-1783-2A29-24D5A08173B9}"/>
              </a:ext>
            </a:extLst>
          </p:cNvPr>
          <p:cNvSpPr>
            <a:spLocks noGrp="1"/>
          </p:cNvSpPr>
          <p:nvPr>
            <p:ph type="title"/>
          </p:nvPr>
        </p:nvSpPr>
        <p:spPr/>
        <p:txBody>
          <a:bodyPr/>
          <a:lstStyle/>
          <a:p>
            <a:r>
              <a:rPr lang="zh-CN" altLang="en-US" dirty="0"/>
              <a:t>中场休息</a:t>
            </a:r>
          </a:p>
        </p:txBody>
      </p:sp>
      <p:sp>
        <p:nvSpPr>
          <p:cNvPr id="3" name="内容占位符 2">
            <a:extLst>
              <a:ext uri="{FF2B5EF4-FFF2-40B4-BE49-F238E27FC236}">
                <a16:creationId xmlns:a16="http://schemas.microsoft.com/office/drawing/2014/main" id="{FFA2C6A1-C0B2-087F-DB57-DEC9A38D5877}"/>
              </a:ext>
            </a:extLst>
          </p:cNvPr>
          <p:cNvSpPr>
            <a:spLocks noGrp="1"/>
          </p:cNvSpPr>
          <p:nvPr>
            <p:ph idx="1"/>
          </p:nvPr>
        </p:nvSpPr>
        <p:spPr>
          <a:xfrm>
            <a:off x="838200" y="1825625"/>
            <a:ext cx="10515600" cy="5140783"/>
          </a:xfrm>
        </p:spPr>
        <p:txBody>
          <a:bodyPr>
            <a:normAutofit fontScale="85000" lnSpcReduction="10000"/>
          </a:bodyPr>
          <a:lstStyle/>
          <a:p>
            <a:r>
              <a:rPr lang="zh-CN" altLang="en-US" b="1" dirty="0">
                <a:latin typeface="隶书" panose="02010509060101010101" pitchFamily="49" charset="-122"/>
                <a:ea typeface="隶书" panose="02010509060101010101" pitchFamily="49" charset="-122"/>
              </a:rPr>
              <a:t>六国破灭非兵不利战不善弊在赂秦赂秦而力亏破灭之道也或曰六国互丧率赂秦耶曰不赂者以赂者丧盖失强援不能独完故曰弊在赂秦也秦以攻取之外小则获邑大则得城较秦之所得与战胜而得者其实百倍诸侯之所亡与战败而亡者其实亦百倍则秦之所大欲诸侯之所大患固不在战矣思厥先祖父暴霜露斩荆棘以有尺寸之地子孙视之不甚惜举以予人如弃草芥今日割五城明日割十城然后得一夕安寝起视四境而秦兵又至矣然则诸侯之地有限暴秦之欲无厌奉之弥繁侵之愈急故不战而强弱胜负已判矣至于颠覆理固宜然古人云以地事秦犹抱薪救火薪不尽火不灭此言得之齐人未尝赂秦终继五国迁灭何哉与嬴而不助五国也五国既丧齐亦不免矣燕赵之君始有远略能守其土义不赂秦是故燕虽小国而后亡斯用兵之效也至丹以荆卿为计始速祸焉赵尝五战于秦二败而三胜后秦击赵者再李牧连却之洎牧以谗诛邯郸为郡惜其用武而不终也且燕赵处秦革灭殆尽之际可谓智力孤危战败而亡诚不得已向使三国各爱其地齐人勿附于秦刺客不行良将犹在则胜负之数存亡之理当与秦相较或未易量呜呼以赂秦之地封天下之谋臣以事秦之心礼天下之奇才并力西向则吾恐秦人食之不得下咽也悲夫有如此之势而为秦人积威之所劫日削月割以趋于亡为国者无使为积威之所劫哉夫六国与秦皆诸侯其势弱于秦而犹有可以不赂而胜之之势苟以天下之大下而从六国破亡之故事是又在六国下矣</a:t>
            </a:r>
          </a:p>
        </p:txBody>
      </p:sp>
    </p:spTree>
    <p:extLst>
      <p:ext uri="{BB962C8B-B14F-4D97-AF65-F5344CB8AC3E}">
        <p14:creationId xmlns:p14="http://schemas.microsoft.com/office/powerpoint/2010/main" val="4224992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DCF8C4-3A8D-064E-A343-FD17E8ACCF7F}"/>
              </a:ext>
            </a:extLst>
          </p:cNvPr>
          <p:cNvSpPr>
            <a:spLocks noGrp="1"/>
          </p:cNvSpPr>
          <p:nvPr>
            <p:ph type="title"/>
          </p:nvPr>
        </p:nvSpPr>
        <p:spPr/>
        <p:txBody>
          <a:bodyPr/>
          <a:lstStyle/>
          <a:p>
            <a:r>
              <a:rPr lang="zh-CN" altLang="en-US" dirty="0"/>
              <a:t>构造题</a:t>
            </a:r>
          </a:p>
        </p:txBody>
      </p:sp>
      <p:sp>
        <p:nvSpPr>
          <p:cNvPr id="3" name="内容占位符 2">
            <a:extLst>
              <a:ext uri="{FF2B5EF4-FFF2-40B4-BE49-F238E27FC236}">
                <a16:creationId xmlns:a16="http://schemas.microsoft.com/office/drawing/2014/main" id="{AC454CE7-6B07-DFD9-2FC5-B031F2A889B9}"/>
              </a:ext>
            </a:extLst>
          </p:cNvPr>
          <p:cNvSpPr>
            <a:spLocks noGrp="1"/>
          </p:cNvSpPr>
          <p:nvPr>
            <p:ph idx="1"/>
          </p:nvPr>
        </p:nvSpPr>
        <p:spPr/>
        <p:txBody>
          <a:bodyPr/>
          <a:lstStyle/>
          <a:p>
            <a:r>
              <a:rPr lang="zh-CN" altLang="en-US" dirty="0"/>
              <a:t>大部分构造的本质是和出题人对脑电波。</a:t>
            </a:r>
            <a:endParaRPr lang="en-US" altLang="zh-CN" dirty="0"/>
          </a:p>
          <a:p>
            <a:r>
              <a:rPr lang="zh-CN" altLang="en-US" dirty="0"/>
              <a:t>有相当多的超绝人类智慧，如果时间有多可以讲讲。</a:t>
            </a:r>
            <a:endParaRPr lang="en-US" altLang="zh-CN" dirty="0"/>
          </a:p>
          <a:p>
            <a:r>
              <a:rPr lang="zh-CN" altLang="en-US" dirty="0"/>
              <a:t>也存在一些 </a:t>
            </a:r>
            <a:r>
              <a:rPr lang="en-US" altLang="zh-CN" dirty="0"/>
              <a:t>dirty work</a:t>
            </a:r>
            <a:r>
              <a:rPr lang="zh-CN" altLang="en-US" dirty="0"/>
              <a:t>。</a:t>
            </a:r>
          </a:p>
        </p:txBody>
      </p:sp>
    </p:spTree>
    <p:extLst>
      <p:ext uri="{BB962C8B-B14F-4D97-AF65-F5344CB8AC3E}">
        <p14:creationId xmlns:p14="http://schemas.microsoft.com/office/powerpoint/2010/main" val="144854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7C59C-E171-C06A-AE0D-FD66463C35FE}"/>
              </a:ext>
            </a:extLst>
          </p:cNvPr>
          <p:cNvSpPr>
            <a:spLocks noGrp="1"/>
          </p:cNvSpPr>
          <p:nvPr>
            <p:ph type="title"/>
          </p:nvPr>
        </p:nvSpPr>
        <p:spPr/>
        <p:txBody>
          <a:bodyPr/>
          <a:lstStyle/>
          <a:p>
            <a:r>
              <a:rPr lang="en-US" altLang="zh-CN" b="1" dirty="0"/>
              <a:t>ARC158D Equation</a:t>
            </a:r>
            <a:endParaRPr lang="zh-CN" altLang="en-US" dirty="0"/>
          </a:p>
        </p:txBody>
      </p:sp>
      <p:sp>
        <p:nvSpPr>
          <p:cNvPr id="3" name="内容占位符 2">
            <a:extLst>
              <a:ext uri="{FF2B5EF4-FFF2-40B4-BE49-F238E27FC236}">
                <a16:creationId xmlns:a16="http://schemas.microsoft.com/office/drawing/2014/main" id="{AFFBC729-250C-97A6-1D76-F1EB8AE493F9}"/>
              </a:ext>
            </a:extLst>
          </p:cNvPr>
          <p:cNvSpPr>
            <a:spLocks noGrp="1"/>
          </p:cNvSpPr>
          <p:nvPr>
            <p:ph idx="1"/>
          </p:nvPr>
        </p:nvSpPr>
        <p:spPr/>
        <p:txBody>
          <a:bodyPr/>
          <a:lstStyle/>
          <a:p>
            <a:r>
              <a:rPr lang="zh-CN" altLang="en-US" dirty="0"/>
              <a:t>给定正整数 </a:t>
            </a:r>
            <a:r>
              <a:rPr lang="en-US" altLang="zh-CN" dirty="0"/>
              <a:t>n </a:t>
            </a:r>
            <a:r>
              <a:rPr lang="zh-CN" altLang="en-US" dirty="0"/>
              <a:t>和 </a:t>
            </a:r>
            <a:r>
              <a:rPr lang="en-US" altLang="zh-CN" dirty="0"/>
              <a:t>p&gt;=5</a:t>
            </a:r>
            <a:r>
              <a:rPr lang="zh-CN" altLang="en-US" dirty="0"/>
              <a:t>，构造 </a:t>
            </a:r>
            <a:r>
              <a:rPr lang="en-US" altLang="zh-CN" dirty="0"/>
              <a:t>1&lt;=x&lt;y&lt;z&lt;=p-1 </a:t>
            </a:r>
            <a:r>
              <a:rPr lang="zh-CN" altLang="en-US" dirty="0"/>
              <a:t>满足 </a:t>
            </a:r>
            <a:r>
              <a:rPr lang="en-US" altLang="zh-CN" dirty="0"/>
              <a:t>(</a:t>
            </a:r>
            <a:r>
              <a:rPr lang="en-US" altLang="zh-CN" dirty="0" err="1"/>
              <a:t>x+y+z</a:t>
            </a:r>
            <a:r>
              <a:rPr lang="en-US" altLang="zh-CN" dirty="0"/>
              <a:t>)(</a:t>
            </a:r>
            <a:r>
              <a:rPr lang="en-US" altLang="zh-CN" dirty="0" err="1"/>
              <a:t>x^n+y^n+z^n</a:t>
            </a:r>
            <a:r>
              <a:rPr lang="en-US" altLang="zh-CN" dirty="0"/>
              <a:t>)(x^{2n}+y^{2n}+z^{2n})</a:t>
            </a:r>
            <a:r>
              <a:rPr lang="zh-CN" altLang="en-US" dirty="0"/>
              <a:t> 与 </a:t>
            </a:r>
            <a:r>
              <a:rPr lang="en-US" altLang="zh-CN" dirty="0"/>
              <a:t>x^{3n}+y^{3n}+z^{3n} </a:t>
            </a:r>
            <a:r>
              <a:rPr lang="zh-CN" altLang="en-US" dirty="0"/>
              <a:t>模 </a:t>
            </a:r>
            <a:r>
              <a:rPr lang="en-US" altLang="zh-CN" dirty="0"/>
              <a:t>p </a:t>
            </a:r>
            <a:r>
              <a:rPr lang="zh-CN" altLang="en-US" dirty="0"/>
              <a:t>同余。</a:t>
            </a:r>
            <a:endParaRPr lang="en-US" altLang="zh-CN" dirty="0"/>
          </a:p>
        </p:txBody>
      </p:sp>
    </p:spTree>
    <p:extLst>
      <p:ext uri="{BB962C8B-B14F-4D97-AF65-F5344CB8AC3E}">
        <p14:creationId xmlns:p14="http://schemas.microsoft.com/office/powerpoint/2010/main" val="2460219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6A0C48-35AD-908D-9505-EC5609AF0B73}"/>
              </a:ext>
            </a:extLst>
          </p:cNvPr>
          <p:cNvSpPr>
            <a:spLocks noGrp="1"/>
          </p:cNvSpPr>
          <p:nvPr>
            <p:ph type="title"/>
          </p:nvPr>
        </p:nvSpPr>
        <p:spPr/>
        <p:txBody>
          <a:bodyPr/>
          <a:lstStyle/>
          <a:p>
            <a:r>
              <a:rPr lang="en-US" altLang="zh-CN" b="1" dirty="0"/>
              <a:t>ARC158D Equation</a:t>
            </a:r>
            <a:endParaRPr lang="zh-CN" altLang="en-US" dirty="0"/>
          </a:p>
        </p:txBody>
      </p:sp>
      <p:sp>
        <p:nvSpPr>
          <p:cNvPr id="3" name="内容占位符 2">
            <a:extLst>
              <a:ext uri="{FF2B5EF4-FFF2-40B4-BE49-F238E27FC236}">
                <a16:creationId xmlns:a16="http://schemas.microsoft.com/office/drawing/2014/main" id="{73CB5731-F5AA-A0AB-ECB1-34DDBF3BB4A9}"/>
              </a:ext>
            </a:extLst>
          </p:cNvPr>
          <p:cNvSpPr>
            <a:spLocks noGrp="1"/>
          </p:cNvSpPr>
          <p:nvPr>
            <p:ph idx="1"/>
          </p:nvPr>
        </p:nvSpPr>
        <p:spPr/>
        <p:txBody>
          <a:bodyPr/>
          <a:lstStyle/>
          <a:p>
            <a:r>
              <a:rPr lang="zh-CN" altLang="en-US" dirty="0"/>
              <a:t>随一组 </a:t>
            </a:r>
            <a:r>
              <a:rPr lang="en-US" altLang="zh-CN" dirty="0" err="1"/>
              <a:t>x,y,z</a:t>
            </a:r>
            <a:r>
              <a:rPr lang="en-US" altLang="zh-CN" dirty="0"/>
              <a:t> </a:t>
            </a:r>
            <a:r>
              <a:rPr lang="zh-CN" altLang="en-US" dirty="0"/>
              <a:t>并求两边的商 </a:t>
            </a:r>
            <a:r>
              <a:rPr lang="en-US" altLang="zh-CN" dirty="0"/>
              <a:t>t</a:t>
            </a:r>
            <a:r>
              <a:rPr lang="zh-CN" altLang="en-US" dirty="0"/>
              <a:t>，然后 </a:t>
            </a:r>
            <a:r>
              <a:rPr lang="en-US" altLang="zh-CN" dirty="0"/>
              <a:t>x/</a:t>
            </a:r>
            <a:r>
              <a:rPr lang="en-US" altLang="zh-CN" dirty="0" err="1"/>
              <a:t>t,y</a:t>
            </a:r>
            <a:r>
              <a:rPr lang="en-US" altLang="zh-CN" dirty="0"/>
              <a:t>/</a:t>
            </a:r>
            <a:r>
              <a:rPr lang="en-US" altLang="zh-CN" dirty="0" err="1"/>
              <a:t>t,z</a:t>
            </a:r>
            <a:r>
              <a:rPr lang="en-US" altLang="zh-CN" dirty="0"/>
              <a:t>/t </a:t>
            </a:r>
            <a:r>
              <a:rPr lang="zh-CN" altLang="en-US" dirty="0"/>
              <a:t>即为答案。</a:t>
            </a:r>
            <a:endParaRPr lang="en-US" altLang="zh-CN" dirty="0"/>
          </a:p>
          <a:p>
            <a:r>
              <a:rPr lang="zh-CN" altLang="en-US" dirty="0"/>
              <a:t>有数相等或者有除数是 </a:t>
            </a:r>
            <a:r>
              <a:rPr lang="en-US" altLang="zh-CN" dirty="0"/>
              <a:t>0 </a:t>
            </a:r>
            <a:r>
              <a:rPr lang="zh-CN" altLang="en-US" dirty="0"/>
              <a:t>的话重随即可。</a:t>
            </a:r>
          </a:p>
        </p:txBody>
      </p:sp>
    </p:spTree>
    <p:extLst>
      <p:ext uri="{BB962C8B-B14F-4D97-AF65-F5344CB8AC3E}">
        <p14:creationId xmlns:p14="http://schemas.microsoft.com/office/powerpoint/2010/main" val="4087037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978F3B-3A03-A6B4-8E53-7388247B96D1}"/>
              </a:ext>
            </a:extLst>
          </p:cNvPr>
          <p:cNvSpPr>
            <a:spLocks noGrp="1"/>
          </p:cNvSpPr>
          <p:nvPr>
            <p:ph type="title"/>
          </p:nvPr>
        </p:nvSpPr>
        <p:spPr/>
        <p:txBody>
          <a:bodyPr/>
          <a:lstStyle/>
          <a:p>
            <a:r>
              <a:rPr lang="en-US" altLang="zh-CN" b="1" dirty="0"/>
              <a:t>CF468C Hack it!</a:t>
            </a:r>
            <a:endParaRPr lang="zh-CN" altLang="en-US" dirty="0"/>
          </a:p>
        </p:txBody>
      </p:sp>
      <p:sp>
        <p:nvSpPr>
          <p:cNvPr id="3" name="内容占位符 2">
            <a:extLst>
              <a:ext uri="{FF2B5EF4-FFF2-40B4-BE49-F238E27FC236}">
                <a16:creationId xmlns:a16="http://schemas.microsoft.com/office/drawing/2014/main" id="{43194E99-FC80-1DB8-F43E-0E9D7D53CB97}"/>
              </a:ext>
            </a:extLst>
          </p:cNvPr>
          <p:cNvSpPr>
            <a:spLocks noGrp="1"/>
          </p:cNvSpPr>
          <p:nvPr>
            <p:ph idx="1"/>
          </p:nvPr>
        </p:nvSpPr>
        <p:spPr/>
        <p:txBody>
          <a:bodyPr/>
          <a:lstStyle/>
          <a:p>
            <a:r>
              <a:rPr lang="zh-CN" altLang="en-US" dirty="0"/>
              <a:t>给定 </a:t>
            </a:r>
            <a:r>
              <a:rPr lang="en-US" altLang="zh-CN" dirty="0"/>
              <a:t>a&lt;=1e18</a:t>
            </a:r>
            <a:r>
              <a:rPr lang="zh-CN" altLang="en-US" dirty="0"/>
              <a:t>，试构造 </a:t>
            </a:r>
            <a:r>
              <a:rPr lang="en-US" altLang="zh-CN" dirty="0"/>
              <a:t>1&lt;=l&lt;=r&lt;=1e200 </a:t>
            </a:r>
            <a:r>
              <a:rPr lang="zh-CN" altLang="en-US" dirty="0"/>
              <a:t>满足 </a:t>
            </a:r>
            <a:r>
              <a:rPr lang="en-US" altLang="zh-CN" dirty="0"/>
              <a:t>l </a:t>
            </a:r>
            <a:r>
              <a:rPr lang="zh-CN" altLang="en-US" dirty="0"/>
              <a:t>到 </a:t>
            </a:r>
            <a:r>
              <a:rPr lang="en-US" altLang="zh-CN" dirty="0"/>
              <a:t>r </a:t>
            </a:r>
            <a:r>
              <a:rPr lang="zh-CN" altLang="en-US" dirty="0"/>
              <a:t>之间所有数的数字和加和是 </a:t>
            </a:r>
            <a:r>
              <a:rPr lang="en-US" altLang="zh-CN" dirty="0"/>
              <a:t>a </a:t>
            </a:r>
            <a:r>
              <a:rPr lang="zh-CN" altLang="en-US" dirty="0"/>
              <a:t>的倍数。</a:t>
            </a:r>
          </a:p>
        </p:txBody>
      </p:sp>
    </p:spTree>
    <p:extLst>
      <p:ext uri="{BB962C8B-B14F-4D97-AF65-F5344CB8AC3E}">
        <p14:creationId xmlns:p14="http://schemas.microsoft.com/office/powerpoint/2010/main" val="36736651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98467-5C98-2782-29EA-861D48572D73}"/>
              </a:ext>
            </a:extLst>
          </p:cNvPr>
          <p:cNvSpPr>
            <a:spLocks noGrp="1"/>
          </p:cNvSpPr>
          <p:nvPr>
            <p:ph type="title"/>
          </p:nvPr>
        </p:nvSpPr>
        <p:spPr/>
        <p:txBody>
          <a:bodyPr/>
          <a:lstStyle/>
          <a:p>
            <a:r>
              <a:rPr lang="en-US" altLang="zh-CN" b="1" dirty="0"/>
              <a:t>CF468C Hack it!</a:t>
            </a:r>
            <a:endParaRPr lang="zh-CN" altLang="en-US" dirty="0"/>
          </a:p>
        </p:txBody>
      </p:sp>
      <p:sp>
        <p:nvSpPr>
          <p:cNvPr id="3" name="内容占位符 2">
            <a:extLst>
              <a:ext uri="{FF2B5EF4-FFF2-40B4-BE49-F238E27FC236}">
                <a16:creationId xmlns:a16="http://schemas.microsoft.com/office/drawing/2014/main" id="{337E5FAF-6DC6-0AA0-815B-937BA97AA8D1}"/>
              </a:ext>
            </a:extLst>
          </p:cNvPr>
          <p:cNvSpPr>
            <a:spLocks noGrp="1"/>
          </p:cNvSpPr>
          <p:nvPr>
            <p:ph idx="1"/>
          </p:nvPr>
        </p:nvSpPr>
        <p:spPr/>
        <p:txBody>
          <a:bodyPr/>
          <a:lstStyle/>
          <a:p>
            <a:r>
              <a:rPr lang="zh-CN" altLang="en-US" dirty="0"/>
              <a:t>先考虑 </a:t>
            </a:r>
            <a:r>
              <a:rPr lang="en-US" altLang="zh-CN" dirty="0"/>
              <a:t>l=0,r=1e18-1</a:t>
            </a:r>
            <a:r>
              <a:rPr lang="zh-CN" altLang="en-US" dirty="0"/>
              <a:t>。此时我们会算出一个数字和的和，它不一定是 </a:t>
            </a:r>
            <a:r>
              <a:rPr lang="en-US" altLang="zh-CN" dirty="0"/>
              <a:t>a </a:t>
            </a:r>
            <a:r>
              <a:rPr lang="zh-CN" altLang="en-US" dirty="0"/>
              <a:t>的倍数。</a:t>
            </a:r>
            <a:endParaRPr lang="en-US" altLang="zh-CN" dirty="0"/>
          </a:p>
          <a:p>
            <a:r>
              <a:rPr lang="zh-CN" altLang="en-US" dirty="0"/>
              <a:t>考虑每次将 </a:t>
            </a:r>
            <a:r>
              <a:rPr lang="en-US" altLang="zh-CN" dirty="0"/>
              <a:t>l </a:t>
            </a:r>
            <a:r>
              <a:rPr lang="zh-CN" altLang="en-US" dirty="0"/>
              <a:t>和 </a:t>
            </a:r>
            <a:r>
              <a:rPr lang="en-US" altLang="zh-CN" dirty="0"/>
              <a:t>r </a:t>
            </a:r>
            <a:r>
              <a:rPr lang="zh-CN" altLang="en-US" dirty="0"/>
              <a:t>一起 </a:t>
            </a:r>
            <a:r>
              <a:rPr lang="en-US" altLang="zh-CN" dirty="0"/>
              <a:t>+1</a:t>
            </a:r>
            <a:r>
              <a:rPr lang="zh-CN" altLang="en-US" dirty="0"/>
              <a:t>，那么会把原来的 </a:t>
            </a:r>
            <a:r>
              <a:rPr lang="en-US" altLang="zh-CN" dirty="0"/>
              <a:t>l </a:t>
            </a:r>
            <a:r>
              <a:rPr lang="zh-CN" altLang="en-US" dirty="0"/>
              <a:t>换成 </a:t>
            </a:r>
            <a:r>
              <a:rPr lang="en-US" altLang="zh-CN" dirty="0"/>
              <a:t>l+1e18</a:t>
            </a:r>
            <a:r>
              <a:rPr lang="zh-CN" altLang="en-US" dirty="0"/>
              <a:t>，总数字和加 </a:t>
            </a:r>
            <a:r>
              <a:rPr lang="en-US" altLang="zh-CN" dirty="0"/>
              <a:t>1</a:t>
            </a:r>
            <a:r>
              <a:rPr lang="zh-CN" altLang="en-US" dirty="0"/>
              <a:t>。</a:t>
            </a:r>
            <a:endParaRPr lang="en-US" altLang="zh-CN" dirty="0"/>
          </a:p>
          <a:p>
            <a:r>
              <a:rPr lang="zh-CN" altLang="en-US" dirty="0"/>
              <a:t>由于 </a:t>
            </a:r>
            <a:r>
              <a:rPr lang="en-US" altLang="zh-CN" dirty="0"/>
              <a:t>a&lt;=1e18</a:t>
            </a:r>
            <a:r>
              <a:rPr lang="zh-CN" altLang="en-US" dirty="0"/>
              <a:t>，所以一定能赶在 </a:t>
            </a:r>
            <a:r>
              <a:rPr lang="en-US" altLang="zh-CN" dirty="0"/>
              <a:t>l </a:t>
            </a:r>
            <a:r>
              <a:rPr lang="zh-CN" altLang="en-US" dirty="0"/>
              <a:t>超过 </a:t>
            </a:r>
            <a:r>
              <a:rPr lang="en-US" altLang="zh-CN" dirty="0"/>
              <a:t>1e18 </a:t>
            </a:r>
            <a:r>
              <a:rPr lang="zh-CN" altLang="en-US" dirty="0"/>
              <a:t>前找到答案。</a:t>
            </a:r>
            <a:endParaRPr lang="en-US" altLang="zh-CN" dirty="0"/>
          </a:p>
          <a:p>
            <a:r>
              <a:rPr lang="zh-CN" altLang="en-US" dirty="0"/>
              <a:t>直接计算即可。</a:t>
            </a:r>
            <a:endParaRPr lang="en-US" altLang="zh-CN" dirty="0"/>
          </a:p>
        </p:txBody>
      </p:sp>
    </p:spTree>
    <p:extLst>
      <p:ext uri="{BB962C8B-B14F-4D97-AF65-F5344CB8AC3E}">
        <p14:creationId xmlns:p14="http://schemas.microsoft.com/office/powerpoint/2010/main" val="14951631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6962A5-B3E7-2763-123D-9BC9206E2B66}"/>
              </a:ext>
            </a:extLst>
          </p:cNvPr>
          <p:cNvSpPr>
            <a:spLocks noGrp="1"/>
          </p:cNvSpPr>
          <p:nvPr>
            <p:ph type="title"/>
          </p:nvPr>
        </p:nvSpPr>
        <p:spPr/>
        <p:txBody>
          <a:bodyPr/>
          <a:lstStyle/>
          <a:p>
            <a:r>
              <a:rPr lang="zh-CN" altLang="en-US" dirty="0"/>
              <a:t>某个</a:t>
            </a:r>
            <a:r>
              <a:rPr lang="en-US" altLang="zh-CN" dirty="0" err="1"/>
              <a:t>atcoder</a:t>
            </a:r>
            <a:r>
              <a:rPr lang="zh-CN" altLang="en-US" dirty="0"/>
              <a:t>题</a:t>
            </a:r>
          </a:p>
        </p:txBody>
      </p:sp>
      <p:sp>
        <p:nvSpPr>
          <p:cNvPr id="3" name="内容占位符 2">
            <a:extLst>
              <a:ext uri="{FF2B5EF4-FFF2-40B4-BE49-F238E27FC236}">
                <a16:creationId xmlns:a16="http://schemas.microsoft.com/office/drawing/2014/main" id="{8ED4C1FC-3FC9-DA6F-E759-A4778F3C24B1}"/>
              </a:ext>
            </a:extLst>
          </p:cNvPr>
          <p:cNvSpPr>
            <a:spLocks noGrp="1"/>
          </p:cNvSpPr>
          <p:nvPr>
            <p:ph idx="1"/>
          </p:nvPr>
        </p:nvSpPr>
        <p:spPr/>
        <p:txBody>
          <a:bodyPr/>
          <a:lstStyle/>
          <a:p>
            <a:r>
              <a:rPr lang="zh-CN" altLang="en-US" dirty="0"/>
              <a:t>给定</a:t>
            </a:r>
            <a:r>
              <a:rPr lang="en-US" altLang="zh-CN" dirty="0"/>
              <a:t>n</a:t>
            </a:r>
            <a:r>
              <a:rPr lang="zh-CN" altLang="en-US" dirty="0"/>
              <a:t>，构造一张</a:t>
            </a:r>
            <a:r>
              <a:rPr lang="en-US" altLang="zh-CN" dirty="0"/>
              <a:t>n</a:t>
            </a:r>
            <a:r>
              <a:rPr lang="zh-CN" altLang="en-US" dirty="0"/>
              <a:t>个点（</a:t>
            </a:r>
            <a:r>
              <a:rPr lang="en-US" altLang="zh-CN" dirty="0"/>
              <a:t>n&lt;=1024</a:t>
            </a:r>
            <a:r>
              <a:rPr lang="zh-CN" altLang="en-US" dirty="0"/>
              <a:t>）的有向图，每个点出度至多为</a:t>
            </a:r>
            <a:r>
              <a:rPr lang="en-US" altLang="zh-CN" dirty="0"/>
              <a:t>2</a:t>
            </a:r>
            <a:r>
              <a:rPr lang="zh-CN" altLang="en-US" dirty="0"/>
              <a:t>，满足从任意一个点出发，</a:t>
            </a:r>
            <a:r>
              <a:rPr lang="en-US" altLang="zh-CN" dirty="0"/>
              <a:t>&lt;=10</a:t>
            </a:r>
            <a:r>
              <a:rPr lang="zh-CN" altLang="en-US" dirty="0"/>
              <a:t>步可以到达任意一个其他点。</a:t>
            </a:r>
          </a:p>
        </p:txBody>
      </p:sp>
    </p:spTree>
    <p:extLst>
      <p:ext uri="{BB962C8B-B14F-4D97-AF65-F5344CB8AC3E}">
        <p14:creationId xmlns:p14="http://schemas.microsoft.com/office/powerpoint/2010/main" val="131529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72D4C5-C6A2-7B83-0683-A298FF9F6317}"/>
              </a:ext>
            </a:extLst>
          </p:cNvPr>
          <p:cNvSpPr>
            <a:spLocks noGrp="1"/>
          </p:cNvSpPr>
          <p:nvPr>
            <p:ph type="title"/>
          </p:nvPr>
        </p:nvSpPr>
        <p:spPr/>
        <p:txBody>
          <a:bodyPr/>
          <a:lstStyle/>
          <a:p>
            <a:r>
              <a:rPr lang="en-US" altLang="zh-CN" b="1" dirty="0"/>
              <a:t>P12417 </a:t>
            </a:r>
            <a:r>
              <a:rPr lang="zh-CN" altLang="en-US" b="1" dirty="0"/>
              <a:t>基础构造练习题 </a:t>
            </a:r>
            <a:r>
              <a:rPr lang="en-US" altLang="zh-CN" b="1" dirty="0"/>
              <a:t>1</a:t>
            </a:r>
            <a:endParaRPr lang="zh-CN" altLang="en-US" dirty="0"/>
          </a:p>
        </p:txBody>
      </p:sp>
      <p:sp>
        <p:nvSpPr>
          <p:cNvPr id="3" name="内容占位符 2">
            <a:extLst>
              <a:ext uri="{FF2B5EF4-FFF2-40B4-BE49-F238E27FC236}">
                <a16:creationId xmlns:a16="http://schemas.microsoft.com/office/drawing/2014/main" id="{8DF557F4-CFB1-136E-E582-8346619B94F4}"/>
              </a:ext>
            </a:extLst>
          </p:cNvPr>
          <p:cNvSpPr>
            <a:spLocks noGrp="1"/>
          </p:cNvSpPr>
          <p:nvPr>
            <p:ph idx="1"/>
          </p:nvPr>
        </p:nvSpPr>
        <p:spPr/>
        <p:txBody>
          <a:bodyPr/>
          <a:lstStyle/>
          <a:p>
            <a:r>
              <a:rPr lang="zh-CN" altLang="en-US" dirty="0"/>
              <a:t>有 </a:t>
            </a:r>
            <a:r>
              <a:rPr lang="en-US" altLang="zh-CN" dirty="0"/>
              <a:t>n </a:t>
            </a:r>
            <a:r>
              <a:rPr lang="zh-CN" altLang="en-US" dirty="0"/>
              <a:t>个实数，每次可以选择两个同时变为其积。给定 </a:t>
            </a:r>
            <a:r>
              <a:rPr lang="en-US" altLang="zh-CN" dirty="0"/>
              <a:t>n</a:t>
            </a:r>
            <a:r>
              <a:rPr lang="zh-CN" altLang="en-US" dirty="0"/>
              <a:t>，构造不超过 </a:t>
            </a:r>
            <a:r>
              <a:rPr lang="en-US" altLang="zh-CN" dirty="0"/>
              <a:t>2n-1 </a:t>
            </a:r>
            <a:r>
              <a:rPr lang="zh-CN" altLang="en-US" dirty="0"/>
              <a:t>次操作，使得无论原来的实数是什么，最终所有 </a:t>
            </a:r>
            <a:r>
              <a:rPr lang="en-US" altLang="zh-CN" dirty="0"/>
              <a:t>n </a:t>
            </a:r>
            <a:r>
              <a:rPr lang="zh-CN" altLang="en-US" dirty="0"/>
              <a:t>个实数都相同。</a:t>
            </a:r>
          </a:p>
        </p:txBody>
      </p:sp>
    </p:spTree>
    <p:extLst>
      <p:ext uri="{BB962C8B-B14F-4D97-AF65-F5344CB8AC3E}">
        <p14:creationId xmlns:p14="http://schemas.microsoft.com/office/powerpoint/2010/main" val="452781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2F76F9-7208-6A5F-190E-82F17CD05844}"/>
              </a:ext>
            </a:extLst>
          </p:cNvPr>
          <p:cNvSpPr>
            <a:spLocks noGrp="1"/>
          </p:cNvSpPr>
          <p:nvPr>
            <p:ph type="title"/>
          </p:nvPr>
        </p:nvSpPr>
        <p:spPr/>
        <p:txBody>
          <a:bodyPr/>
          <a:lstStyle/>
          <a:p>
            <a:r>
              <a:rPr lang="en-US" altLang="zh-CN" b="1" dirty="0"/>
              <a:t>P12417 </a:t>
            </a:r>
            <a:r>
              <a:rPr lang="zh-CN" altLang="en-US" b="1" dirty="0"/>
              <a:t>基础构造练习题 </a:t>
            </a:r>
            <a:r>
              <a:rPr lang="en-US" altLang="zh-CN" b="1" dirty="0"/>
              <a:t>1</a:t>
            </a:r>
            <a:endParaRPr lang="zh-CN" altLang="en-US" dirty="0"/>
          </a:p>
        </p:txBody>
      </p:sp>
      <p:sp>
        <p:nvSpPr>
          <p:cNvPr id="3" name="内容占位符 2">
            <a:extLst>
              <a:ext uri="{FF2B5EF4-FFF2-40B4-BE49-F238E27FC236}">
                <a16:creationId xmlns:a16="http://schemas.microsoft.com/office/drawing/2014/main" id="{0C7B5372-BB43-AFCF-9348-47E24BF1A9E6}"/>
              </a:ext>
            </a:extLst>
          </p:cNvPr>
          <p:cNvSpPr>
            <a:spLocks noGrp="1"/>
          </p:cNvSpPr>
          <p:nvPr>
            <p:ph idx="1"/>
          </p:nvPr>
        </p:nvSpPr>
        <p:spPr/>
        <p:txBody>
          <a:bodyPr/>
          <a:lstStyle/>
          <a:p>
            <a:r>
              <a:rPr lang="zh-CN" altLang="en-US" dirty="0"/>
              <a:t>显然 </a:t>
            </a:r>
            <a:r>
              <a:rPr lang="en-US" altLang="zh-CN" dirty="0"/>
              <a:t>n </a:t>
            </a:r>
            <a:r>
              <a:rPr lang="zh-CN" altLang="en-US" dirty="0"/>
              <a:t>是奇数直接似。</a:t>
            </a:r>
            <a:endParaRPr lang="en-US" altLang="zh-CN" dirty="0"/>
          </a:p>
          <a:p>
            <a:r>
              <a:rPr lang="en-US" altLang="zh-CN" dirty="0"/>
              <a:t>n </a:t>
            </a:r>
            <a:r>
              <a:rPr lang="zh-CN" altLang="en-US" dirty="0"/>
              <a:t>是偶数的情况下，判掉 </a:t>
            </a:r>
            <a:r>
              <a:rPr lang="en-US" altLang="zh-CN" dirty="0"/>
              <a:t>2</a:t>
            </a:r>
            <a:r>
              <a:rPr lang="zh-CN" altLang="en-US" dirty="0"/>
              <a:t>，以下默认 </a:t>
            </a:r>
            <a:r>
              <a:rPr lang="en-US" altLang="zh-CN" dirty="0"/>
              <a:t>n&gt;=4</a:t>
            </a:r>
            <a:r>
              <a:rPr lang="zh-CN" altLang="en-US" dirty="0"/>
              <a:t>。</a:t>
            </a:r>
            <a:endParaRPr lang="en-US" altLang="zh-CN" dirty="0"/>
          </a:p>
          <a:p>
            <a:r>
              <a:rPr lang="zh-CN" altLang="en-US" dirty="0"/>
              <a:t>我们首先两两配对相乘，然后对最后两对顺位相乘，于是用了 </a:t>
            </a:r>
            <a:r>
              <a:rPr lang="en-US" altLang="zh-CN" dirty="0"/>
              <a:t>n/2+2 </a:t>
            </a:r>
            <a:r>
              <a:rPr lang="zh-CN" altLang="en-US" dirty="0"/>
              <a:t>次操作把序列变成了形如</a:t>
            </a:r>
            <a:r>
              <a:rPr lang="en-US" altLang="zh-CN" dirty="0"/>
              <a:t> a_1 </a:t>
            </a:r>
            <a:r>
              <a:rPr lang="zh-CN" altLang="en-US" dirty="0"/>
              <a:t>到 </a:t>
            </a:r>
            <a:r>
              <a:rPr lang="en-US" altLang="zh-CN" dirty="0"/>
              <a:t>a_{t-1} </a:t>
            </a:r>
            <a:r>
              <a:rPr lang="zh-CN" altLang="en-US" dirty="0"/>
              <a:t>各两个然后 </a:t>
            </a:r>
            <a:r>
              <a:rPr lang="en-US" altLang="zh-CN" dirty="0" err="1"/>
              <a:t>a_t</a:t>
            </a:r>
            <a:r>
              <a:rPr lang="en-US" altLang="zh-CN" dirty="0"/>
              <a:t> </a:t>
            </a:r>
            <a:r>
              <a:rPr lang="zh-CN" altLang="en-US" dirty="0"/>
              <a:t>四个的形式，这里 </a:t>
            </a:r>
            <a:r>
              <a:rPr lang="en-US" altLang="zh-CN" dirty="0"/>
              <a:t>t </a:t>
            </a:r>
            <a:r>
              <a:rPr lang="zh-CN" altLang="en-US" dirty="0"/>
              <a:t>是 </a:t>
            </a:r>
            <a:r>
              <a:rPr lang="en-US" altLang="zh-CN" dirty="0"/>
              <a:t>n/2-1</a:t>
            </a:r>
            <a:r>
              <a:rPr lang="zh-CN" altLang="en-US" dirty="0"/>
              <a:t>。我们接下来只需要说明这个形式能在 </a:t>
            </a:r>
            <a:r>
              <a:rPr lang="en-US" altLang="zh-CN" dirty="0"/>
              <a:t>3t </a:t>
            </a:r>
            <a:r>
              <a:rPr lang="zh-CN" altLang="en-US" dirty="0"/>
              <a:t>步之内解决即可。</a:t>
            </a:r>
            <a:endParaRPr lang="en-US" altLang="zh-CN" dirty="0"/>
          </a:p>
          <a:p>
            <a:endParaRPr lang="zh-CN" altLang="en-US" dirty="0"/>
          </a:p>
        </p:txBody>
      </p:sp>
    </p:spTree>
    <p:extLst>
      <p:ext uri="{BB962C8B-B14F-4D97-AF65-F5344CB8AC3E}">
        <p14:creationId xmlns:p14="http://schemas.microsoft.com/office/powerpoint/2010/main" val="1992143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AA7899-9659-0586-0E15-091168A7B9EA}"/>
              </a:ext>
            </a:extLst>
          </p:cNvPr>
          <p:cNvSpPr>
            <a:spLocks noGrp="1"/>
          </p:cNvSpPr>
          <p:nvPr>
            <p:ph type="title"/>
          </p:nvPr>
        </p:nvSpPr>
        <p:spPr/>
        <p:txBody>
          <a:bodyPr/>
          <a:lstStyle/>
          <a:p>
            <a:r>
              <a:rPr lang="en-US" altLang="zh-CN" b="1" dirty="0"/>
              <a:t>P11423 </a:t>
            </a:r>
            <a:r>
              <a:rPr lang="zh-CN" altLang="en-US" b="1" dirty="0"/>
              <a:t>阿尔塔尔 </a:t>
            </a:r>
            <a:r>
              <a:rPr lang="en-US" altLang="zh-CN" b="1" dirty="0"/>
              <a:t>2</a:t>
            </a:r>
            <a:endParaRPr lang="zh-CN" altLang="en-US" dirty="0"/>
          </a:p>
        </p:txBody>
      </p:sp>
      <p:sp>
        <p:nvSpPr>
          <p:cNvPr id="3" name="内容占位符 2">
            <a:extLst>
              <a:ext uri="{FF2B5EF4-FFF2-40B4-BE49-F238E27FC236}">
                <a16:creationId xmlns:a16="http://schemas.microsoft.com/office/drawing/2014/main" id="{FDE634C1-58B1-DD81-58DC-7963F305C9AC}"/>
              </a:ext>
            </a:extLst>
          </p:cNvPr>
          <p:cNvSpPr>
            <a:spLocks noGrp="1"/>
          </p:cNvSpPr>
          <p:nvPr>
            <p:ph idx="1"/>
          </p:nvPr>
        </p:nvSpPr>
        <p:spPr/>
        <p:txBody>
          <a:bodyPr/>
          <a:lstStyle/>
          <a:p>
            <a:r>
              <a:rPr lang="zh-CN" altLang="en-US" dirty="0"/>
              <a:t>我们先来证明最后的距离不超过 </a:t>
            </a:r>
            <a:r>
              <a:rPr lang="en-US" altLang="zh-CN" dirty="0"/>
              <a:t>2</a:t>
            </a:r>
            <a:r>
              <a:rPr lang="zh-CN" altLang="en-US" dirty="0"/>
              <a:t>。</a:t>
            </a:r>
            <a:endParaRPr lang="en-US" altLang="zh-CN" dirty="0"/>
          </a:p>
          <a:p>
            <a:r>
              <a:rPr lang="zh-CN" altLang="en-US" dirty="0"/>
              <a:t>如果有一个点的出度是 </a:t>
            </a:r>
            <a:r>
              <a:rPr lang="en-US" altLang="zh-CN" dirty="0"/>
              <a:t>n-1</a:t>
            </a:r>
            <a:r>
              <a:rPr lang="zh-CN" altLang="en-US" dirty="0"/>
              <a:t>，那么最后的距离是 </a:t>
            </a:r>
            <a:r>
              <a:rPr lang="en-US" altLang="zh-CN" dirty="0"/>
              <a:t>1</a:t>
            </a:r>
            <a:r>
              <a:rPr lang="zh-CN" altLang="en-US" dirty="0"/>
              <a:t>。</a:t>
            </a:r>
            <a:endParaRPr lang="en-US" altLang="zh-CN" dirty="0"/>
          </a:p>
          <a:p>
            <a:r>
              <a:rPr lang="zh-CN" altLang="en-US" dirty="0"/>
              <a:t>否则，没有点的出度是 </a:t>
            </a:r>
            <a:r>
              <a:rPr lang="en-US" altLang="zh-CN" dirty="0"/>
              <a:t>n-1</a:t>
            </a:r>
            <a:r>
              <a:rPr lang="zh-CN" altLang="en-US" dirty="0"/>
              <a:t>。对于度数最大点 </a:t>
            </a:r>
            <a:r>
              <a:rPr lang="en-US" altLang="zh-CN" dirty="0"/>
              <a:t>u</a:t>
            </a:r>
            <a:r>
              <a:rPr lang="zh-CN" altLang="en-US" dirty="0"/>
              <a:t>，如果存在点 </a:t>
            </a:r>
            <a:r>
              <a:rPr lang="en-US" altLang="zh-CN" dirty="0"/>
              <a:t>v </a:t>
            </a:r>
            <a:r>
              <a:rPr lang="zh-CN" altLang="en-US" dirty="0"/>
              <a:t>满足 </a:t>
            </a:r>
            <a:r>
              <a:rPr lang="en-US" altLang="zh-CN" dirty="0"/>
              <a:t>v-&gt;u </a:t>
            </a:r>
            <a:r>
              <a:rPr lang="zh-CN" altLang="en-US" dirty="0"/>
              <a:t>且对于 </a:t>
            </a:r>
            <a:r>
              <a:rPr lang="en-US" altLang="zh-CN" dirty="0"/>
              <a:t>u </a:t>
            </a:r>
            <a:r>
              <a:rPr lang="zh-CN" altLang="en-US" dirty="0"/>
              <a:t>的任意出边 </a:t>
            </a:r>
            <a:r>
              <a:rPr lang="en-US" altLang="zh-CN" dirty="0"/>
              <a:t>u-&gt;x </a:t>
            </a:r>
            <a:r>
              <a:rPr lang="zh-CN" altLang="en-US" dirty="0"/>
              <a:t>都有 </a:t>
            </a:r>
            <a:r>
              <a:rPr lang="en-US" altLang="zh-CN" dirty="0"/>
              <a:t>v-&gt;x</a:t>
            </a:r>
            <a:r>
              <a:rPr lang="zh-CN" altLang="en-US" dirty="0"/>
              <a:t>，那么 </a:t>
            </a:r>
            <a:r>
              <a:rPr lang="en-US" altLang="zh-CN" dirty="0"/>
              <a:t>v </a:t>
            </a:r>
            <a:r>
              <a:rPr lang="zh-CN" altLang="en-US" dirty="0"/>
              <a:t>的出度一定严格大于 </a:t>
            </a:r>
            <a:r>
              <a:rPr lang="en-US" altLang="zh-CN" dirty="0"/>
              <a:t>u</a:t>
            </a:r>
            <a:r>
              <a:rPr lang="zh-CN" altLang="en-US" dirty="0"/>
              <a:t>，矛盾。于是最后的距离是 </a:t>
            </a:r>
            <a:r>
              <a:rPr lang="en-US" altLang="zh-CN" dirty="0"/>
              <a:t>2</a:t>
            </a:r>
            <a:r>
              <a:rPr lang="zh-CN" altLang="en-US" dirty="0"/>
              <a:t>。</a:t>
            </a:r>
            <a:endParaRPr lang="en-US" altLang="zh-CN" dirty="0"/>
          </a:p>
        </p:txBody>
      </p:sp>
    </p:spTree>
    <p:extLst>
      <p:ext uri="{BB962C8B-B14F-4D97-AF65-F5344CB8AC3E}">
        <p14:creationId xmlns:p14="http://schemas.microsoft.com/office/powerpoint/2010/main" val="15434908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3888B8-D907-8A0F-6FC4-E3509C0A0FD3}"/>
              </a:ext>
            </a:extLst>
          </p:cNvPr>
          <p:cNvSpPr>
            <a:spLocks noGrp="1"/>
          </p:cNvSpPr>
          <p:nvPr>
            <p:ph type="title"/>
          </p:nvPr>
        </p:nvSpPr>
        <p:spPr/>
        <p:txBody>
          <a:bodyPr/>
          <a:lstStyle/>
          <a:p>
            <a:r>
              <a:rPr lang="en-US" altLang="zh-CN" b="1" dirty="0"/>
              <a:t>P12417 </a:t>
            </a:r>
            <a:r>
              <a:rPr lang="zh-CN" altLang="en-US" b="1" dirty="0"/>
              <a:t>基础构造练习题 </a:t>
            </a:r>
            <a:r>
              <a:rPr lang="en-US" altLang="zh-CN" b="1" dirty="0"/>
              <a:t>1</a:t>
            </a:r>
            <a:endParaRPr lang="zh-CN" altLang="en-US" dirty="0"/>
          </a:p>
        </p:txBody>
      </p:sp>
      <p:pic>
        <p:nvPicPr>
          <p:cNvPr id="5" name="内容占位符 4">
            <a:extLst>
              <a:ext uri="{FF2B5EF4-FFF2-40B4-BE49-F238E27FC236}">
                <a16:creationId xmlns:a16="http://schemas.microsoft.com/office/drawing/2014/main" id="{9310C39C-797B-AE11-7E04-15112578CD08}"/>
              </a:ext>
            </a:extLst>
          </p:cNvPr>
          <p:cNvPicPr>
            <a:picLocks noGrp="1" noChangeAspect="1"/>
          </p:cNvPicPr>
          <p:nvPr>
            <p:ph idx="1"/>
          </p:nvPr>
        </p:nvPicPr>
        <p:blipFill>
          <a:blip r:embed="rId2"/>
          <a:stretch>
            <a:fillRect/>
          </a:stretch>
        </p:blipFill>
        <p:spPr>
          <a:xfrm>
            <a:off x="838200" y="1808171"/>
            <a:ext cx="10354986" cy="4319252"/>
          </a:xfrm>
        </p:spPr>
      </p:pic>
    </p:spTree>
    <p:extLst>
      <p:ext uri="{BB962C8B-B14F-4D97-AF65-F5344CB8AC3E}">
        <p14:creationId xmlns:p14="http://schemas.microsoft.com/office/powerpoint/2010/main" val="3585379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6351C3-2FAD-1646-B38C-C821B34A7F15}"/>
              </a:ext>
            </a:extLst>
          </p:cNvPr>
          <p:cNvSpPr>
            <a:spLocks noGrp="1"/>
          </p:cNvSpPr>
          <p:nvPr>
            <p:ph type="title"/>
          </p:nvPr>
        </p:nvSpPr>
        <p:spPr/>
        <p:txBody>
          <a:bodyPr/>
          <a:lstStyle/>
          <a:p>
            <a:r>
              <a:rPr lang="it-IT" altLang="zh-CN" b="1" dirty="0"/>
              <a:t>P9924 [POI 2023/2024 R1] Satelity</a:t>
            </a:r>
            <a:endParaRPr lang="zh-CN" altLang="en-US" dirty="0"/>
          </a:p>
        </p:txBody>
      </p:sp>
      <p:sp>
        <p:nvSpPr>
          <p:cNvPr id="3" name="内容占位符 2">
            <a:extLst>
              <a:ext uri="{FF2B5EF4-FFF2-40B4-BE49-F238E27FC236}">
                <a16:creationId xmlns:a16="http://schemas.microsoft.com/office/drawing/2014/main" id="{8114B955-7438-477B-F2AD-2926FFA3B8DA}"/>
              </a:ext>
            </a:extLst>
          </p:cNvPr>
          <p:cNvSpPr>
            <a:spLocks noGrp="1"/>
          </p:cNvSpPr>
          <p:nvPr>
            <p:ph idx="1"/>
          </p:nvPr>
        </p:nvSpPr>
        <p:spPr/>
        <p:txBody>
          <a:bodyPr/>
          <a:lstStyle/>
          <a:p>
            <a:r>
              <a:rPr lang="zh-CN" altLang="en-US" dirty="0"/>
              <a:t>给定左右各 </a:t>
            </a:r>
            <a:r>
              <a:rPr lang="en-US" altLang="zh-CN" dirty="0"/>
              <a:t>n</a:t>
            </a:r>
            <a:r>
              <a:rPr lang="zh-CN" altLang="en-US" dirty="0"/>
              <a:t> 个点，</a:t>
            </a:r>
            <a:r>
              <a:rPr lang="en-US" altLang="zh-CN" dirty="0"/>
              <a:t>m</a:t>
            </a:r>
            <a:r>
              <a:rPr lang="zh-CN" altLang="en-US" dirty="0"/>
              <a:t> 条边的二分图，给每个点构造长度为 </a:t>
            </a:r>
            <a:r>
              <a:rPr lang="en-US" altLang="zh-CN" dirty="0"/>
              <a:t>n+1</a:t>
            </a:r>
            <a:r>
              <a:rPr lang="zh-CN" altLang="en-US" dirty="0"/>
              <a:t> 的互异字符串（字符集 </a:t>
            </a:r>
            <a:r>
              <a:rPr lang="en-US" altLang="zh-CN" dirty="0"/>
              <a:t>ABC</a:t>
            </a:r>
            <a:r>
              <a:rPr lang="zh-CN" altLang="en-US" dirty="0"/>
              <a:t>）满足：两个字符串之间存在至少一位相等当且仅当对应的两个节点属于二分图同一侧，或者有边相连。</a:t>
            </a:r>
            <a:endParaRPr lang="en-US" altLang="zh-CN" dirty="0"/>
          </a:p>
          <a:p>
            <a:r>
              <a:rPr lang="en-US" altLang="zh-CN" dirty="0"/>
              <a:t>n 1000 m n^2</a:t>
            </a:r>
            <a:endParaRPr lang="zh-CN" altLang="en-US" dirty="0"/>
          </a:p>
        </p:txBody>
      </p:sp>
    </p:spTree>
    <p:extLst>
      <p:ext uri="{BB962C8B-B14F-4D97-AF65-F5344CB8AC3E}">
        <p14:creationId xmlns:p14="http://schemas.microsoft.com/office/powerpoint/2010/main" val="2810360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5DAF2-01E0-6EB5-A234-2145E381FF57}"/>
              </a:ext>
            </a:extLst>
          </p:cNvPr>
          <p:cNvSpPr>
            <a:spLocks noGrp="1"/>
          </p:cNvSpPr>
          <p:nvPr>
            <p:ph type="title"/>
          </p:nvPr>
        </p:nvSpPr>
        <p:spPr/>
        <p:txBody>
          <a:bodyPr/>
          <a:lstStyle/>
          <a:p>
            <a:r>
              <a:rPr lang="it-IT" altLang="zh-CN" b="1" dirty="0"/>
              <a:t>P9924 [POI 2023/2024 R1] Satelity</a:t>
            </a:r>
            <a:endParaRPr lang="zh-CN" altLang="en-US" dirty="0"/>
          </a:p>
        </p:txBody>
      </p:sp>
      <p:sp>
        <p:nvSpPr>
          <p:cNvPr id="3" name="内容占位符 2">
            <a:extLst>
              <a:ext uri="{FF2B5EF4-FFF2-40B4-BE49-F238E27FC236}">
                <a16:creationId xmlns:a16="http://schemas.microsoft.com/office/drawing/2014/main" id="{DD735B1F-64EF-383D-917B-652939954D7B}"/>
              </a:ext>
            </a:extLst>
          </p:cNvPr>
          <p:cNvSpPr>
            <a:spLocks noGrp="1"/>
          </p:cNvSpPr>
          <p:nvPr>
            <p:ph idx="1"/>
          </p:nvPr>
        </p:nvSpPr>
        <p:spPr/>
        <p:txBody>
          <a:bodyPr/>
          <a:lstStyle/>
          <a:p>
            <a:r>
              <a:rPr lang="zh-CN" altLang="en-US" dirty="0"/>
              <a:t>我们考虑最朴素的想法：给左边第 </a:t>
            </a:r>
            <a:r>
              <a:rPr lang="en-US" altLang="zh-CN" dirty="0"/>
              <a:t>i </a:t>
            </a:r>
            <a:r>
              <a:rPr lang="zh-CN" altLang="en-US" dirty="0"/>
              <a:t>个点的串中，第 </a:t>
            </a:r>
            <a:r>
              <a:rPr lang="en-US" altLang="zh-CN" dirty="0"/>
              <a:t>i </a:t>
            </a:r>
            <a:r>
              <a:rPr lang="zh-CN" altLang="en-US" dirty="0"/>
              <a:t>位填 </a:t>
            </a:r>
            <a:r>
              <a:rPr lang="en-US" altLang="zh-CN" dirty="0"/>
              <a:t>C</a:t>
            </a:r>
            <a:r>
              <a:rPr lang="zh-CN" altLang="en-US" dirty="0"/>
              <a:t>。剩下的位（至少包含第 </a:t>
            </a:r>
            <a:r>
              <a:rPr lang="en-US" altLang="zh-CN" dirty="0"/>
              <a:t>n+1 </a:t>
            </a:r>
            <a:r>
              <a:rPr lang="zh-CN" altLang="en-US" dirty="0"/>
              <a:t>位）填 </a:t>
            </a:r>
            <a:r>
              <a:rPr lang="en-US" altLang="zh-CN" dirty="0"/>
              <a:t>A</a:t>
            </a:r>
            <a:r>
              <a:rPr lang="zh-CN" altLang="en-US" dirty="0"/>
              <a:t>。右边的点把所有出边对应的位置填 </a:t>
            </a:r>
            <a:r>
              <a:rPr lang="en-US" altLang="zh-CN" dirty="0"/>
              <a:t>C</a:t>
            </a:r>
            <a:r>
              <a:rPr lang="zh-CN" altLang="en-US" dirty="0"/>
              <a:t>，剩下的位（至少包含第 </a:t>
            </a:r>
            <a:r>
              <a:rPr lang="en-US" altLang="zh-CN" dirty="0"/>
              <a:t>n+1 </a:t>
            </a:r>
            <a:r>
              <a:rPr lang="zh-CN" altLang="en-US" dirty="0"/>
              <a:t>位）填 </a:t>
            </a:r>
            <a:r>
              <a:rPr lang="en-US" altLang="zh-CN" dirty="0"/>
              <a:t>B</a:t>
            </a:r>
            <a:r>
              <a:rPr lang="zh-CN" altLang="en-US" dirty="0"/>
              <a:t>。但这样不能保证右边串全部互异！</a:t>
            </a:r>
            <a:endParaRPr lang="en-US" altLang="zh-CN" dirty="0"/>
          </a:p>
          <a:p>
            <a:r>
              <a:rPr lang="zh-CN" altLang="en-US" dirty="0"/>
              <a:t>于是我们考虑对右边的串再用若干个二进制位（</a:t>
            </a:r>
            <a:r>
              <a:rPr lang="en-US" altLang="zh-CN" dirty="0"/>
              <a:t>BC</a:t>
            </a:r>
            <a:r>
              <a:rPr lang="zh-CN" altLang="en-US" dirty="0"/>
              <a:t>）标识右边的编号。左边对应位用 </a:t>
            </a:r>
            <a:r>
              <a:rPr lang="en-US" altLang="zh-CN" dirty="0"/>
              <a:t>A </a:t>
            </a:r>
            <a:r>
              <a:rPr lang="zh-CN" altLang="en-US" dirty="0"/>
              <a:t>填充。</a:t>
            </a:r>
            <a:endParaRPr lang="en-US" altLang="zh-CN" dirty="0"/>
          </a:p>
          <a:p>
            <a:r>
              <a:rPr lang="zh-CN" altLang="en-US" dirty="0"/>
              <a:t>这个显然是太爆的，我们需要优化。</a:t>
            </a:r>
            <a:endParaRPr lang="en-US" altLang="zh-CN" dirty="0"/>
          </a:p>
        </p:txBody>
      </p:sp>
    </p:spTree>
    <p:extLst>
      <p:ext uri="{BB962C8B-B14F-4D97-AF65-F5344CB8AC3E}">
        <p14:creationId xmlns:p14="http://schemas.microsoft.com/office/powerpoint/2010/main" val="20649660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7271EF-FEEE-F548-EEF3-7C44F45F334A}"/>
              </a:ext>
            </a:extLst>
          </p:cNvPr>
          <p:cNvSpPr>
            <a:spLocks noGrp="1"/>
          </p:cNvSpPr>
          <p:nvPr>
            <p:ph type="title"/>
          </p:nvPr>
        </p:nvSpPr>
        <p:spPr/>
        <p:txBody>
          <a:bodyPr/>
          <a:lstStyle/>
          <a:p>
            <a:r>
              <a:rPr lang="it-IT" altLang="zh-CN" b="1" dirty="0"/>
              <a:t>P9924 [POI 2023/2024 R1] Satelity</a:t>
            </a:r>
            <a:endParaRPr lang="zh-CN" altLang="en-US" dirty="0"/>
          </a:p>
        </p:txBody>
      </p:sp>
      <p:sp>
        <p:nvSpPr>
          <p:cNvPr id="3" name="内容占位符 2">
            <a:extLst>
              <a:ext uri="{FF2B5EF4-FFF2-40B4-BE49-F238E27FC236}">
                <a16:creationId xmlns:a16="http://schemas.microsoft.com/office/drawing/2014/main" id="{477B3AED-1FE3-9A73-1D53-0D2405934104}"/>
              </a:ext>
            </a:extLst>
          </p:cNvPr>
          <p:cNvSpPr>
            <a:spLocks noGrp="1"/>
          </p:cNvSpPr>
          <p:nvPr>
            <p:ph idx="1"/>
          </p:nvPr>
        </p:nvSpPr>
        <p:spPr/>
        <p:txBody>
          <a:bodyPr/>
          <a:lstStyle/>
          <a:p>
            <a:r>
              <a:rPr lang="zh-CN" altLang="en-US" dirty="0"/>
              <a:t>我们观察到原构造右边两个串相同当且仅当其拥有相同的出边对点集合。于是我们可以按照对左边的连边情况把右边划分为若干个等价类，用二进制标识每个点在等价类内部的编号。</a:t>
            </a:r>
            <a:endParaRPr lang="en-US" altLang="zh-CN" dirty="0"/>
          </a:p>
          <a:p>
            <a:r>
              <a:rPr lang="zh-CN" altLang="en-US" dirty="0"/>
              <a:t>我们如法炮制对左边也来一遍，考虑对右边的连边情况，同一个等价类内可以共用同一个位置填 </a:t>
            </a:r>
            <a:r>
              <a:rPr lang="en-US" altLang="zh-CN" dirty="0"/>
              <a:t>C</a:t>
            </a:r>
            <a:r>
              <a:rPr lang="zh-CN" altLang="en-US" dirty="0"/>
              <a:t>。</a:t>
            </a:r>
            <a:endParaRPr lang="en-US" altLang="zh-CN" dirty="0"/>
          </a:p>
          <a:p>
            <a:r>
              <a:rPr lang="zh-CN" altLang="en-US" dirty="0"/>
              <a:t>我们钦定等价类较少的为左边，有 </a:t>
            </a:r>
            <a:r>
              <a:rPr lang="en-US" altLang="zh-CN" dirty="0"/>
              <a:t>c </a:t>
            </a:r>
            <a:r>
              <a:rPr lang="zh-CN" altLang="en-US" dirty="0"/>
              <a:t>个等价类。左右两边最大的等价类分别是 </a:t>
            </a:r>
            <a:r>
              <a:rPr lang="en-US" altLang="zh-CN" dirty="0"/>
              <a:t>L,R</a:t>
            </a:r>
            <a:r>
              <a:rPr lang="zh-CN" altLang="en-US" dirty="0"/>
              <a:t>。那么这样的串长是 </a:t>
            </a:r>
            <a:r>
              <a:rPr lang="en-US" altLang="zh-CN" dirty="0"/>
              <a:t>c+log_2(L)+log_2(R)</a:t>
            </a:r>
            <a:r>
              <a:rPr lang="zh-CN" altLang="en-US" dirty="0"/>
              <a:t>，其中</a:t>
            </a:r>
            <a:r>
              <a:rPr lang="en-US" altLang="zh-CN" dirty="0"/>
              <a:t>log_2 </a:t>
            </a:r>
            <a:r>
              <a:rPr lang="zh-CN" altLang="en-US" dirty="0"/>
              <a:t>上取整。</a:t>
            </a:r>
            <a:endParaRPr lang="en-US" altLang="zh-CN" dirty="0"/>
          </a:p>
          <a:p>
            <a:r>
              <a:rPr lang="zh-CN" altLang="en-US" dirty="0"/>
              <a:t>接下来我们考虑分析这东西的上界。</a:t>
            </a:r>
            <a:endParaRPr lang="en-US" altLang="zh-CN" dirty="0"/>
          </a:p>
        </p:txBody>
      </p:sp>
    </p:spTree>
    <p:extLst>
      <p:ext uri="{BB962C8B-B14F-4D97-AF65-F5344CB8AC3E}">
        <p14:creationId xmlns:p14="http://schemas.microsoft.com/office/powerpoint/2010/main" val="40539640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A02108-AA1F-EE16-014B-8804257A0340}"/>
              </a:ext>
            </a:extLst>
          </p:cNvPr>
          <p:cNvSpPr>
            <a:spLocks noGrp="1"/>
          </p:cNvSpPr>
          <p:nvPr>
            <p:ph type="title"/>
          </p:nvPr>
        </p:nvSpPr>
        <p:spPr/>
        <p:txBody>
          <a:bodyPr/>
          <a:lstStyle/>
          <a:p>
            <a:r>
              <a:rPr lang="it-IT" altLang="zh-CN" b="1" dirty="0"/>
              <a:t>P9924 [POI 2023/2024 R1] Satelity</a:t>
            </a:r>
            <a:endParaRPr lang="zh-CN" altLang="en-US" dirty="0"/>
          </a:p>
        </p:txBody>
      </p:sp>
      <p:sp>
        <p:nvSpPr>
          <p:cNvPr id="3" name="内容占位符 2">
            <a:extLst>
              <a:ext uri="{FF2B5EF4-FFF2-40B4-BE49-F238E27FC236}">
                <a16:creationId xmlns:a16="http://schemas.microsoft.com/office/drawing/2014/main" id="{7824DBC5-5C4F-6C76-0D96-69E317C26B2B}"/>
              </a:ext>
            </a:extLst>
          </p:cNvPr>
          <p:cNvSpPr>
            <a:spLocks noGrp="1"/>
          </p:cNvSpPr>
          <p:nvPr>
            <p:ph idx="1"/>
          </p:nvPr>
        </p:nvSpPr>
        <p:spPr/>
        <p:txBody>
          <a:bodyPr>
            <a:normAutofit/>
          </a:bodyPr>
          <a:lstStyle/>
          <a:p>
            <a:r>
              <a:rPr lang="zh-CN" altLang="en-US" dirty="0"/>
              <a:t>注意到 </a:t>
            </a:r>
            <a:r>
              <a:rPr lang="en-US" altLang="zh-CN" dirty="0"/>
              <a:t>n-c+1&gt;=L,R</a:t>
            </a:r>
            <a:r>
              <a:rPr lang="zh-CN" altLang="en-US" dirty="0"/>
              <a:t>。于是上面那个东西可以放成 </a:t>
            </a:r>
            <a:r>
              <a:rPr lang="en-US" altLang="zh-CN" dirty="0"/>
              <a:t>c+2log_2(n-c+1)</a:t>
            </a:r>
            <a:r>
              <a:rPr lang="zh-CN" altLang="en-US" dirty="0"/>
              <a:t>。</a:t>
            </a:r>
          </a:p>
          <a:p>
            <a:r>
              <a:rPr lang="zh-CN" altLang="en-US" dirty="0"/>
              <a:t>只要 </a:t>
            </a:r>
            <a:r>
              <a:rPr lang="en-US" altLang="zh-CN" dirty="0"/>
              <a:t>n-c+1&gt;=2log_2(n-c+1) </a:t>
            </a:r>
            <a:r>
              <a:rPr lang="zh-CN" altLang="en-US" dirty="0"/>
              <a:t>就成立了，不满足的只有 </a:t>
            </a:r>
            <a:r>
              <a:rPr lang="en-US" altLang="zh-CN" dirty="0"/>
              <a:t>c=n-2 </a:t>
            </a:r>
            <a:r>
              <a:rPr lang="zh-CN" altLang="en-US" dirty="0"/>
              <a:t>和 </a:t>
            </a:r>
            <a:r>
              <a:rPr lang="en-US" altLang="zh-CN" dirty="0"/>
              <a:t>c=n-4</a:t>
            </a:r>
            <a:r>
              <a:rPr lang="zh-CN" altLang="en-US" dirty="0"/>
              <a:t>。我们把这两种情况单独拎出来做。</a:t>
            </a:r>
            <a:endParaRPr lang="en-US" altLang="zh-CN" dirty="0"/>
          </a:p>
          <a:p>
            <a:r>
              <a:rPr lang="zh-CN" altLang="en-US" dirty="0"/>
              <a:t>我们注意到 </a:t>
            </a:r>
            <a:r>
              <a:rPr lang="en-US" altLang="zh-CN" dirty="0"/>
              <a:t>3=log_2(3)+log_2(2)</a:t>
            </a:r>
            <a:r>
              <a:rPr lang="zh-CN" altLang="en-US" dirty="0"/>
              <a:t>，</a:t>
            </a:r>
            <a:r>
              <a:rPr lang="en-US" altLang="zh-CN" dirty="0"/>
              <a:t>5=log_2(5)+log_2(4)</a:t>
            </a:r>
            <a:r>
              <a:rPr lang="zh-CN" altLang="en-US" dirty="0"/>
              <a:t>，于是不管是哪类，一定是左右两边均有且仅有一个较大的等价类。</a:t>
            </a:r>
            <a:endParaRPr lang="en-US" altLang="zh-CN" dirty="0"/>
          </a:p>
          <a:p>
            <a:r>
              <a:rPr lang="zh-CN" altLang="en-US" dirty="0"/>
              <a:t>对于大小为 </a:t>
            </a:r>
            <a:r>
              <a:rPr lang="en-US" altLang="zh-CN" dirty="0"/>
              <a:t>3 </a:t>
            </a:r>
            <a:r>
              <a:rPr lang="zh-CN" altLang="en-US" dirty="0"/>
              <a:t>的单一等价类 </a:t>
            </a:r>
            <a:r>
              <a:rPr lang="en-US" altLang="zh-CN" dirty="0" err="1"/>
              <a:t>x,y,z</a:t>
            </a:r>
            <a:r>
              <a:rPr lang="zh-CN" altLang="en-US" dirty="0"/>
              <a:t>，本来我们需要使用 </a:t>
            </a:r>
            <a:r>
              <a:rPr lang="en-US" altLang="zh-CN" dirty="0"/>
              <a:t>1 </a:t>
            </a:r>
            <a:r>
              <a:rPr lang="zh-CN" altLang="en-US" dirty="0"/>
              <a:t>位作为其特征，并用 </a:t>
            </a:r>
            <a:r>
              <a:rPr lang="en-US" altLang="zh-CN" dirty="0"/>
              <a:t>2 </a:t>
            </a:r>
            <a:r>
              <a:rPr lang="zh-CN" altLang="en-US" dirty="0"/>
              <a:t>位为其区分。可以直接用 </a:t>
            </a:r>
            <a:r>
              <a:rPr lang="en-US" altLang="zh-CN" dirty="0"/>
              <a:t>2 </a:t>
            </a:r>
            <a:r>
              <a:rPr lang="zh-CN" altLang="en-US" dirty="0"/>
              <a:t>位分别标识 </a:t>
            </a:r>
            <a:r>
              <a:rPr lang="en-US" altLang="zh-CN" dirty="0" err="1"/>
              <a:t>xy</a:t>
            </a:r>
            <a:r>
              <a:rPr lang="en-US" altLang="zh-CN" dirty="0"/>
              <a:t> </a:t>
            </a:r>
            <a:r>
              <a:rPr lang="zh-CN" altLang="en-US" dirty="0"/>
              <a:t>和 </a:t>
            </a:r>
            <a:r>
              <a:rPr lang="en-US" altLang="zh-CN" dirty="0" err="1"/>
              <a:t>yz</a:t>
            </a:r>
            <a:r>
              <a:rPr lang="zh-CN" altLang="en-US" dirty="0"/>
              <a:t>。</a:t>
            </a:r>
            <a:endParaRPr lang="en-US" altLang="zh-CN" dirty="0"/>
          </a:p>
          <a:p>
            <a:r>
              <a:rPr lang="zh-CN" altLang="en-US" dirty="0"/>
              <a:t>大小为 </a:t>
            </a:r>
            <a:r>
              <a:rPr lang="en-US" altLang="zh-CN" dirty="0"/>
              <a:t>5 </a:t>
            </a:r>
            <a:r>
              <a:rPr lang="zh-CN" altLang="en-US" dirty="0"/>
              <a:t>的 </a:t>
            </a:r>
            <a:r>
              <a:rPr lang="en-US" altLang="zh-CN" dirty="0" err="1"/>
              <a:t>abcde</a:t>
            </a:r>
            <a:r>
              <a:rPr lang="en-US" altLang="zh-CN" dirty="0"/>
              <a:t> </a:t>
            </a:r>
            <a:r>
              <a:rPr lang="zh-CN" altLang="en-US" dirty="0"/>
              <a:t>类似，分别弄 </a:t>
            </a:r>
            <a:r>
              <a:rPr lang="en-US" altLang="zh-CN" dirty="0" err="1"/>
              <a:t>abc,cde,bd</a:t>
            </a:r>
            <a:r>
              <a:rPr lang="en-US" altLang="zh-CN" dirty="0"/>
              <a:t> </a:t>
            </a:r>
            <a:r>
              <a:rPr lang="zh-CN" altLang="en-US" dirty="0"/>
              <a:t>即可。</a:t>
            </a:r>
          </a:p>
        </p:txBody>
      </p:sp>
    </p:spTree>
    <p:extLst>
      <p:ext uri="{BB962C8B-B14F-4D97-AF65-F5344CB8AC3E}">
        <p14:creationId xmlns:p14="http://schemas.microsoft.com/office/powerpoint/2010/main" val="919919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E1A2E-4E88-4298-B17F-889C90E58DF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8D79F5F-5110-ECDC-4124-0147BAA3E9CD}"/>
              </a:ext>
            </a:extLst>
          </p:cNvPr>
          <p:cNvSpPr>
            <a:spLocks noGrp="1"/>
          </p:cNvSpPr>
          <p:nvPr>
            <p:ph type="title"/>
          </p:nvPr>
        </p:nvSpPr>
        <p:spPr/>
        <p:txBody>
          <a:bodyPr/>
          <a:lstStyle/>
          <a:p>
            <a:r>
              <a:rPr lang="zh-CN" altLang="en-US" dirty="0"/>
              <a:t>中场休息</a:t>
            </a:r>
          </a:p>
        </p:txBody>
      </p:sp>
      <p:sp>
        <p:nvSpPr>
          <p:cNvPr id="3" name="内容占位符 2">
            <a:extLst>
              <a:ext uri="{FF2B5EF4-FFF2-40B4-BE49-F238E27FC236}">
                <a16:creationId xmlns:a16="http://schemas.microsoft.com/office/drawing/2014/main" id="{0EB9D22C-3048-90E9-8317-D25347C90C7F}"/>
              </a:ext>
            </a:extLst>
          </p:cNvPr>
          <p:cNvSpPr>
            <a:spLocks noGrp="1"/>
          </p:cNvSpPr>
          <p:nvPr>
            <p:ph idx="1"/>
          </p:nvPr>
        </p:nvSpPr>
        <p:spPr>
          <a:xfrm>
            <a:off x="838200" y="1825625"/>
            <a:ext cx="10515600" cy="5140783"/>
          </a:xfrm>
        </p:spPr>
        <p:txBody>
          <a:bodyPr>
            <a:normAutofit fontScale="92500" lnSpcReduction="10000"/>
          </a:bodyPr>
          <a:lstStyle/>
          <a:p>
            <a:r>
              <a:rPr lang="zh-CN" altLang="en-US" b="1" dirty="0">
                <a:latin typeface="隶书" panose="02010509060101010101" pitchFamily="49" charset="-122"/>
                <a:ea typeface="隶书" panose="02010509060101010101" pitchFamily="49" charset="-122"/>
              </a:rPr>
              <a:t>我在那里一坐他的爷爷奶奶先给我磕头爹妈给我磕一家人全磕完了小孩恭恭敬敬的给我磕大头如来如如如来了吗如来吗他真来了吗如来到底来没来如来我说如来他真来了吗如来你看来没来如来中国人认为宇宙万法的那个源头它是什么它是如如对吧所以这个词儿叫如来我见到如来这次有秘密如来如来了吗战术后撤如来吗他真来了吗女口来到底来没来女口来我说如来突然激动他真来了吗女口来你看看来没来女口来他很厉害他不是一个有形的所以你读心经心经里面讲啊什么官司在博大精深般若波罗蜜多时照见五蕴皆空注意不生不灭不垢不净不增不减如如不动所以万物生于有有生于无是这样说滴吧他不是个实体所以我一读我就知道是潜伏在西方的一个纯真的中国人</a:t>
            </a:r>
            <a:endParaRPr lang="en-US" altLang="zh-CN" b="1" dirty="0">
              <a:latin typeface="隶书" panose="02010509060101010101" pitchFamily="49" charset="-122"/>
              <a:ea typeface="隶书" panose="02010509060101010101" pitchFamily="49" charset="-122"/>
            </a:endParaRPr>
          </a:p>
          <a:p>
            <a:r>
              <a:rPr lang="zh-CN" altLang="en-US" b="1" dirty="0">
                <a:latin typeface="隶书" panose="02010509060101010101" pitchFamily="49" charset="-122"/>
                <a:ea typeface="隶书" panose="02010509060101010101" pitchFamily="49" charset="-122"/>
              </a:rPr>
              <a:t>灰色头发是初音未来绿色头发是洛天依八字辫的是初音未来双马尾的是洛天依绿色眼睛是初音未来苍色眼睛是洛天依蓝衣服的是初音未来绿衣服的是洛天依到底要我说多少遍你们才能分得清我才不是你们抓的偷小笼包的洛天依到底要我说多少遍你们才能相信我我真的是初音未来我不是洛天依</a:t>
            </a:r>
          </a:p>
        </p:txBody>
      </p:sp>
    </p:spTree>
    <p:extLst>
      <p:ext uri="{BB962C8B-B14F-4D97-AF65-F5344CB8AC3E}">
        <p14:creationId xmlns:p14="http://schemas.microsoft.com/office/powerpoint/2010/main" val="9118955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A4E564-5260-DB00-A941-9381CD25EEAE}"/>
              </a:ext>
            </a:extLst>
          </p:cNvPr>
          <p:cNvSpPr>
            <a:spLocks noGrp="1"/>
          </p:cNvSpPr>
          <p:nvPr>
            <p:ph type="title"/>
          </p:nvPr>
        </p:nvSpPr>
        <p:spPr/>
        <p:txBody>
          <a:bodyPr/>
          <a:lstStyle/>
          <a:p>
            <a:r>
              <a:rPr lang="zh-CN" altLang="en-US" dirty="0"/>
              <a:t>某个人类智慧</a:t>
            </a:r>
          </a:p>
        </p:txBody>
      </p:sp>
      <p:sp>
        <p:nvSpPr>
          <p:cNvPr id="3" name="内容占位符 2">
            <a:extLst>
              <a:ext uri="{FF2B5EF4-FFF2-40B4-BE49-F238E27FC236}">
                <a16:creationId xmlns:a16="http://schemas.microsoft.com/office/drawing/2014/main" id="{03C43D6D-07D3-1857-DD93-0DB3C665C446}"/>
              </a:ext>
            </a:extLst>
          </p:cNvPr>
          <p:cNvSpPr>
            <a:spLocks noGrp="1"/>
          </p:cNvSpPr>
          <p:nvPr>
            <p:ph idx="1"/>
          </p:nvPr>
        </p:nvSpPr>
        <p:spPr/>
        <p:txBody>
          <a:bodyPr/>
          <a:lstStyle/>
          <a:p>
            <a:r>
              <a:rPr lang="zh-CN" altLang="en-US" dirty="0"/>
              <a:t>给定 </a:t>
            </a:r>
            <a:r>
              <a:rPr lang="en-US" altLang="zh-CN" dirty="0"/>
              <a:t>n</a:t>
            </a:r>
            <a:r>
              <a:rPr lang="zh-CN" altLang="en-US" dirty="0"/>
              <a:t>，构造一张 </a:t>
            </a:r>
            <a:r>
              <a:rPr lang="en-US" altLang="zh-CN" dirty="0"/>
              <a:t>m=O(n^1.5) </a:t>
            </a:r>
            <a:r>
              <a:rPr lang="zh-CN" altLang="en-US" dirty="0"/>
              <a:t>的图，满足不存在 </a:t>
            </a:r>
            <a:r>
              <a:rPr lang="en-US" altLang="zh-CN" dirty="0" err="1"/>
              <a:t>a,b,x,y</a:t>
            </a:r>
            <a:r>
              <a:rPr lang="en-US" altLang="zh-CN" dirty="0"/>
              <a:t> </a:t>
            </a:r>
            <a:r>
              <a:rPr lang="zh-CN" altLang="en-US" dirty="0"/>
              <a:t>满足 </a:t>
            </a:r>
            <a:r>
              <a:rPr lang="en-US" altLang="zh-CN" dirty="0" err="1"/>
              <a:t>ax,ay,bx,by</a:t>
            </a:r>
            <a:r>
              <a:rPr lang="en-US" altLang="zh-CN" dirty="0"/>
              <a:t> </a:t>
            </a:r>
            <a:r>
              <a:rPr lang="zh-CN" altLang="en-US" dirty="0"/>
              <a:t>均有边。</a:t>
            </a:r>
          </a:p>
        </p:txBody>
      </p:sp>
    </p:spTree>
    <p:extLst>
      <p:ext uri="{BB962C8B-B14F-4D97-AF65-F5344CB8AC3E}">
        <p14:creationId xmlns:p14="http://schemas.microsoft.com/office/powerpoint/2010/main" val="2484700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85C05A-0399-1A3D-D5EE-66E0768424EE}"/>
              </a:ext>
            </a:extLst>
          </p:cNvPr>
          <p:cNvSpPr>
            <a:spLocks noGrp="1"/>
          </p:cNvSpPr>
          <p:nvPr>
            <p:ph type="title"/>
          </p:nvPr>
        </p:nvSpPr>
        <p:spPr/>
        <p:txBody>
          <a:bodyPr/>
          <a:lstStyle/>
          <a:p>
            <a:r>
              <a:rPr lang="zh-CN" altLang="en-US" dirty="0"/>
              <a:t>交互题</a:t>
            </a:r>
          </a:p>
        </p:txBody>
      </p:sp>
      <p:sp>
        <p:nvSpPr>
          <p:cNvPr id="3" name="内容占位符 2">
            <a:extLst>
              <a:ext uri="{FF2B5EF4-FFF2-40B4-BE49-F238E27FC236}">
                <a16:creationId xmlns:a16="http://schemas.microsoft.com/office/drawing/2014/main" id="{3236A047-63A2-BF32-5F8F-C7CF96D86F06}"/>
              </a:ext>
            </a:extLst>
          </p:cNvPr>
          <p:cNvSpPr>
            <a:spLocks noGrp="1"/>
          </p:cNvSpPr>
          <p:nvPr>
            <p:ph idx="1"/>
          </p:nvPr>
        </p:nvSpPr>
        <p:spPr/>
        <p:txBody>
          <a:bodyPr/>
          <a:lstStyle/>
          <a:p>
            <a:r>
              <a:rPr lang="zh-CN" altLang="en-US" dirty="0"/>
              <a:t>基本上都会让你凹次数。</a:t>
            </a:r>
          </a:p>
        </p:txBody>
      </p:sp>
    </p:spTree>
    <p:extLst>
      <p:ext uri="{BB962C8B-B14F-4D97-AF65-F5344CB8AC3E}">
        <p14:creationId xmlns:p14="http://schemas.microsoft.com/office/powerpoint/2010/main" val="33066837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7E7EB-D239-3500-72D3-D332F199E011}"/>
              </a:ext>
            </a:extLst>
          </p:cNvPr>
          <p:cNvSpPr>
            <a:spLocks noGrp="1"/>
          </p:cNvSpPr>
          <p:nvPr>
            <p:ph type="title"/>
          </p:nvPr>
        </p:nvSpPr>
        <p:spPr/>
        <p:txBody>
          <a:bodyPr/>
          <a:lstStyle/>
          <a:p>
            <a:r>
              <a:rPr lang="en-US" altLang="zh-CN" b="1" dirty="0"/>
              <a:t>CF750F New Year and Finding Roots</a:t>
            </a:r>
          </a:p>
        </p:txBody>
      </p:sp>
      <p:sp>
        <p:nvSpPr>
          <p:cNvPr id="3" name="内容占位符 2">
            <a:extLst>
              <a:ext uri="{FF2B5EF4-FFF2-40B4-BE49-F238E27FC236}">
                <a16:creationId xmlns:a16="http://schemas.microsoft.com/office/drawing/2014/main" id="{2A3F9473-D8F3-1B83-9FFB-ED0C1F85B07F}"/>
              </a:ext>
            </a:extLst>
          </p:cNvPr>
          <p:cNvSpPr>
            <a:spLocks noGrp="1"/>
          </p:cNvSpPr>
          <p:nvPr>
            <p:ph idx="1"/>
          </p:nvPr>
        </p:nvSpPr>
        <p:spPr/>
        <p:txBody>
          <a:bodyPr/>
          <a:lstStyle/>
          <a:p>
            <a:r>
              <a:rPr lang="zh-CN" altLang="en-US" dirty="0"/>
              <a:t>有一棵高度为 </a:t>
            </a:r>
            <a:r>
              <a:rPr lang="en-US" altLang="zh-CN" dirty="0"/>
              <a:t>h&lt;=7 </a:t>
            </a:r>
            <a:r>
              <a:rPr lang="zh-CN" altLang="en-US" dirty="0"/>
              <a:t>的有根完全二叉树，点的编号从 </a:t>
            </a:r>
            <a:r>
              <a:rPr lang="en-US" altLang="zh-CN" dirty="0"/>
              <a:t>1 </a:t>
            </a:r>
            <a:r>
              <a:rPr lang="zh-CN" altLang="en-US" dirty="0"/>
              <a:t>到 </a:t>
            </a:r>
            <a:r>
              <a:rPr lang="en-US" altLang="zh-CN" dirty="0"/>
              <a:t>2^h-1</a:t>
            </a:r>
            <a:r>
              <a:rPr lang="zh-CN" altLang="en-US" dirty="0"/>
              <a:t>。每一次你可以询问某一个点在树上的邻居，现在请你使用不超过 </a:t>
            </a:r>
            <a:r>
              <a:rPr lang="en-US" altLang="zh-CN" dirty="0"/>
              <a:t>16 </a:t>
            </a:r>
            <a:r>
              <a:rPr lang="zh-CN" altLang="en-US" dirty="0"/>
              <a:t>次询问找到树根。</a:t>
            </a:r>
            <a:endParaRPr lang="en-US" altLang="zh-CN" dirty="0"/>
          </a:p>
        </p:txBody>
      </p:sp>
    </p:spTree>
    <p:extLst>
      <p:ext uri="{BB962C8B-B14F-4D97-AF65-F5344CB8AC3E}">
        <p14:creationId xmlns:p14="http://schemas.microsoft.com/office/powerpoint/2010/main" val="2165397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78CA55-F964-601A-1D8A-98873EA19517}"/>
              </a:ext>
            </a:extLst>
          </p:cNvPr>
          <p:cNvSpPr>
            <a:spLocks noGrp="1"/>
          </p:cNvSpPr>
          <p:nvPr>
            <p:ph type="title"/>
          </p:nvPr>
        </p:nvSpPr>
        <p:spPr/>
        <p:txBody>
          <a:bodyPr/>
          <a:lstStyle/>
          <a:p>
            <a:r>
              <a:rPr lang="en-US" altLang="zh-CN" b="1" dirty="0"/>
              <a:t>CF750F New Year and Finding Roots</a:t>
            </a:r>
          </a:p>
        </p:txBody>
      </p:sp>
      <p:sp>
        <p:nvSpPr>
          <p:cNvPr id="3" name="内容占位符 2">
            <a:extLst>
              <a:ext uri="{FF2B5EF4-FFF2-40B4-BE49-F238E27FC236}">
                <a16:creationId xmlns:a16="http://schemas.microsoft.com/office/drawing/2014/main" id="{0A11AF37-515E-B947-90B4-CF85D5B62667}"/>
              </a:ext>
            </a:extLst>
          </p:cNvPr>
          <p:cNvSpPr>
            <a:spLocks noGrp="1"/>
          </p:cNvSpPr>
          <p:nvPr>
            <p:ph idx="1"/>
          </p:nvPr>
        </p:nvSpPr>
        <p:spPr/>
        <p:txBody>
          <a:bodyPr/>
          <a:lstStyle/>
          <a:p>
            <a:r>
              <a:rPr lang="zh-CN" altLang="en-US" dirty="0"/>
              <a:t>可以通过度数区分根、叶子和其他点。</a:t>
            </a:r>
            <a:endParaRPr lang="en-US" altLang="zh-CN" dirty="0"/>
          </a:p>
          <a:p>
            <a:r>
              <a:rPr lang="zh-CN" altLang="en-US" dirty="0"/>
              <a:t>考虑从当前点随便找两个儿子开始随便跳，不出意外的话最后会跳到两个叶子。在这两个叶子间拉一条路，则一路到 </a:t>
            </a:r>
            <a:r>
              <a:rPr lang="en-US" altLang="zh-CN" dirty="0"/>
              <a:t>LCA </a:t>
            </a:r>
            <a:r>
              <a:rPr lang="zh-CN" altLang="en-US" dirty="0"/>
              <a:t>这些点和它们的高度都已经明晰了。</a:t>
            </a:r>
            <a:endParaRPr lang="en-US" altLang="zh-CN" dirty="0"/>
          </a:p>
          <a:p>
            <a:r>
              <a:rPr lang="zh-CN" altLang="en-US" dirty="0"/>
              <a:t>现在我们从 </a:t>
            </a:r>
            <a:r>
              <a:rPr lang="en-US" altLang="zh-CN" dirty="0"/>
              <a:t>x=LCA </a:t>
            </a:r>
            <a:r>
              <a:rPr lang="zh-CN" altLang="en-US" dirty="0"/>
              <a:t>开始向上。每次我们已经知道了 </a:t>
            </a:r>
            <a:r>
              <a:rPr lang="en-US" altLang="zh-CN" dirty="0"/>
              <a:t>x </a:t>
            </a:r>
            <a:r>
              <a:rPr lang="zh-CN" altLang="en-US" dirty="0"/>
              <a:t>的父亲 </a:t>
            </a:r>
            <a:r>
              <a:rPr lang="en-US" altLang="zh-CN" dirty="0"/>
              <a:t>y</a:t>
            </a:r>
            <a:r>
              <a:rPr lang="zh-CN" altLang="en-US" dirty="0"/>
              <a:t>，但不知道 </a:t>
            </a:r>
            <a:r>
              <a:rPr lang="en-US" altLang="zh-CN" dirty="0"/>
              <a:t>y </a:t>
            </a:r>
            <a:r>
              <a:rPr lang="zh-CN" altLang="en-US" dirty="0"/>
              <a:t>的另外两条出边哪个是父亲。我们随便找一个一路走等同于 </a:t>
            </a:r>
            <a:r>
              <a:rPr lang="en-US" altLang="zh-CN" dirty="0"/>
              <a:t>y </a:t>
            </a:r>
            <a:r>
              <a:rPr lang="zh-CN" altLang="en-US" dirty="0"/>
              <a:t>高度的步数，如果到叶子了就另一个是父亲。</a:t>
            </a:r>
            <a:endParaRPr lang="en-US" altLang="zh-CN" dirty="0"/>
          </a:p>
          <a:p>
            <a:r>
              <a:rPr lang="zh-CN" altLang="en-US" dirty="0"/>
              <a:t>在离根近的时候效率很低，我们改为距离 </a:t>
            </a:r>
            <a:r>
              <a:rPr lang="en-US" altLang="zh-CN" dirty="0"/>
              <a:t>&lt;=2 </a:t>
            </a:r>
            <a:r>
              <a:rPr lang="zh-CN" altLang="en-US" dirty="0"/>
              <a:t>时暴力 </a:t>
            </a:r>
            <a:r>
              <a:rPr lang="en-US" altLang="zh-CN" dirty="0" err="1"/>
              <a:t>bfs</a:t>
            </a:r>
            <a:r>
              <a:rPr lang="en-US" altLang="zh-CN" dirty="0"/>
              <a:t> </a:t>
            </a:r>
            <a:r>
              <a:rPr lang="zh-CN" altLang="en-US" dirty="0"/>
              <a:t>即可。</a:t>
            </a:r>
          </a:p>
          <a:p>
            <a:endParaRPr lang="zh-CN" altLang="en-US" dirty="0"/>
          </a:p>
        </p:txBody>
      </p:sp>
    </p:spTree>
    <p:extLst>
      <p:ext uri="{BB962C8B-B14F-4D97-AF65-F5344CB8AC3E}">
        <p14:creationId xmlns:p14="http://schemas.microsoft.com/office/powerpoint/2010/main" val="3705644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70A6B-0475-0C7B-7822-9B9DD5AF06AB}"/>
              </a:ext>
            </a:extLst>
          </p:cNvPr>
          <p:cNvSpPr>
            <a:spLocks noGrp="1"/>
          </p:cNvSpPr>
          <p:nvPr>
            <p:ph type="title"/>
          </p:nvPr>
        </p:nvSpPr>
        <p:spPr/>
        <p:txBody>
          <a:bodyPr/>
          <a:lstStyle/>
          <a:p>
            <a:r>
              <a:rPr lang="en-US" altLang="zh-CN" b="1" dirty="0"/>
              <a:t>P11423 </a:t>
            </a:r>
            <a:r>
              <a:rPr lang="zh-CN" altLang="en-US" b="1" dirty="0"/>
              <a:t>阿尔塔尔 </a:t>
            </a:r>
            <a:r>
              <a:rPr lang="en-US" altLang="zh-CN" b="1" dirty="0"/>
              <a:t>2</a:t>
            </a:r>
            <a:endParaRPr lang="zh-CN" altLang="en-US" dirty="0"/>
          </a:p>
        </p:txBody>
      </p:sp>
      <p:sp>
        <p:nvSpPr>
          <p:cNvPr id="3" name="内容占位符 2">
            <a:extLst>
              <a:ext uri="{FF2B5EF4-FFF2-40B4-BE49-F238E27FC236}">
                <a16:creationId xmlns:a16="http://schemas.microsoft.com/office/drawing/2014/main" id="{A9F8E1F0-2B43-DE9B-EDA0-949B565A5352}"/>
              </a:ext>
            </a:extLst>
          </p:cNvPr>
          <p:cNvSpPr>
            <a:spLocks noGrp="1"/>
          </p:cNvSpPr>
          <p:nvPr>
            <p:ph idx="1"/>
          </p:nvPr>
        </p:nvSpPr>
        <p:spPr/>
        <p:txBody>
          <a:bodyPr/>
          <a:lstStyle/>
          <a:p>
            <a:r>
              <a:rPr lang="zh-CN" altLang="en-US" dirty="0"/>
              <a:t>考虑随一个点 </a:t>
            </a:r>
            <a:r>
              <a:rPr lang="en-US" altLang="zh-CN" dirty="0"/>
              <a:t>v </a:t>
            </a:r>
            <a:r>
              <a:rPr lang="zh-CN" altLang="en-US" dirty="0"/>
              <a:t>并扫一圈，则其他点 </a:t>
            </a:r>
            <a:r>
              <a:rPr lang="en-US" altLang="zh-CN" dirty="0"/>
              <a:t>u </a:t>
            </a:r>
            <a:r>
              <a:rPr lang="zh-CN" altLang="en-US" dirty="0"/>
              <a:t>被分为了 </a:t>
            </a:r>
            <a:r>
              <a:rPr lang="en-US" altLang="zh-CN" dirty="0"/>
              <a:t>u-&gt;v </a:t>
            </a:r>
            <a:r>
              <a:rPr lang="zh-CN" altLang="en-US" dirty="0"/>
              <a:t>和 </a:t>
            </a:r>
            <a:r>
              <a:rPr lang="en-US" altLang="zh-CN" dirty="0"/>
              <a:t>u&lt;-v </a:t>
            </a:r>
            <a:r>
              <a:rPr lang="zh-CN" altLang="en-US" dirty="0"/>
              <a:t>两类。如果有一个点的出度是 </a:t>
            </a:r>
            <a:r>
              <a:rPr lang="en-US" altLang="zh-CN" dirty="0"/>
              <a:t>n-1</a:t>
            </a:r>
            <a:r>
              <a:rPr lang="zh-CN" altLang="en-US" dirty="0"/>
              <a:t>，那么它一定是第一类；否则第一类中的点一定可以经过 </a:t>
            </a:r>
            <a:r>
              <a:rPr lang="en-US" altLang="zh-CN" dirty="0"/>
              <a:t>v </a:t>
            </a:r>
            <a:r>
              <a:rPr lang="zh-CN" altLang="en-US" dirty="0"/>
              <a:t>两步到第二类，同时第一类的导出子图也是一张竞赛图，递归即可。</a:t>
            </a:r>
            <a:endParaRPr lang="en-US" altLang="zh-CN" dirty="0"/>
          </a:p>
          <a:p>
            <a:r>
              <a:rPr lang="zh-CN" altLang="en-US" dirty="0"/>
              <a:t>考虑随一个点，那么期望有一半的点进到第一类里。于是就对了。</a:t>
            </a:r>
          </a:p>
          <a:p>
            <a:endParaRPr lang="zh-CN" altLang="en-US" dirty="0"/>
          </a:p>
        </p:txBody>
      </p:sp>
    </p:spTree>
    <p:extLst>
      <p:ext uri="{BB962C8B-B14F-4D97-AF65-F5344CB8AC3E}">
        <p14:creationId xmlns:p14="http://schemas.microsoft.com/office/powerpoint/2010/main" val="19513820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18BD1B-0C9E-5900-9924-7E9A528EA4DD}"/>
              </a:ext>
            </a:extLst>
          </p:cNvPr>
          <p:cNvSpPr>
            <a:spLocks noGrp="1"/>
          </p:cNvSpPr>
          <p:nvPr>
            <p:ph type="title"/>
          </p:nvPr>
        </p:nvSpPr>
        <p:spPr/>
        <p:txBody>
          <a:bodyPr>
            <a:normAutofit/>
          </a:bodyPr>
          <a:lstStyle/>
          <a:p>
            <a:r>
              <a:rPr lang="en-US" altLang="zh-CN" b="1" dirty="0"/>
              <a:t>CF1292E Rin and The Unknown Flower</a:t>
            </a:r>
          </a:p>
        </p:txBody>
      </p:sp>
      <p:sp>
        <p:nvSpPr>
          <p:cNvPr id="3" name="内容占位符 2">
            <a:extLst>
              <a:ext uri="{FF2B5EF4-FFF2-40B4-BE49-F238E27FC236}">
                <a16:creationId xmlns:a16="http://schemas.microsoft.com/office/drawing/2014/main" id="{D3B2D41E-66C9-2A72-97AD-299B3C70C7C7}"/>
              </a:ext>
            </a:extLst>
          </p:cNvPr>
          <p:cNvSpPr>
            <a:spLocks noGrp="1"/>
          </p:cNvSpPr>
          <p:nvPr>
            <p:ph idx="1"/>
          </p:nvPr>
        </p:nvSpPr>
        <p:spPr/>
        <p:txBody>
          <a:bodyPr/>
          <a:lstStyle/>
          <a:p>
            <a:r>
              <a:rPr lang="zh-CN" altLang="en-US" dirty="0"/>
              <a:t>个长度为 </a:t>
            </a:r>
            <a:r>
              <a:rPr lang="en-US" altLang="zh-CN" dirty="0"/>
              <a:t>n</a:t>
            </a:r>
            <a:r>
              <a:rPr lang="zh-CN" altLang="en-US" dirty="0"/>
              <a:t> 的字符串 </a:t>
            </a:r>
            <a:r>
              <a:rPr lang="en-US" altLang="zh-CN" dirty="0"/>
              <a:t>S</a:t>
            </a:r>
            <a:r>
              <a:rPr lang="zh-CN" altLang="en-US" dirty="0"/>
              <a:t>，只包含 </a:t>
            </a:r>
            <a:r>
              <a:rPr lang="en-US" altLang="zh-CN" dirty="0"/>
              <a:t>C,H,O</a:t>
            </a:r>
            <a:r>
              <a:rPr lang="zh-CN" altLang="en-US" dirty="0"/>
              <a:t> 三个字母，你每次可以询问一个字符串 </a:t>
            </a:r>
            <a:r>
              <a:rPr lang="en-US" altLang="zh-CN" dirty="0"/>
              <a:t>p</a:t>
            </a:r>
            <a:r>
              <a:rPr lang="zh-CN" altLang="en-US" dirty="0"/>
              <a:t>，交互库会告诉你 </a:t>
            </a:r>
            <a:r>
              <a:rPr lang="en-US" altLang="zh-CN" dirty="0"/>
              <a:t>p</a:t>
            </a:r>
            <a:r>
              <a:rPr lang="zh-CN" altLang="en-US" dirty="0"/>
              <a:t> 作为 </a:t>
            </a:r>
            <a:r>
              <a:rPr lang="en-US" altLang="zh-CN" dirty="0"/>
              <a:t>S</a:t>
            </a:r>
            <a:r>
              <a:rPr lang="zh-CN" altLang="en-US" dirty="0"/>
              <a:t> 的子串出现的开头位置是哪些。</a:t>
            </a:r>
          </a:p>
          <a:p>
            <a:r>
              <a:rPr lang="zh-CN" altLang="en-US" dirty="0"/>
              <a:t>假设 </a:t>
            </a:r>
            <a:r>
              <a:rPr lang="en-US" altLang="zh-CN" dirty="0"/>
              <a:t>p</a:t>
            </a:r>
            <a:r>
              <a:rPr lang="zh-CN" altLang="en-US" dirty="0"/>
              <a:t> 的长度为 </a:t>
            </a:r>
            <a:r>
              <a:rPr lang="en-US" altLang="zh-CN" dirty="0"/>
              <a:t>t</a:t>
            </a:r>
            <a:r>
              <a:rPr lang="zh-CN" altLang="en-US" dirty="0"/>
              <a:t>，那么这次询问的代价为 </a:t>
            </a:r>
            <a:r>
              <a:rPr lang="en-US" altLang="zh-CN" dirty="0"/>
              <a:t>1/(t^2)</a:t>
            </a:r>
            <a:r>
              <a:rPr lang="zh-CN" altLang="en-US" dirty="0"/>
              <a:t> 。你需要在总代价不超过 </a:t>
            </a:r>
            <a:r>
              <a:rPr lang="en-US" altLang="zh-CN" dirty="0"/>
              <a:t>1.4</a:t>
            </a:r>
            <a:r>
              <a:rPr lang="zh-CN" altLang="en-US" dirty="0"/>
              <a:t> 内询问出字符串 </a:t>
            </a:r>
            <a:r>
              <a:rPr lang="en-US" altLang="zh-CN" i="1" dirty="0"/>
              <a:t>S</a:t>
            </a:r>
            <a:r>
              <a:rPr lang="zh-CN" altLang="en-US" dirty="0"/>
              <a:t>。</a:t>
            </a:r>
          </a:p>
          <a:p>
            <a:r>
              <a:rPr lang="en-US" altLang="zh-CN" dirty="0"/>
              <a:t>4&lt;=n&lt;=50</a:t>
            </a:r>
            <a:r>
              <a:rPr lang="zh-CN" altLang="en-US" dirty="0"/>
              <a:t>。</a:t>
            </a:r>
          </a:p>
        </p:txBody>
      </p:sp>
    </p:spTree>
    <p:extLst>
      <p:ext uri="{BB962C8B-B14F-4D97-AF65-F5344CB8AC3E}">
        <p14:creationId xmlns:p14="http://schemas.microsoft.com/office/powerpoint/2010/main" val="2662148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748FED-CF57-21DE-FA94-B510E3EED96B}"/>
              </a:ext>
            </a:extLst>
          </p:cNvPr>
          <p:cNvSpPr>
            <a:spLocks noGrp="1"/>
          </p:cNvSpPr>
          <p:nvPr>
            <p:ph type="title"/>
          </p:nvPr>
        </p:nvSpPr>
        <p:spPr/>
        <p:txBody>
          <a:bodyPr/>
          <a:lstStyle/>
          <a:p>
            <a:r>
              <a:rPr lang="en-US" altLang="zh-CN" b="1" dirty="0"/>
              <a:t>CF1292E Rin and The Unknown Flower</a:t>
            </a:r>
            <a:endParaRPr lang="zh-CN" altLang="en-US" dirty="0"/>
          </a:p>
        </p:txBody>
      </p:sp>
      <p:sp>
        <p:nvSpPr>
          <p:cNvPr id="3" name="内容占位符 2">
            <a:extLst>
              <a:ext uri="{FF2B5EF4-FFF2-40B4-BE49-F238E27FC236}">
                <a16:creationId xmlns:a16="http://schemas.microsoft.com/office/drawing/2014/main" id="{BB1D92A3-24D8-53FB-C5D2-0F4A29809E1F}"/>
              </a:ext>
            </a:extLst>
          </p:cNvPr>
          <p:cNvSpPr>
            <a:spLocks noGrp="1"/>
          </p:cNvSpPr>
          <p:nvPr>
            <p:ph idx="1"/>
          </p:nvPr>
        </p:nvSpPr>
        <p:spPr/>
        <p:txBody>
          <a:bodyPr/>
          <a:lstStyle/>
          <a:p>
            <a:r>
              <a:rPr lang="zh-CN" altLang="en-US" dirty="0"/>
              <a:t>考虑直接问 </a:t>
            </a:r>
            <a:r>
              <a:rPr lang="en-US" altLang="zh-CN" dirty="0"/>
              <a:t>CC,CO,CH,HO,OO</a:t>
            </a:r>
            <a:r>
              <a:rPr lang="zh-CN" altLang="en-US" dirty="0"/>
              <a:t>，可以得到除了第一个是 </a:t>
            </a:r>
            <a:r>
              <a:rPr lang="en-US" altLang="zh-CN" dirty="0"/>
              <a:t>O </a:t>
            </a:r>
            <a:r>
              <a:rPr lang="zh-CN" altLang="en-US" dirty="0"/>
              <a:t>和最后一个是 </a:t>
            </a:r>
            <a:r>
              <a:rPr lang="en-US" altLang="zh-CN" dirty="0"/>
              <a:t>C </a:t>
            </a:r>
            <a:r>
              <a:rPr lang="zh-CN" altLang="en-US" dirty="0"/>
              <a:t>以外的所有位置。于是现在只有至多 </a:t>
            </a:r>
            <a:r>
              <a:rPr lang="en-US" altLang="zh-CN" dirty="0"/>
              <a:t>4 </a:t>
            </a:r>
            <a:r>
              <a:rPr lang="zh-CN" altLang="en-US" dirty="0"/>
              <a:t>种情况，问 </a:t>
            </a:r>
            <a:r>
              <a:rPr lang="en-US" altLang="zh-CN" dirty="0"/>
              <a:t>3 </a:t>
            </a:r>
            <a:r>
              <a:rPr lang="zh-CN" altLang="en-US" dirty="0"/>
              <a:t>次长为 </a:t>
            </a:r>
            <a:r>
              <a:rPr lang="en-US" altLang="zh-CN" dirty="0"/>
              <a:t>n</a:t>
            </a:r>
            <a:r>
              <a:rPr lang="zh-CN" altLang="en-US" dirty="0"/>
              <a:t>。</a:t>
            </a:r>
            <a:endParaRPr lang="en-US" altLang="zh-CN" dirty="0"/>
          </a:p>
          <a:p>
            <a:r>
              <a:rPr lang="zh-CN" altLang="en-US" dirty="0"/>
              <a:t>总代价在 </a:t>
            </a:r>
            <a:r>
              <a:rPr lang="en-US" altLang="zh-CN" dirty="0"/>
              <a:t>n&gt;4 </a:t>
            </a:r>
            <a:r>
              <a:rPr lang="zh-CN" altLang="en-US" dirty="0"/>
              <a:t>时经计算能进 </a:t>
            </a:r>
            <a:r>
              <a:rPr lang="en-US" altLang="zh-CN" dirty="0"/>
              <a:t>1.4</a:t>
            </a:r>
            <a:r>
              <a:rPr lang="zh-CN" altLang="en-US" dirty="0"/>
              <a:t>。以下仅讨论 </a:t>
            </a:r>
            <a:r>
              <a:rPr lang="en-US" altLang="zh-CN" dirty="0"/>
              <a:t>n=4</a:t>
            </a:r>
            <a:r>
              <a:rPr lang="zh-CN" altLang="en-US" dirty="0"/>
              <a:t>。</a:t>
            </a:r>
            <a:endParaRPr lang="en-US" altLang="zh-CN" dirty="0"/>
          </a:p>
          <a:p>
            <a:r>
              <a:rPr lang="zh-CN" altLang="en-US" dirty="0"/>
              <a:t>前四问照旧。如果问出来任何一个结果，则整个串至多还剩两个不确定位，且仅有最后一位作为不确定位可能是 </a:t>
            </a:r>
            <a:r>
              <a:rPr lang="en-US" altLang="zh-CN" dirty="0"/>
              <a:t>C</a:t>
            </a:r>
            <a:r>
              <a:rPr lang="zh-CN" altLang="en-US" dirty="0"/>
              <a:t>，至多 </a:t>
            </a:r>
            <a:r>
              <a:rPr lang="en-US" altLang="zh-CN" dirty="0"/>
              <a:t>6 </a:t>
            </a:r>
            <a:r>
              <a:rPr lang="zh-CN" altLang="en-US" dirty="0"/>
              <a:t>种情况。暴力问即可。</a:t>
            </a:r>
            <a:endParaRPr lang="en-US" altLang="zh-CN" dirty="0"/>
          </a:p>
          <a:p>
            <a:r>
              <a:rPr lang="zh-CN" altLang="en-US" dirty="0"/>
              <a:t>如果没问出，继续问 </a:t>
            </a:r>
            <a:r>
              <a:rPr lang="en-US" altLang="zh-CN" dirty="0"/>
              <a:t>OO</a:t>
            </a:r>
            <a:r>
              <a:rPr lang="zh-CN" altLang="en-US" dirty="0"/>
              <a:t>。如果问出了，那么所有 </a:t>
            </a:r>
            <a:r>
              <a:rPr lang="en-US" altLang="zh-CN" dirty="0"/>
              <a:t>O </a:t>
            </a:r>
            <a:r>
              <a:rPr lang="zh-CN" altLang="en-US" dirty="0"/>
              <a:t>一定构成一个前缀，且不存在 </a:t>
            </a:r>
            <a:r>
              <a:rPr lang="en-US" altLang="zh-CN" dirty="0"/>
              <a:t>OOC </a:t>
            </a:r>
            <a:r>
              <a:rPr lang="zh-CN" altLang="en-US" dirty="0"/>
              <a:t>前缀。于是此时已知是 </a:t>
            </a:r>
            <a:r>
              <a:rPr lang="en-US" altLang="zh-CN" dirty="0"/>
              <a:t>OOOO </a:t>
            </a:r>
            <a:r>
              <a:rPr lang="zh-CN" altLang="en-US" dirty="0"/>
              <a:t>或 </a:t>
            </a:r>
            <a:r>
              <a:rPr lang="en-US" altLang="zh-CN" dirty="0"/>
              <a:t>OOH? </a:t>
            </a:r>
            <a:r>
              <a:rPr lang="zh-CN" altLang="en-US" dirty="0"/>
              <a:t>或 </a:t>
            </a:r>
            <a:r>
              <a:rPr lang="en-US" altLang="zh-CN" dirty="0"/>
              <a:t>OOO?</a:t>
            </a:r>
            <a:r>
              <a:rPr lang="zh-CN" altLang="en-US" dirty="0"/>
              <a:t>，问至多一次即可确定。</a:t>
            </a:r>
          </a:p>
        </p:txBody>
      </p:sp>
    </p:spTree>
    <p:extLst>
      <p:ext uri="{BB962C8B-B14F-4D97-AF65-F5344CB8AC3E}">
        <p14:creationId xmlns:p14="http://schemas.microsoft.com/office/powerpoint/2010/main" val="9581696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9863CA-50BB-788A-2FE2-CAEA336F34DE}"/>
              </a:ext>
            </a:extLst>
          </p:cNvPr>
          <p:cNvSpPr>
            <a:spLocks noGrp="1"/>
          </p:cNvSpPr>
          <p:nvPr>
            <p:ph type="title"/>
          </p:nvPr>
        </p:nvSpPr>
        <p:spPr/>
        <p:txBody>
          <a:bodyPr/>
          <a:lstStyle/>
          <a:p>
            <a:r>
              <a:rPr lang="en-US" altLang="zh-CN" b="1" dirty="0"/>
              <a:t>CF1292E Rin and The Unknown Flower</a:t>
            </a:r>
            <a:endParaRPr lang="zh-CN" altLang="en-US" dirty="0"/>
          </a:p>
        </p:txBody>
      </p:sp>
      <p:sp>
        <p:nvSpPr>
          <p:cNvPr id="3" name="内容占位符 2">
            <a:extLst>
              <a:ext uri="{FF2B5EF4-FFF2-40B4-BE49-F238E27FC236}">
                <a16:creationId xmlns:a16="http://schemas.microsoft.com/office/drawing/2014/main" id="{BA7ED25A-8816-11C0-8FC4-218276AD75E8}"/>
              </a:ext>
            </a:extLst>
          </p:cNvPr>
          <p:cNvSpPr>
            <a:spLocks noGrp="1"/>
          </p:cNvSpPr>
          <p:nvPr>
            <p:ph idx="1"/>
          </p:nvPr>
        </p:nvSpPr>
        <p:spPr/>
        <p:txBody>
          <a:bodyPr/>
          <a:lstStyle/>
          <a:p>
            <a:r>
              <a:rPr lang="zh-CN" altLang="en-US" dirty="0"/>
              <a:t>若 </a:t>
            </a:r>
            <a:r>
              <a:rPr lang="en-US" altLang="zh-CN" dirty="0"/>
              <a:t>OO </a:t>
            </a:r>
            <a:r>
              <a:rPr lang="zh-CN" altLang="en-US" dirty="0"/>
              <a:t>也没有，则串一定形如 </a:t>
            </a:r>
            <a:r>
              <a:rPr lang="en-US" altLang="zh-CN" dirty="0"/>
              <a:t>?HH?</a:t>
            </a:r>
            <a:r>
              <a:rPr lang="zh-CN" altLang="en-US" dirty="0"/>
              <a:t>，其中第一位是 </a:t>
            </a:r>
            <a:r>
              <a:rPr lang="en-US" altLang="zh-CN" dirty="0"/>
              <a:t>C </a:t>
            </a:r>
            <a:r>
              <a:rPr lang="zh-CN" altLang="en-US" dirty="0"/>
              <a:t>或 </a:t>
            </a:r>
            <a:r>
              <a:rPr lang="en-US" altLang="zh-CN" dirty="0"/>
              <a:t>H</a:t>
            </a:r>
            <a:r>
              <a:rPr lang="zh-CN" altLang="en-US" dirty="0"/>
              <a:t>，最后一位是 </a:t>
            </a:r>
            <a:r>
              <a:rPr lang="en-US" altLang="zh-CN" dirty="0"/>
              <a:t>O </a:t>
            </a:r>
            <a:r>
              <a:rPr lang="zh-CN" altLang="en-US" dirty="0"/>
              <a:t>或 </a:t>
            </a:r>
            <a:r>
              <a:rPr lang="en-US" altLang="zh-CN" dirty="0"/>
              <a:t>H</a:t>
            </a:r>
            <a:r>
              <a:rPr lang="zh-CN" altLang="en-US" dirty="0"/>
              <a:t>。问一个 </a:t>
            </a:r>
            <a:r>
              <a:rPr lang="en-US" altLang="zh-CN" dirty="0"/>
              <a:t>HHH </a:t>
            </a:r>
            <a:r>
              <a:rPr lang="zh-CN" altLang="en-US" dirty="0"/>
              <a:t>即可。</a:t>
            </a:r>
          </a:p>
        </p:txBody>
      </p:sp>
    </p:spTree>
    <p:extLst>
      <p:ext uri="{BB962C8B-B14F-4D97-AF65-F5344CB8AC3E}">
        <p14:creationId xmlns:p14="http://schemas.microsoft.com/office/powerpoint/2010/main" val="25038404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F5523B-79E6-DE12-59EB-3BD6A9DA187A}"/>
              </a:ext>
            </a:extLst>
          </p:cNvPr>
          <p:cNvSpPr>
            <a:spLocks noGrp="1"/>
          </p:cNvSpPr>
          <p:nvPr>
            <p:ph type="title"/>
          </p:nvPr>
        </p:nvSpPr>
        <p:spPr/>
        <p:txBody>
          <a:bodyPr/>
          <a:lstStyle/>
          <a:p>
            <a:r>
              <a:rPr lang="en-US" altLang="zh-CN" b="1" dirty="0"/>
              <a:t>P10651 [ROI 2017] </a:t>
            </a:r>
            <a:r>
              <a:rPr lang="zh-CN" altLang="en-US" b="1" dirty="0"/>
              <a:t>虎</a:t>
            </a:r>
          </a:p>
        </p:txBody>
      </p:sp>
      <p:sp>
        <p:nvSpPr>
          <p:cNvPr id="3" name="内容占位符 2">
            <a:extLst>
              <a:ext uri="{FF2B5EF4-FFF2-40B4-BE49-F238E27FC236}">
                <a16:creationId xmlns:a16="http://schemas.microsoft.com/office/drawing/2014/main" id="{F536B9B3-F765-6C1E-C512-09CC2C727B6C}"/>
              </a:ext>
            </a:extLst>
          </p:cNvPr>
          <p:cNvSpPr>
            <a:spLocks noGrp="1"/>
          </p:cNvSpPr>
          <p:nvPr>
            <p:ph idx="1"/>
          </p:nvPr>
        </p:nvSpPr>
        <p:spPr/>
        <p:txBody>
          <a:bodyPr/>
          <a:lstStyle/>
          <a:p>
            <a:r>
              <a:rPr lang="zh-CN" altLang="en-US" dirty="0"/>
              <a:t>给定 </a:t>
            </a:r>
            <a:r>
              <a:rPr lang="en-US" altLang="zh-CN" dirty="0"/>
              <a:t>n </a:t>
            </a:r>
            <a:r>
              <a:rPr lang="zh-CN" altLang="en-US" dirty="0"/>
              <a:t>个点和一个未知点，没有三点共线，每次可以查询这个未知点是否在一些已知点组成的凸包内，需要将这个未知点定位在一些已知点组成的凸包内，且这个凸包内没有其他已知点。</a:t>
            </a:r>
            <a:endParaRPr lang="en-US" altLang="zh-CN" dirty="0"/>
          </a:p>
          <a:p>
            <a:r>
              <a:rPr lang="en-US" altLang="zh-CN" dirty="0"/>
              <a:t>n&lt;=2500</a:t>
            </a:r>
            <a:r>
              <a:rPr lang="zh-CN" altLang="en-US" dirty="0"/>
              <a:t>，可以问 </a:t>
            </a:r>
            <a:r>
              <a:rPr lang="en-US" altLang="zh-CN" dirty="0"/>
              <a:t>40 </a:t>
            </a:r>
            <a:r>
              <a:rPr lang="zh-CN" altLang="en-US" dirty="0"/>
              <a:t>次。</a:t>
            </a:r>
          </a:p>
        </p:txBody>
      </p:sp>
    </p:spTree>
    <p:extLst>
      <p:ext uri="{BB962C8B-B14F-4D97-AF65-F5344CB8AC3E}">
        <p14:creationId xmlns:p14="http://schemas.microsoft.com/office/powerpoint/2010/main" val="27451981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D074A1-581A-7A1F-3F18-E2659D242527}"/>
              </a:ext>
            </a:extLst>
          </p:cNvPr>
          <p:cNvSpPr>
            <a:spLocks noGrp="1"/>
          </p:cNvSpPr>
          <p:nvPr>
            <p:ph type="title"/>
          </p:nvPr>
        </p:nvSpPr>
        <p:spPr/>
        <p:txBody>
          <a:bodyPr/>
          <a:lstStyle/>
          <a:p>
            <a:r>
              <a:rPr lang="en-US" altLang="zh-CN" b="1" dirty="0"/>
              <a:t>P10651 [ROI 2017] </a:t>
            </a:r>
            <a:r>
              <a:rPr lang="zh-CN" altLang="en-US" b="1" dirty="0"/>
              <a:t>虎</a:t>
            </a:r>
            <a:endParaRPr lang="zh-CN" altLang="en-US" dirty="0"/>
          </a:p>
        </p:txBody>
      </p:sp>
      <p:sp>
        <p:nvSpPr>
          <p:cNvPr id="3" name="内容占位符 2">
            <a:extLst>
              <a:ext uri="{FF2B5EF4-FFF2-40B4-BE49-F238E27FC236}">
                <a16:creationId xmlns:a16="http://schemas.microsoft.com/office/drawing/2014/main" id="{E1770AC6-72B5-B340-B9F8-4F91C952C2F6}"/>
              </a:ext>
            </a:extLst>
          </p:cNvPr>
          <p:cNvSpPr>
            <a:spLocks noGrp="1"/>
          </p:cNvSpPr>
          <p:nvPr>
            <p:ph idx="1"/>
          </p:nvPr>
        </p:nvSpPr>
        <p:spPr/>
        <p:txBody>
          <a:bodyPr/>
          <a:lstStyle/>
          <a:p>
            <a:r>
              <a:rPr lang="zh-CN" altLang="en-US" dirty="0"/>
              <a:t>考虑将所有点按 </a:t>
            </a:r>
            <a:r>
              <a:rPr lang="en-US" altLang="zh-CN" dirty="0"/>
              <a:t>x </a:t>
            </a:r>
            <a:r>
              <a:rPr lang="zh-CN" altLang="en-US" dirty="0"/>
              <a:t>排序后求前缀凸包。由于没有三点共线，这些凸包一定顺次包含且互不相同。</a:t>
            </a:r>
            <a:endParaRPr lang="en-US" altLang="zh-CN" dirty="0"/>
          </a:p>
          <a:p>
            <a:r>
              <a:rPr lang="zh-CN" altLang="en-US" dirty="0"/>
              <a:t>先二分出在未知点在哪个凸包里，然后我们确定这玩意的可能位置会形如一个月牙，由一些三角形构成。</a:t>
            </a:r>
            <a:endParaRPr lang="en-US" altLang="zh-CN" dirty="0"/>
          </a:p>
          <a:p>
            <a:r>
              <a:rPr lang="zh-CN" altLang="en-US" dirty="0"/>
              <a:t>二分它出现在前</a:t>
            </a:r>
            <a:r>
              <a:rPr lang="en-US" altLang="zh-CN" dirty="0"/>
              <a:t> k </a:t>
            </a:r>
            <a:r>
              <a:rPr lang="zh-CN" altLang="en-US" dirty="0"/>
              <a:t>个三角形内。对于一次二分，查询包含这些三角形的最小凸包即可。多出来的部分一定在之前的前缀凸包内，未知点并不在那里。</a:t>
            </a:r>
            <a:endParaRPr lang="en-US" altLang="zh-CN" dirty="0"/>
          </a:p>
          <a:p>
            <a:r>
              <a:rPr lang="zh-CN" altLang="en-US" dirty="0"/>
              <a:t>次数非常宽松。</a:t>
            </a:r>
          </a:p>
        </p:txBody>
      </p:sp>
    </p:spTree>
    <p:extLst>
      <p:ext uri="{BB962C8B-B14F-4D97-AF65-F5344CB8AC3E}">
        <p14:creationId xmlns:p14="http://schemas.microsoft.com/office/powerpoint/2010/main" val="11031336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7DCA1D-AA08-50B3-7ECB-430C6998B782}"/>
              </a:ext>
            </a:extLst>
          </p:cNvPr>
          <p:cNvSpPr>
            <a:spLocks noGrp="1"/>
          </p:cNvSpPr>
          <p:nvPr>
            <p:ph type="title"/>
          </p:nvPr>
        </p:nvSpPr>
        <p:spPr/>
        <p:txBody>
          <a:bodyPr/>
          <a:lstStyle/>
          <a:p>
            <a:r>
              <a:rPr lang="en-US" altLang="zh-CN" b="1" dirty="0"/>
              <a:t>UOJ980 </a:t>
            </a:r>
            <a:r>
              <a:rPr lang="zh-CN" altLang="en-US" b="1" dirty="0"/>
              <a:t>决战尘雨巷（原版）</a:t>
            </a:r>
            <a:endParaRPr lang="zh-CN" altLang="en-US" dirty="0"/>
          </a:p>
        </p:txBody>
      </p:sp>
      <p:sp>
        <p:nvSpPr>
          <p:cNvPr id="3" name="内容占位符 2">
            <a:extLst>
              <a:ext uri="{FF2B5EF4-FFF2-40B4-BE49-F238E27FC236}">
                <a16:creationId xmlns:a16="http://schemas.microsoft.com/office/drawing/2014/main" id="{A41D78C9-5957-8921-17F1-AF26AC47DAF2}"/>
              </a:ext>
            </a:extLst>
          </p:cNvPr>
          <p:cNvSpPr>
            <a:spLocks noGrp="1"/>
          </p:cNvSpPr>
          <p:nvPr>
            <p:ph idx="1"/>
          </p:nvPr>
        </p:nvSpPr>
        <p:spPr/>
        <p:txBody>
          <a:bodyPr/>
          <a:lstStyle/>
          <a:p>
            <a:r>
              <a:rPr lang="zh-CN" altLang="en-US" dirty="0"/>
              <a:t>有一个未知的 </a:t>
            </a:r>
            <a:r>
              <a:rPr lang="en-US" altLang="zh-CN" dirty="0"/>
              <a:t>n </a:t>
            </a:r>
            <a:r>
              <a:rPr lang="zh-CN" altLang="en-US" dirty="0"/>
              <a:t>和长度为 </a:t>
            </a:r>
            <a:r>
              <a:rPr lang="en-US" altLang="zh-CN" dirty="0"/>
              <a:t>n </a:t>
            </a:r>
            <a:r>
              <a:rPr lang="zh-CN" altLang="en-US" dirty="0"/>
              <a:t>的环，环上每个位置有未知的 </a:t>
            </a:r>
            <a:r>
              <a:rPr lang="en-US" altLang="zh-CN" dirty="0"/>
              <a:t>0 </a:t>
            </a:r>
            <a:r>
              <a:rPr lang="zh-CN" altLang="en-US" dirty="0"/>
              <a:t>或 </a:t>
            </a:r>
            <a:r>
              <a:rPr lang="en-US" altLang="zh-CN" dirty="0"/>
              <a:t>1</a:t>
            </a:r>
            <a:r>
              <a:rPr lang="zh-CN" altLang="en-US" dirty="0"/>
              <a:t>。</a:t>
            </a:r>
            <a:endParaRPr lang="en-US" altLang="zh-CN" dirty="0"/>
          </a:p>
          <a:p>
            <a:r>
              <a:rPr lang="zh-CN" altLang="en-US" dirty="0"/>
              <a:t>你可以进行如下操作，每种操作代价相同：顺时针走一步，逆时针走一步，反转当前位置，查询当前位置。</a:t>
            </a:r>
            <a:endParaRPr lang="en-US" altLang="zh-CN" dirty="0"/>
          </a:p>
          <a:p>
            <a:r>
              <a:rPr lang="zh-CN" altLang="en-US" dirty="0"/>
              <a:t>你需要在线性于 </a:t>
            </a:r>
            <a:r>
              <a:rPr lang="en-US" altLang="zh-CN" dirty="0"/>
              <a:t>n </a:t>
            </a:r>
            <a:r>
              <a:rPr lang="zh-CN" altLang="en-US" dirty="0"/>
              <a:t>的次数内求出 </a:t>
            </a:r>
            <a:r>
              <a:rPr lang="en-US" altLang="zh-CN" dirty="0"/>
              <a:t>n</a:t>
            </a:r>
            <a:r>
              <a:rPr lang="zh-CN" altLang="en-US" dirty="0"/>
              <a:t>，最小化系数。</a:t>
            </a:r>
            <a:endParaRPr lang="en-US" altLang="zh-CN" dirty="0"/>
          </a:p>
          <a:p>
            <a:r>
              <a:rPr lang="en-US" altLang="zh-CN" dirty="0"/>
              <a:t>Bonus</a:t>
            </a:r>
            <a:r>
              <a:rPr lang="zh-CN" altLang="en-US" dirty="0"/>
              <a:t>：最小化余项规模。</a:t>
            </a:r>
            <a:endParaRPr lang="en-US" altLang="zh-CN" dirty="0"/>
          </a:p>
        </p:txBody>
      </p:sp>
    </p:spTree>
    <p:extLst>
      <p:ext uri="{BB962C8B-B14F-4D97-AF65-F5344CB8AC3E}">
        <p14:creationId xmlns:p14="http://schemas.microsoft.com/office/powerpoint/2010/main" val="23883032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C77C0B-72BF-BEAF-3745-71C92C3B2B14}"/>
              </a:ext>
            </a:extLst>
          </p:cNvPr>
          <p:cNvSpPr>
            <a:spLocks noGrp="1"/>
          </p:cNvSpPr>
          <p:nvPr>
            <p:ph type="title"/>
          </p:nvPr>
        </p:nvSpPr>
        <p:spPr/>
        <p:txBody>
          <a:bodyPr/>
          <a:lstStyle/>
          <a:p>
            <a:r>
              <a:rPr lang="en-US" altLang="zh-CN" b="1" dirty="0"/>
              <a:t>UOJ980 </a:t>
            </a:r>
            <a:r>
              <a:rPr lang="zh-CN" altLang="en-US" b="1" dirty="0"/>
              <a:t>决战尘雨巷（原版）</a:t>
            </a:r>
            <a:endParaRPr lang="zh-CN" altLang="en-US" dirty="0"/>
          </a:p>
        </p:txBody>
      </p:sp>
      <p:sp>
        <p:nvSpPr>
          <p:cNvPr id="3" name="内容占位符 2">
            <a:extLst>
              <a:ext uri="{FF2B5EF4-FFF2-40B4-BE49-F238E27FC236}">
                <a16:creationId xmlns:a16="http://schemas.microsoft.com/office/drawing/2014/main" id="{19DCDBAF-3521-8AC6-1DBD-8AE8053EC2D2}"/>
              </a:ext>
            </a:extLst>
          </p:cNvPr>
          <p:cNvSpPr>
            <a:spLocks noGrp="1"/>
          </p:cNvSpPr>
          <p:nvPr>
            <p:ph idx="1"/>
          </p:nvPr>
        </p:nvSpPr>
        <p:spPr/>
        <p:txBody>
          <a:bodyPr/>
          <a:lstStyle/>
          <a:p>
            <a:r>
              <a:rPr lang="zh-CN" altLang="en-US" dirty="0"/>
              <a:t>第一种：构造 </a:t>
            </a:r>
            <a:r>
              <a:rPr lang="en-US" altLang="zh-CN" dirty="0"/>
              <a:t>1000000</a:t>
            </a:r>
            <a:r>
              <a:rPr lang="zh-CN" altLang="en-US" dirty="0"/>
              <a:t>。</a:t>
            </a:r>
            <a:endParaRPr lang="en-US" altLang="zh-CN" dirty="0"/>
          </a:p>
          <a:p>
            <a:r>
              <a:rPr lang="zh-CN" altLang="en-US" dirty="0"/>
              <a:t>极限到 </a:t>
            </a:r>
            <a:r>
              <a:rPr lang="en-US" altLang="zh-CN" dirty="0"/>
              <a:t>7n</a:t>
            </a:r>
            <a:r>
              <a:rPr lang="zh-CN" altLang="en-US" dirty="0"/>
              <a:t>。</a:t>
            </a:r>
          </a:p>
        </p:txBody>
      </p:sp>
    </p:spTree>
    <p:extLst>
      <p:ext uri="{BB962C8B-B14F-4D97-AF65-F5344CB8AC3E}">
        <p14:creationId xmlns:p14="http://schemas.microsoft.com/office/powerpoint/2010/main" val="34787954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B401B5-4D6F-30E4-9B08-42DD8DB18707}"/>
              </a:ext>
            </a:extLst>
          </p:cNvPr>
          <p:cNvSpPr>
            <a:spLocks noGrp="1"/>
          </p:cNvSpPr>
          <p:nvPr>
            <p:ph type="title"/>
          </p:nvPr>
        </p:nvSpPr>
        <p:spPr/>
        <p:txBody>
          <a:bodyPr/>
          <a:lstStyle/>
          <a:p>
            <a:r>
              <a:rPr lang="en-US" altLang="zh-CN" b="1" dirty="0"/>
              <a:t>UOJ980 </a:t>
            </a:r>
            <a:r>
              <a:rPr lang="zh-CN" altLang="en-US" b="1" dirty="0"/>
              <a:t>决战尘雨巷（原版）</a:t>
            </a:r>
            <a:endParaRPr lang="zh-CN" altLang="en-US" dirty="0"/>
          </a:p>
        </p:txBody>
      </p:sp>
      <p:sp>
        <p:nvSpPr>
          <p:cNvPr id="3" name="内容占位符 2">
            <a:extLst>
              <a:ext uri="{FF2B5EF4-FFF2-40B4-BE49-F238E27FC236}">
                <a16:creationId xmlns:a16="http://schemas.microsoft.com/office/drawing/2014/main" id="{81AD1475-ED05-0BA6-5622-16B2E396074D}"/>
              </a:ext>
            </a:extLst>
          </p:cNvPr>
          <p:cNvSpPr>
            <a:spLocks noGrp="1"/>
          </p:cNvSpPr>
          <p:nvPr>
            <p:ph idx="1"/>
          </p:nvPr>
        </p:nvSpPr>
        <p:spPr/>
        <p:txBody>
          <a:bodyPr/>
          <a:lstStyle/>
          <a:p>
            <a:r>
              <a:rPr lang="zh-CN" altLang="en-US" dirty="0"/>
              <a:t>第二种：维护没有连续</a:t>
            </a:r>
            <a:r>
              <a:rPr lang="en-US" altLang="zh-CN" dirty="0"/>
              <a:t> B </a:t>
            </a:r>
            <a:r>
              <a:rPr lang="zh-CN" altLang="en-US" dirty="0"/>
              <a:t>个 </a:t>
            </a:r>
            <a:r>
              <a:rPr lang="en-US" altLang="zh-CN" dirty="0"/>
              <a:t>1 </a:t>
            </a:r>
            <a:r>
              <a:rPr lang="zh-CN" altLang="en-US" dirty="0"/>
              <a:t>的域。</a:t>
            </a:r>
            <a:endParaRPr lang="en-US" altLang="zh-CN" dirty="0"/>
          </a:p>
          <a:p>
            <a:r>
              <a:rPr lang="zh-CN" altLang="en-US" dirty="0"/>
              <a:t>极限是 </a:t>
            </a:r>
            <a:r>
              <a:rPr lang="en-US" altLang="zh-CN" dirty="0"/>
              <a:t>6n</a:t>
            </a:r>
            <a:r>
              <a:rPr lang="zh-CN" altLang="en-US" dirty="0"/>
              <a:t>。</a:t>
            </a:r>
          </a:p>
        </p:txBody>
      </p:sp>
    </p:spTree>
    <p:extLst>
      <p:ext uri="{BB962C8B-B14F-4D97-AF65-F5344CB8AC3E}">
        <p14:creationId xmlns:p14="http://schemas.microsoft.com/office/powerpoint/2010/main" val="3231425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FC0F98-B5A6-7BC5-E4FE-7F774A71D98C}"/>
              </a:ext>
            </a:extLst>
          </p:cNvPr>
          <p:cNvSpPr>
            <a:spLocks noGrp="1"/>
          </p:cNvSpPr>
          <p:nvPr>
            <p:ph type="title"/>
          </p:nvPr>
        </p:nvSpPr>
        <p:spPr/>
        <p:txBody>
          <a:bodyPr/>
          <a:lstStyle/>
          <a:p>
            <a:r>
              <a:rPr lang="en-US" altLang="zh-CN" b="1" dirty="0"/>
              <a:t>UOJ980 </a:t>
            </a:r>
            <a:r>
              <a:rPr lang="zh-CN" altLang="en-US" b="1" dirty="0"/>
              <a:t>决战尘雨巷（原版）</a:t>
            </a:r>
            <a:endParaRPr lang="zh-CN" altLang="en-US" dirty="0"/>
          </a:p>
        </p:txBody>
      </p:sp>
      <p:sp>
        <p:nvSpPr>
          <p:cNvPr id="3" name="内容占位符 2">
            <a:extLst>
              <a:ext uri="{FF2B5EF4-FFF2-40B4-BE49-F238E27FC236}">
                <a16:creationId xmlns:a16="http://schemas.microsoft.com/office/drawing/2014/main" id="{30771DF3-390D-AC2B-431B-3F297B466D77}"/>
              </a:ext>
            </a:extLst>
          </p:cNvPr>
          <p:cNvSpPr>
            <a:spLocks noGrp="1"/>
          </p:cNvSpPr>
          <p:nvPr>
            <p:ph idx="1"/>
          </p:nvPr>
        </p:nvSpPr>
        <p:spPr/>
        <p:txBody>
          <a:bodyPr/>
          <a:lstStyle/>
          <a:p>
            <a:r>
              <a:rPr lang="zh-CN" altLang="en-US" dirty="0"/>
              <a:t>第三种：维护每个 </a:t>
            </a:r>
            <a:r>
              <a:rPr lang="en-US" altLang="zh-CN" dirty="0"/>
              <a:t>B </a:t>
            </a:r>
            <a:r>
              <a:rPr lang="zh-CN" altLang="en-US" dirty="0"/>
              <a:t>的倍数都已知的域。</a:t>
            </a:r>
            <a:endParaRPr lang="en-US" altLang="zh-CN" dirty="0"/>
          </a:p>
          <a:p>
            <a:r>
              <a:rPr lang="zh-CN" altLang="en-US" dirty="0"/>
              <a:t>极限是 </a:t>
            </a:r>
            <a:r>
              <a:rPr lang="en-US" altLang="zh-CN" dirty="0"/>
              <a:t>5n</a:t>
            </a:r>
            <a:r>
              <a:rPr lang="zh-CN" altLang="en-US" dirty="0"/>
              <a:t>。</a:t>
            </a:r>
          </a:p>
        </p:txBody>
      </p:sp>
    </p:spTree>
    <p:extLst>
      <p:ext uri="{BB962C8B-B14F-4D97-AF65-F5344CB8AC3E}">
        <p14:creationId xmlns:p14="http://schemas.microsoft.com/office/powerpoint/2010/main" val="16313946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FD018-BC5C-724B-3D74-4BBF0562E380}"/>
              </a:ext>
            </a:extLst>
          </p:cNvPr>
          <p:cNvSpPr>
            <a:spLocks noGrp="1"/>
          </p:cNvSpPr>
          <p:nvPr>
            <p:ph type="title"/>
          </p:nvPr>
        </p:nvSpPr>
        <p:spPr/>
        <p:txBody>
          <a:bodyPr/>
          <a:lstStyle/>
          <a:p>
            <a:r>
              <a:rPr lang="zh-CN" altLang="en-US" dirty="0"/>
              <a:t>感谢聆听</a:t>
            </a:r>
          </a:p>
        </p:txBody>
      </p:sp>
      <p:sp>
        <p:nvSpPr>
          <p:cNvPr id="3" name="内容占位符 2">
            <a:extLst>
              <a:ext uri="{FF2B5EF4-FFF2-40B4-BE49-F238E27FC236}">
                <a16:creationId xmlns:a16="http://schemas.microsoft.com/office/drawing/2014/main" id="{DC95A81B-C72E-DB79-6B79-E1A00603CCDB}"/>
              </a:ext>
            </a:extLst>
          </p:cNvPr>
          <p:cNvSpPr>
            <a:spLocks noGrp="1"/>
          </p:cNvSpPr>
          <p:nvPr>
            <p:ph idx="1"/>
          </p:nvPr>
        </p:nvSpPr>
        <p:spPr>
          <a:xfrm>
            <a:off x="838200" y="1825623"/>
            <a:ext cx="10515600" cy="5385881"/>
          </a:xfrm>
        </p:spPr>
        <p:txBody>
          <a:bodyPr>
            <a:normAutofit fontScale="92500" lnSpcReduction="20000"/>
          </a:bodyPr>
          <a:lstStyle/>
          <a:p>
            <a:r>
              <a:rPr lang="zh-CN" altLang="en-US" b="1" dirty="0">
                <a:latin typeface="隶书" panose="02010509060101010101" pitchFamily="49" charset="-122"/>
                <a:ea typeface="隶书" panose="02010509060101010101" pitchFamily="49" charset="-122"/>
              </a:rPr>
              <a:t>六王毕四海一蜀山兀阿房出覆压三百余里隔离天日骊山北构而西折直走咸阳二川溶溶流入宫墙五步一楼十步一阁廊腰缦回檐牙高啄各抱地势钩心斗角盘盘焉囷囷焉蜂房水涡矗不知其几千万落长桥卧波未云何龙复道行空不霁何虹高低冥迷不知西东歌台暖响春光融融舞殿冷袖风雨凄凄一日之内一宫之间而气候不齐妃嫔媵嫱王子皇孙辞楼下殿辇来于秦朝歌夜弦为秦宫人明星荧荧开妆镜也绿云扰扰梳晓鬟也渭流涨腻弃脂水也烟斜雾横焚椒兰也雷霆乍惊宫车过也辘辘远听杳不知其所之也一肌一容尽态极妍缦立远视而望幸焉有不得见者三十六年燕赵之收藏韩魏之经营齐楚之精英几世几年摽掠其人倚叠如山一旦不能有输来其间鼎铛玉石金块珠砾弃掷逦迤秦人视之亦不甚惜嗟乎一人之心千万人之心也秦爱纷奢人亦念其家奈何取之尽锱铢用之如泥沙使负栋之柱多于南亩之农夫架梁之椽多于机上之工女钉头磷磷多于在庾之粟粒瓦缝参差多于周身之帛缕直栏横槛多于九土之城郭管弦呕哑多于市人之言语使天下之人不敢言而敢怒独夫之心日益骄固戍卒叫函谷举楚人一炬可怜焦土呜呼灭六国者六国也非秦也族秦者秦也非天下也嗟乎使六国各爱其人则足以拒秦使秦复爱六国之人则递三世可至万世而为君谁得而族灭也秦人不暇自哀而后人哀之后人哀之而不鉴之亦使后人而复哀后人也</a:t>
            </a:r>
          </a:p>
        </p:txBody>
      </p:sp>
    </p:spTree>
    <p:extLst>
      <p:ext uri="{BB962C8B-B14F-4D97-AF65-F5344CB8AC3E}">
        <p14:creationId xmlns:p14="http://schemas.microsoft.com/office/powerpoint/2010/main" val="513654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0B638F-E9C1-F0CB-7D9C-FA9E2D0376C6}"/>
              </a:ext>
            </a:extLst>
          </p:cNvPr>
          <p:cNvSpPr>
            <a:spLocks noGrp="1"/>
          </p:cNvSpPr>
          <p:nvPr>
            <p:ph type="title"/>
          </p:nvPr>
        </p:nvSpPr>
        <p:spPr/>
        <p:txBody>
          <a:bodyPr/>
          <a:lstStyle/>
          <a:p>
            <a:r>
              <a:rPr lang="en-US" altLang="zh-CN" b="1" dirty="0"/>
              <a:t>CF1641D Two Arrays</a:t>
            </a:r>
            <a:endParaRPr lang="zh-CN" altLang="en-US" dirty="0"/>
          </a:p>
        </p:txBody>
      </p:sp>
      <p:sp>
        <p:nvSpPr>
          <p:cNvPr id="3" name="内容占位符 2">
            <a:extLst>
              <a:ext uri="{FF2B5EF4-FFF2-40B4-BE49-F238E27FC236}">
                <a16:creationId xmlns:a16="http://schemas.microsoft.com/office/drawing/2014/main" id="{1F661AC7-680F-E55E-2ED7-F7FE752E2B10}"/>
              </a:ext>
            </a:extLst>
          </p:cNvPr>
          <p:cNvSpPr>
            <a:spLocks noGrp="1"/>
          </p:cNvSpPr>
          <p:nvPr>
            <p:ph idx="1"/>
          </p:nvPr>
        </p:nvSpPr>
        <p:spPr/>
        <p:txBody>
          <a:bodyPr/>
          <a:lstStyle/>
          <a:p>
            <a:r>
              <a:rPr lang="zh-CN" altLang="en-US" dirty="0"/>
              <a:t>给定 </a:t>
            </a:r>
            <a:r>
              <a:rPr lang="en-US" altLang="zh-CN" dirty="0"/>
              <a:t>n </a:t>
            </a:r>
            <a:r>
              <a:rPr lang="zh-CN" altLang="en-US" dirty="0"/>
              <a:t>个序列，每个序列中包含 </a:t>
            </a:r>
            <a:r>
              <a:rPr lang="en-US" altLang="zh-CN" dirty="0"/>
              <a:t>m </a:t>
            </a:r>
            <a:r>
              <a:rPr lang="zh-CN" altLang="en-US" dirty="0"/>
              <a:t>个互不相同的数和一个权值。</a:t>
            </a:r>
          </a:p>
          <a:p>
            <a:r>
              <a:rPr lang="zh-CN" altLang="en-US" dirty="0"/>
              <a:t>你需要找到其中的两个序列使得其中的 </a:t>
            </a:r>
            <a:r>
              <a:rPr lang="en-US" altLang="zh-CN" dirty="0"/>
              <a:t>2m </a:t>
            </a:r>
            <a:r>
              <a:rPr lang="zh-CN" altLang="en-US" dirty="0"/>
              <a:t>个数互不相同，最大化权值和。如果无解输出 </a:t>
            </a:r>
            <a:r>
              <a:rPr lang="en-US" altLang="zh-CN" dirty="0"/>
              <a:t>-1</a:t>
            </a:r>
            <a:r>
              <a:rPr lang="zh-CN" altLang="en-US" dirty="0"/>
              <a:t>。</a:t>
            </a:r>
            <a:endParaRPr lang="en-US" altLang="zh-CN" dirty="0"/>
          </a:p>
          <a:p>
            <a:r>
              <a:rPr lang="en-US" altLang="zh-CN" dirty="0"/>
              <a:t>n 1e5 m 5</a:t>
            </a:r>
            <a:r>
              <a:rPr lang="zh-CN" altLang="en-US" dirty="0"/>
              <a:t>。</a:t>
            </a:r>
          </a:p>
          <a:p>
            <a:endParaRPr lang="zh-CN" altLang="en-US" dirty="0"/>
          </a:p>
        </p:txBody>
      </p:sp>
    </p:spTree>
    <p:extLst>
      <p:ext uri="{BB962C8B-B14F-4D97-AF65-F5344CB8AC3E}">
        <p14:creationId xmlns:p14="http://schemas.microsoft.com/office/powerpoint/2010/main" val="744092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56A313-D91F-ABD7-7709-0842ECBFE4B6}"/>
              </a:ext>
            </a:extLst>
          </p:cNvPr>
          <p:cNvSpPr>
            <a:spLocks noGrp="1"/>
          </p:cNvSpPr>
          <p:nvPr>
            <p:ph type="title"/>
          </p:nvPr>
        </p:nvSpPr>
        <p:spPr/>
        <p:txBody>
          <a:bodyPr/>
          <a:lstStyle/>
          <a:p>
            <a:r>
              <a:rPr lang="en-US" altLang="zh-CN" b="1" dirty="0"/>
              <a:t>CF1641D Two Arrays</a:t>
            </a:r>
            <a:endParaRPr lang="zh-CN" altLang="en-US" dirty="0"/>
          </a:p>
        </p:txBody>
      </p:sp>
      <p:sp>
        <p:nvSpPr>
          <p:cNvPr id="3" name="内容占位符 2">
            <a:extLst>
              <a:ext uri="{FF2B5EF4-FFF2-40B4-BE49-F238E27FC236}">
                <a16:creationId xmlns:a16="http://schemas.microsoft.com/office/drawing/2014/main" id="{A00EEAC7-4E83-C8A8-4BAD-52DC3B6512E0}"/>
              </a:ext>
            </a:extLst>
          </p:cNvPr>
          <p:cNvSpPr>
            <a:spLocks noGrp="1"/>
          </p:cNvSpPr>
          <p:nvPr>
            <p:ph idx="1"/>
          </p:nvPr>
        </p:nvSpPr>
        <p:spPr/>
        <p:txBody>
          <a:bodyPr/>
          <a:lstStyle/>
          <a:p>
            <a:r>
              <a:rPr lang="zh-CN" altLang="en-US" dirty="0"/>
              <a:t>我们注意到值域很小的话高维前缀和一下就做完了。</a:t>
            </a:r>
            <a:endParaRPr lang="en-US" altLang="zh-CN" dirty="0"/>
          </a:p>
          <a:p>
            <a:r>
              <a:rPr lang="zh-CN" altLang="en-US" dirty="0"/>
              <a:t>于是我们考虑把每个序列中的数映射到一个 </a:t>
            </a:r>
            <a:r>
              <a:rPr lang="en-US" altLang="zh-CN" dirty="0"/>
              <a:t>[1,15] </a:t>
            </a:r>
            <a:r>
              <a:rPr lang="zh-CN" altLang="en-US" dirty="0"/>
              <a:t>的值，那么显然不会产生更大的答案。对于原来构成答案的两个序列，至少有 </a:t>
            </a:r>
            <a:r>
              <a:rPr lang="en-US" altLang="zh-CN" dirty="0"/>
              <a:t>(10/15)^5 </a:t>
            </a:r>
            <a:r>
              <a:rPr lang="zh-CN" altLang="en-US" dirty="0"/>
              <a:t>的概率正确，于是只要期望做 </a:t>
            </a:r>
            <a:r>
              <a:rPr lang="en-US" altLang="zh-CN" dirty="0"/>
              <a:t>1.5^5 </a:t>
            </a:r>
            <a:r>
              <a:rPr lang="zh-CN" altLang="en-US" dirty="0"/>
              <a:t>次就行。</a:t>
            </a:r>
          </a:p>
        </p:txBody>
      </p:sp>
    </p:spTree>
    <p:extLst>
      <p:ext uri="{BB962C8B-B14F-4D97-AF65-F5344CB8AC3E}">
        <p14:creationId xmlns:p14="http://schemas.microsoft.com/office/powerpoint/2010/main" val="241629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7C2F43-3393-D161-7481-233546ECCCCB}"/>
              </a:ext>
            </a:extLst>
          </p:cNvPr>
          <p:cNvSpPr>
            <a:spLocks noGrp="1"/>
          </p:cNvSpPr>
          <p:nvPr>
            <p:ph type="title"/>
          </p:nvPr>
        </p:nvSpPr>
        <p:spPr/>
        <p:txBody>
          <a:bodyPr/>
          <a:lstStyle/>
          <a:p>
            <a:r>
              <a:rPr lang="en-US" altLang="zh-CN" b="1" dirty="0"/>
              <a:t>UOJ979 </a:t>
            </a:r>
            <a:r>
              <a:rPr lang="zh-CN" altLang="en-US" b="1" dirty="0"/>
              <a:t>决战库尔斯克</a:t>
            </a:r>
            <a:endParaRPr lang="zh-CN" altLang="en-US" dirty="0"/>
          </a:p>
        </p:txBody>
      </p:sp>
      <p:sp>
        <p:nvSpPr>
          <p:cNvPr id="3" name="内容占位符 2">
            <a:extLst>
              <a:ext uri="{FF2B5EF4-FFF2-40B4-BE49-F238E27FC236}">
                <a16:creationId xmlns:a16="http://schemas.microsoft.com/office/drawing/2014/main" id="{643A6381-E1DA-F041-3337-598CBA2CE012}"/>
              </a:ext>
            </a:extLst>
          </p:cNvPr>
          <p:cNvSpPr>
            <a:spLocks noGrp="1"/>
          </p:cNvSpPr>
          <p:nvPr>
            <p:ph idx="1"/>
          </p:nvPr>
        </p:nvSpPr>
        <p:spPr/>
        <p:txBody>
          <a:bodyPr/>
          <a:lstStyle/>
          <a:p>
            <a:r>
              <a:rPr lang="zh-CN" altLang="en-US" dirty="0"/>
              <a:t> 给定正整数数组 </a:t>
            </a:r>
            <a:r>
              <a:rPr lang="en-US" altLang="zh-CN" dirty="0"/>
              <a:t>a_1, a_2, … , </a:t>
            </a:r>
            <a:r>
              <a:rPr lang="en-US" altLang="zh-CN" dirty="0" err="1"/>
              <a:t>a_n</a:t>
            </a:r>
            <a:r>
              <a:rPr lang="zh-CN" altLang="en-US" dirty="0"/>
              <a:t>，你需要选出两个不同的下标 </a:t>
            </a:r>
            <a:r>
              <a:rPr lang="en-US" altLang="zh-CN" dirty="0"/>
              <a:t>1 &lt;= </a:t>
            </a:r>
            <a:r>
              <a:rPr lang="en-US" altLang="zh-CN" dirty="0" err="1"/>
              <a:t>i,j</a:t>
            </a:r>
            <a:r>
              <a:rPr lang="en-US" altLang="zh-CN" dirty="0"/>
              <a:t> &lt;= n</a:t>
            </a:r>
            <a:r>
              <a:rPr lang="zh-CN" altLang="en-US" dirty="0"/>
              <a:t>，最大化 </a:t>
            </a:r>
            <a:r>
              <a:rPr lang="en-US" altLang="zh-CN" dirty="0"/>
              <a:t>max(</a:t>
            </a:r>
            <a:r>
              <a:rPr lang="en-US" altLang="zh-CN" dirty="0" err="1"/>
              <a:t>a_i,a_j</a:t>
            </a:r>
            <a:r>
              <a:rPr lang="en-US" altLang="zh-CN" dirty="0"/>
              <a:t>) mod min(</a:t>
            </a:r>
            <a:r>
              <a:rPr lang="en-US" altLang="zh-CN" dirty="0" err="1"/>
              <a:t>a_i,a_j</a:t>
            </a:r>
            <a:r>
              <a:rPr lang="en-US" altLang="zh-CN" dirty="0"/>
              <a:t>) </a:t>
            </a:r>
            <a:r>
              <a:rPr lang="zh-CN" altLang="en-US" dirty="0"/>
              <a:t>的值。</a:t>
            </a:r>
            <a:r>
              <a:rPr lang="en-US" altLang="zh-CN" dirty="0"/>
              <a:t>n 5e5 a 1e18</a:t>
            </a:r>
            <a:r>
              <a:rPr lang="zh-CN" altLang="en-US" dirty="0"/>
              <a:t>。</a:t>
            </a:r>
            <a:endParaRPr lang="en-US" altLang="zh-CN" dirty="0"/>
          </a:p>
          <a:p>
            <a:r>
              <a:rPr lang="zh-CN" altLang="en-US" dirty="0"/>
              <a:t>本题的 </a:t>
            </a:r>
            <a:r>
              <a:rPr lang="en-US" altLang="zh-CN" dirty="0"/>
              <a:t>2log </a:t>
            </a:r>
            <a:r>
              <a:rPr lang="zh-CN" altLang="en-US" dirty="0"/>
              <a:t>算法比较平凡，但存在很帅的</a:t>
            </a:r>
            <a:r>
              <a:rPr lang="en-US" altLang="zh-CN" dirty="0"/>
              <a:t> 1log </a:t>
            </a:r>
            <a:r>
              <a:rPr lang="zh-CN" altLang="en-US" dirty="0"/>
              <a:t>做法。</a:t>
            </a:r>
          </a:p>
        </p:txBody>
      </p:sp>
    </p:spTree>
    <p:extLst>
      <p:ext uri="{BB962C8B-B14F-4D97-AF65-F5344CB8AC3E}">
        <p14:creationId xmlns:p14="http://schemas.microsoft.com/office/powerpoint/2010/main" val="645449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E180F9-2C43-C19B-6326-3033CF059D31}"/>
              </a:ext>
            </a:extLst>
          </p:cNvPr>
          <p:cNvSpPr>
            <a:spLocks noGrp="1"/>
          </p:cNvSpPr>
          <p:nvPr>
            <p:ph type="title"/>
          </p:nvPr>
        </p:nvSpPr>
        <p:spPr/>
        <p:txBody>
          <a:bodyPr/>
          <a:lstStyle/>
          <a:p>
            <a:r>
              <a:rPr lang="en-US" altLang="zh-CN" b="1" dirty="0"/>
              <a:t>UOJ979 </a:t>
            </a:r>
            <a:r>
              <a:rPr lang="zh-CN" altLang="en-US" b="1" dirty="0"/>
              <a:t>决战库尔斯克</a:t>
            </a:r>
            <a:endParaRPr lang="zh-CN" altLang="en-US" dirty="0"/>
          </a:p>
        </p:txBody>
      </p:sp>
      <p:sp>
        <p:nvSpPr>
          <p:cNvPr id="3" name="内容占位符 2">
            <a:extLst>
              <a:ext uri="{FF2B5EF4-FFF2-40B4-BE49-F238E27FC236}">
                <a16:creationId xmlns:a16="http://schemas.microsoft.com/office/drawing/2014/main" id="{7D93C578-F5AE-AD7F-4B00-FDBDE4ABD33C}"/>
              </a:ext>
            </a:extLst>
          </p:cNvPr>
          <p:cNvSpPr>
            <a:spLocks noGrp="1"/>
          </p:cNvSpPr>
          <p:nvPr>
            <p:ph idx="1"/>
          </p:nvPr>
        </p:nvSpPr>
        <p:spPr/>
        <p:txBody>
          <a:bodyPr/>
          <a:lstStyle/>
          <a:p>
            <a:r>
              <a:rPr lang="en-US" altLang="zh-CN" dirty="0"/>
              <a:t>2log </a:t>
            </a:r>
            <a:r>
              <a:rPr lang="zh-CN" altLang="en-US" dirty="0"/>
              <a:t>怎么做？</a:t>
            </a:r>
            <a:endParaRPr lang="en-US" altLang="zh-CN" dirty="0"/>
          </a:p>
          <a:p>
            <a:r>
              <a:rPr lang="zh-CN" altLang="en-US" dirty="0"/>
              <a:t>我们从大到小枚举每个数做除数。如果当前的答案已经不小于这个数了，可以直接 </a:t>
            </a:r>
            <a:r>
              <a:rPr lang="en-US" altLang="zh-CN" dirty="0"/>
              <a:t>break</a:t>
            </a:r>
            <a:r>
              <a:rPr lang="zh-CN" altLang="en-US" dirty="0"/>
              <a:t>。</a:t>
            </a:r>
            <a:endParaRPr lang="en-US" altLang="zh-CN" dirty="0"/>
          </a:p>
          <a:p>
            <a:r>
              <a:rPr lang="zh-CN" altLang="en-US" dirty="0"/>
              <a:t>假设我们当前枚举到 </a:t>
            </a:r>
            <a:r>
              <a:rPr lang="en-US" altLang="zh-CN" dirty="0" err="1"/>
              <a:t>a_i</a:t>
            </a:r>
            <a:r>
              <a:rPr lang="zh-CN" altLang="en-US" dirty="0"/>
              <a:t>。考虑如果有 </a:t>
            </a:r>
            <a:r>
              <a:rPr lang="en-US" altLang="zh-CN" dirty="0" err="1"/>
              <a:t>a_i</a:t>
            </a:r>
            <a:r>
              <a:rPr lang="en-US" altLang="zh-CN" dirty="0"/>
              <a:t>&lt;=</a:t>
            </a:r>
            <a:r>
              <a:rPr lang="en-US" altLang="zh-CN" dirty="0" err="1"/>
              <a:t>a_j</a:t>
            </a:r>
            <a:r>
              <a:rPr lang="en-US" altLang="zh-CN" dirty="0"/>
              <a:t>&lt;=</a:t>
            </a:r>
            <a:r>
              <a:rPr lang="en-US" altLang="zh-CN" dirty="0" err="1"/>
              <a:t>a_k</a:t>
            </a:r>
            <a:r>
              <a:rPr lang="en-US" altLang="zh-CN" dirty="0"/>
              <a:t>&lt;2a_j</a:t>
            </a:r>
            <a:r>
              <a:rPr lang="zh-CN" altLang="en-US" dirty="0"/>
              <a:t>，那么 </a:t>
            </a:r>
            <a:r>
              <a:rPr lang="en-US" altLang="zh-CN" dirty="0" err="1"/>
              <a:t>a_k-a_j</a:t>
            </a:r>
            <a:r>
              <a:rPr lang="en-US" altLang="zh-CN" dirty="0"/>
              <a:t> =</a:t>
            </a:r>
            <a:r>
              <a:rPr lang="en-US" altLang="zh-CN" dirty="0" err="1"/>
              <a:t>a_k</a:t>
            </a:r>
            <a:r>
              <a:rPr lang="en-US" altLang="zh-CN" dirty="0"/>
              <a:t> mod </a:t>
            </a:r>
            <a:r>
              <a:rPr lang="en-US" altLang="zh-CN" dirty="0" err="1"/>
              <a:t>a_j</a:t>
            </a:r>
            <a:r>
              <a:rPr lang="en-US" altLang="zh-CN" dirty="0"/>
              <a:t>&lt;</a:t>
            </a:r>
            <a:r>
              <a:rPr lang="en-US" altLang="zh-CN" dirty="0" err="1"/>
              <a:t>a_i</a:t>
            </a:r>
            <a:r>
              <a:rPr lang="zh-CN" altLang="en-US" dirty="0"/>
              <a:t>。于是对于任意 </a:t>
            </a:r>
            <a:r>
              <a:rPr lang="en-US" altLang="zh-CN" dirty="0"/>
              <a:t>x&gt;=</a:t>
            </a:r>
            <a:r>
              <a:rPr lang="en-US" altLang="zh-CN" dirty="0" err="1"/>
              <a:t>a_i</a:t>
            </a:r>
            <a:r>
              <a:rPr lang="zh-CN" altLang="en-US" dirty="0"/>
              <a:t>，</a:t>
            </a:r>
            <a:r>
              <a:rPr lang="en-US" altLang="zh-CN" dirty="0"/>
              <a:t>[x,2x) </a:t>
            </a:r>
            <a:r>
              <a:rPr lang="zh-CN" altLang="en-US" dirty="0"/>
              <a:t>中的所有数一定分布在一个长度不超过 </a:t>
            </a:r>
            <a:r>
              <a:rPr lang="en-US" altLang="zh-CN" dirty="0" err="1"/>
              <a:t>a_i</a:t>
            </a:r>
            <a:r>
              <a:rPr lang="en-US" altLang="zh-CN" dirty="0"/>
              <a:t> </a:t>
            </a:r>
            <a:r>
              <a:rPr lang="zh-CN" altLang="en-US" dirty="0"/>
              <a:t>的区间里，它们除以 </a:t>
            </a:r>
            <a:r>
              <a:rPr lang="en-US" altLang="zh-CN" dirty="0" err="1"/>
              <a:t>a_i</a:t>
            </a:r>
            <a:r>
              <a:rPr lang="en-US" altLang="zh-CN" dirty="0"/>
              <a:t> </a:t>
            </a:r>
            <a:r>
              <a:rPr lang="zh-CN" altLang="en-US" dirty="0"/>
              <a:t>只有不超过两种取值。于是我们每次在序列上二分下一个除以 </a:t>
            </a:r>
            <a:r>
              <a:rPr lang="en-US" altLang="zh-CN" dirty="0" err="1"/>
              <a:t>a_i</a:t>
            </a:r>
            <a:r>
              <a:rPr lang="en-US" altLang="zh-CN" dirty="0"/>
              <a:t> </a:t>
            </a:r>
            <a:r>
              <a:rPr lang="zh-CN" altLang="en-US" dirty="0"/>
              <a:t>不一样的值并以此划段，由于总的除以 </a:t>
            </a:r>
            <a:r>
              <a:rPr lang="en-US" altLang="zh-CN" dirty="0" err="1"/>
              <a:t>a_i</a:t>
            </a:r>
            <a:r>
              <a:rPr lang="en-US" altLang="zh-CN" dirty="0"/>
              <a:t> </a:t>
            </a:r>
            <a:r>
              <a:rPr lang="zh-CN" altLang="en-US" dirty="0"/>
              <a:t>只有 </a:t>
            </a:r>
            <a:r>
              <a:rPr lang="en-US" altLang="zh-CN" dirty="0"/>
              <a:t>O(log) </a:t>
            </a:r>
            <a:r>
              <a:rPr lang="zh-CN" altLang="en-US" dirty="0"/>
              <a:t>种取值，这个算法是 </a:t>
            </a:r>
            <a:r>
              <a:rPr lang="en-US" altLang="zh-CN" dirty="0"/>
              <a:t>2log </a:t>
            </a:r>
            <a:r>
              <a:rPr lang="zh-CN" altLang="en-US" dirty="0"/>
              <a:t>的。</a:t>
            </a:r>
          </a:p>
        </p:txBody>
      </p:sp>
    </p:spTree>
    <p:extLst>
      <p:ext uri="{BB962C8B-B14F-4D97-AF65-F5344CB8AC3E}">
        <p14:creationId xmlns:p14="http://schemas.microsoft.com/office/powerpoint/2010/main" val="39331270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1311</TotalTime>
  <Words>5960</Words>
  <Application>Microsoft Office PowerPoint</Application>
  <PresentationFormat>宽屏</PresentationFormat>
  <Paragraphs>213</Paragraphs>
  <Slides>59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59</vt:i4>
      </vt:variant>
    </vt:vector>
  </HeadingPairs>
  <TitlesOfParts>
    <vt:vector size="65" baseType="lpstr">
      <vt:lpstr>等线</vt:lpstr>
      <vt:lpstr>等线 Light</vt:lpstr>
      <vt:lpstr>隶书</vt:lpstr>
      <vt:lpstr>Arial</vt:lpstr>
      <vt:lpstr>Consolas</vt:lpstr>
      <vt:lpstr>Office 主题​​</vt:lpstr>
      <vt:lpstr>乱搞题选讲</vt:lpstr>
      <vt:lpstr>随机化算法</vt:lpstr>
      <vt:lpstr>P11423 阿尔塔尔 2</vt:lpstr>
      <vt:lpstr>P11423 阿尔塔尔 2</vt:lpstr>
      <vt:lpstr>P11423 阿尔塔尔 2</vt:lpstr>
      <vt:lpstr>CF1641D Two Arrays</vt:lpstr>
      <vt:lpstr>CF1641D Two Arrays</vt:lpstr>
      <vt:lpstr>UOJ979 决战库尔斯克</vt:lpstr>
      <vt:lpstr>UOJ979 决战库尔斯克</vt:lpstr>
      <vt:lpstr>UOJ979 决战库尔斯克</vt:lpstr>
      <vt:lpstr>UOJ979 决战库尔斯克</vt:lpstr>
      <vt:lpstr>[THUPC 2021] 混乱邪恶</vt:lpstr>
      <vt:lpstr>[THUPC 2021] 混乱邪恶</vt:lpstr>
      <vt:lpstr>中场休息</vt:lpstr>
      <vt:lpstr>提交答案</vt:lpstr>
      <vt:lpstr>ARC148F 998244353 → 1000000007</vt:lpstr>
      <vt:lpstr>ARC148F 998244353 → 1000000007</vt:lpstr>
      <vt:lpstr>ARC148F 998244353 → 1000000007</vt:lpstr>
      <vt:lpstr>ARC148F 998244353 → 1000000007</vt:lpstr>
      <vt:lpstr>ARC148F 998244353 → 1000000007</vt:lpstr>
      <vt:lpstr>通信题</vt:lpstr>
      <vt:lpstr>[APIO2024] 魔术表演</vt:lpstr>
      <vt:lpstr>[APIO2024] 魔术表演</vt:lpstr>
      <vt:lpstr>[KTSC 2025] 重塑矩阵</vt:lpstr>
      <vt:lpstr>[KTSC 2025] 重塑矩阵</vt:lpstr>
      <vt:lpstr>[KTSC 2025] 重塑矩阵</vt:lpstr>
      <vt:lpstr>[KTSC 2025] 重塑矩阵</vt:lpstr>
      <vt:lpstr>[IOI 2024] 消息篡改者</vt:lpstr>
      <vt:lpstr>[IOI 2024] 消息篡改者</vt:lpstr>
      <vt:lpstr>[IOI 2024] 消息篡改者</vt:lpstr>
      <vt:lpstr>中场休息</vt:lpstr>
      <vt:lpstr>构造题</vt:lpstr>
      <vt:lpstr>ARC158D Equation</vt:lpstr>
      <vt:lpstr>ARC158D Equation</vt:lpstr>
      <vt:lpstr>CF468C Hack it!</vt:lpstr>
      <vt:lpstr>CF468C Hack it!</vt:lpstr>
      <vt:lpstr>某个atcoder题</vt:lpstr>
      <vt:lpstr>P12417 基础构造练习题 1</vt:lpstr>
      <vt:lpstr>P12417 基础构造练习题 1</vt:lpstr>
      <vt:lpstr>P12417 基础构造练习题 1</vt:lpstr>
      <vt:lpstr>P9924 [POI 2023/2024 R1] Satelity</vt:lpstr>
      <vt:lpstr>P9924 [POI 2023/2024 R1] Satelity</vt:lpstr>
      <vt:lpstr>P9924 [POI 2023/2024 R1] Satelity</vt:lpstr>
      <vt:lpstr>P9924 [POI 2023/2024 R1] Satelity</vt:lpstr>
      <vt:lpstr>中场休息</vt:lpstr>
      <vt:lpstr>某个人类智慧</vt:lpstr>
      <vt:lpstr>交互题</vt:lpstr>
      <vt:lpstr>CF750F New Year and Finding Roots</vt:lpstr>
      <vt:lpstr>CF750F New Year and Finding Roots</vt:lpstr>
      <vt:lpstr>CF1292E Rin and The Unknown Flower</vt:lpstr>
      <vt:lpstr>CF1292E Rin and The Unknown Flower</vt:lpstr>
      <vt:lpstr>CF1292E Rin and The Unknown Flower</vt:lpstr>
      <vt:lpstr>P10651 [ROI 2017] 虎</vt:lpstr>
      <vt:lpstr>P10651 [ROI 2017] 虎</vt:lpstr>
      <vt:lpstr>UOJ980 决战尘雨巷（原版）</vt:lpstr>
      <vt:lpstr>UOJ980 决战尘雨巷（原版）</vt:lpstr>
      <vt:lpstr>UOJ980 决战尘雨巷（原版）</vt:lpstr>
      <vt:lpstr>UOJ980 决战尘雨巷（原版）</vt:lpstr>
      <vt:lpstr>感谢聆听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家红 张</dc:creator>
  <cp:lastModifiedBy>家红 张</cp:lastModifiedBy>
  <cp:revision>2</cp:revision>
  <dcterms:created xsi:type="dcterms:W3CDTF">2025-07-21T01:54:29Z</dcterms:created>
  <dcterms:modified xsi:type="dcterms:W3CDTF">2025-08-03T08:21:04Z</dcterms:modified>
</cp:coreProperties>
</file>