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0" r:id="rId6"/>
    <p:sldId id="271" r:id="rId7"/>
    <p:sldId id="274" r:id="rId8"/>
    <p:sldId id="282" r:id="rId9"/>
    <p:sldId id="275" r:id="rId10"/>
    <p:sldId id="276" r:id="rId11"/>
    <p:sldId id="277" r:id="rId12"/>
    <p:sldId id="272" r:id="rId13"/>
    <p:sldId id="273" r:id="rId14"/>
    <p:sldId id="308" r:id="rId15"/>
    <p:sldId id="283" r:id="rId16"/>
    <p:sldId id="287" r:id="rId17"/>
    <p:sldId id="285" r:id="rId18"/>
    <p:sldId id="286" r:id="rId19"/>
    <p:sldId id="288" r:id="rId20"/>
    <p:sldId id="289" r:id="rId21"/>
    <p:sldId id="290" r:id="rId22"/>
    <p:sldId id="291" r:id="rId23"/>
    <p:sldId id="292" r:id="rId24"/>
    <p:sldId id="305" r:id="rId25"/>
    <p:sldId id="306" r:id="rId26"/>
    <p:sldId id="293" r:id="rId27"/>
    <p:sldId id="294" r:id="rId28"/>
    <p:sldId id="304" r:id="rId29"/>
    <p:sldId id="260" r:id="rId30"/>
    <p:sldId id="265" r:id="rId31"/>
    <p:sldId id="261" r:id="rId32"/>
    <p:sldId id="262" r:id="rId33"/>
    <p:sldId id="280" r:id="rId34"/>
    <p:sldId id="281" r:id="rId35"/>
    <p:sldId id="263" r:id="rId36"/>
    <p:sldId id="264" r:id="rId37"/>
    <p:sldId id="266" r:id="rId38"/>
    <p:sldId id="278" r:id="rId39"/>
    <p:sldId id="279" r:id="rId40"/>
    <p:sldId id="267" r:id="rId41"/>
    <p:sldId id="268" r:id="rId42"/>
    <p:sldId id="269" r:id="rId43"/>
    <p:sldId id="309" r:id="rId44"/>
    <p:sldId id="284" r:id="rId45"/>
    <p:sldId id="295" r:id="rId46"/>
    <p:sldId id="296" r:id="rId47"/>
    <p:sldId id="297" r:id="rId48"/>
    <p:sldId id="298" r:id="rId49"/>
    <p:sldId id="300" r:id="rId50"/>
    <p:sldId id="299" r:id="rId51"/>
    <p:sldId id="301" r:id="rId52"/>
    <p:sldId id="302" r:id="rId53"/>
    <p:sldId id="303" r:id="rId54"/>
    <p:sldId id="310" r:id="rId55"/>
    <p:sldId id="307" r:id="rId5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611DCE-9770-D5D7-BC34-EA1A285A9CC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971DA89-F174-CD98-27E0-F1A1F3F6F9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D6BFC17-7922-22D2-D580-0C154FF8C83B}"/>
              </a:ext>
            </a:extLst>
          </p:cNvPr>
          <p:cNvSpPr>
            <a:spLocks noGrp="1"/>
          </p:cNvSpPr>
          <p:nvPr>
            <p:ph type="dt" sz="half" idx="10"/>
          </p:nvPr>
        </p:nvSpPr>
        <p:spPr/>
        <p:txBody>
          <a:bodyPr/>
          <a:lstStyle/>
          <a:p>
            <a:fld id="{ABB78157-8931-43F8-9585-8AAC59146F04}" type="datetimeFigureOut">
              <a:rPr lang="zh-CN" altLang="en-US" smtClean="0"/>
              <a:t>2025-08-05</a:t>
            </a:fld>
            <a:endParaRPr lang="zh-CN" altLang="en-US"/>
          </a:p>
        </p:txBody>
      </p:sp>
      <p:sp>
        <p:nvSpPr>
          <p:cNvPr id="5" name="页脚占位符 4">
            <a:extLst>
              <a:ext uri="{FF2B5EF4-FFF2-40B4-BE49-F238E27FC236}">
                <a16:creationId xmlns:a16="http://schemas.microsoft.com/office/drawing/2014/main" id="{FC6C299F-B6AD-E375-7F91-0952047566D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B84CBA-D430-5919-D909-4A7E45714A58}"/>
              </a:ext>
            </a:extLst>
          </p:cNvPr>
          <p:cNvSpPr>
            <a:spLocks noGrp="1"/>
          </p:cNvSpPr>
          <p:nvPr>
            <p:ph type="sldNum" sz="quarter" idx="12"/>
          </p:nvPr>
        </p:nvSpPr>
        <p:spPr/>
        <p:txBody>
          <a:bodyPr/>
          <a:lstStyle/>
          <a:p>
            <a:fld id="{316F0080-D01D-43A1-A47C-3A77A8B5F437}" type="slidenum">
              <a:rPr lang="zh-CN" altLang="en-US" smtClean="0"/>
              <a:t>‹#›</a:t>
            </a:fld>
            <a:endParaRPr lang="zh-CN" altLang="en-US"/>
          </a:p>
        </p:txBody>
      </p:sp>
    </p:spTree>
    <p:extLst>
      <p:ext uri="{BB962C8B-B14F-4D97-AF65-F5344CB8AC3E}">
        <p14:creationId xmlns:p14="http://schemas.microsoft.com/office/powerpoint/2010/main" val="108627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3A75BB-2E01-6BCA-6AA2-44AE8A06F91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F0052FE-AF9E-365C-83A6-E132910528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50DF8F-2C12-7F73-0740-9F9E4CA714D4}"/>
              </a:ext>
            </a:extLst>
          </p:cNvPr>
          <p:cNvSpPr>
            <a:spLocks noGrp="1"/>
          </p:cNvSpPr>
          <p:nvPr>
            <p:ph type="dt" sz="half" idx="10"/>
          </p:nvPr>
        </p:nvSpPr>
        <p:spPr/>
        <p:txBody>
          <a:bodyPr/>
          <a:lstStyle/>
          <a:p>
            <a:fld id="{ABB78157-8931-43F8-9585-8AAC59146F04}" type="datetimeFigureOut">
              <a:rPr lang="zh-CN" altLang="en-US" smtClean="0"/>
              <a:t>2025-08-05</a:t>
            </a:fld>
            <a:endParaRPr lang="zh-CN" altLang="en-US"/>
          </a:p>
        </p:txBody>
      </p:sp>
      <p:sp>
        <p:nvSpPr>
          <p:cNvPr id="5" name="页脚占位符 4">
            <a:extLst>
              <a:ext uri="{FF2B5EF4-FFF2-40B4-BE49-F238E27FC236}">
                <a16:creationId xmlns:a16="http://schemas.microsoft.com/office/drawing/2014/main" id="{D9400099-67F5-29C7-5EBC-F454B34867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22B759A-CE02-6CFF-0F3E-6090CCD72786}"/>
              </a:ext>
            </a:extLst>
          </p:cNvPr>
          <p:cNvSpPr>
            <a:spLocks noGrp="1"/>
          </p:cNvSpPr>
          <p:nvPr>
            <p:ph type="sldNum" sz="quarter" idx="12"/>
          </p:nvPr>
        </p:nvSpPr>
        <p:spPr/>
        <p:txBody>
          <a:bodyPr/>
          <a:lstStyle/>
          <a:p>
            <a:fld id="{316F0080-D01D-43A1-A47C-3A77A8B5F437}" type="slidenum">
              <a:rPr lang="zh-CN" altLang="en-US" smtClean="0"/>
              <a:t>‹#›</a:t>
            </a:fld>
            <a:endParaRPr lang="zh-CN" altLang="en-US"/>
          </a:p>
        </p:txBody>
      </p:sp>
    </p:spTree>
    <p:extLst>
      <p:ext uri="{BB962C8B-B14F-4D97-AF65-F5344CB8AC3E}">
        <p14:creationId xmlns:p14="http://schemas.microsoft.com/office/powerpoint/2010/main" val="1022234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23BBCD-847D-A51F-5956-A4AC28E28B3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8F78BF-05D8-A0B3-B989-150A79088C7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FFFAF2-EC9A-5B78-9355-33E07C08631E}"/>
              </a:ext>
            </a:extLst>
          </p:cNvPr>
          <p:cNvSpPr>
            <a:spLocks noGrp="1"/>
          </p:cNvSpPr>
          <p:nvPr>
            <p:ph type="dt" sz="half" idx="10"/>
          </p:nvPr>
        </p:nvSpPr>
        <p:spPr/>
        <p:txBody>
          <a:bodyPr/>
          <a:lstStyle/>
          <a:p>
            <a:fld id="{ABB78157-8931-43F8-9585-8AAC59146F04}" type="datetimeFigureOut">
              <a:rPr lang="zh-CN" altLang="en-US" smtClean="0"/>
              <a:t>2025-08-05</a:t>
            </a:fld>
            <a:endParaRPr lang="zh-CN" altLang="en-US"/>
          </a:p>
        </p:txBody>
      </p:sp>
      <p:sp>
        <p:nvSpPr>
          <p:cNvPr id="5" name="页脚占位符 4">
            <a:extLst>
              <a:ext uri="{FF2B5EF4-FFF2-40B4-BE49-F238E27FC236}">
                <a16:creationId xmlns:a16="http://schemas.microsoft.com/office/drawing/2014/main" id="{AAC3A594-06CB-7F00-6332-20A811056DF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25DBB8-1CF2-9BF4-3971-2256C2520F69}"/>
              </a:ext>
            </a:extLst>
          </p:cNvPr>
          <p:cNvSpPr>
            <a:spLocks noGrp="1"/>
          </p:cNvSpPr>
          <p:nvPr>
            <p:ph type="sldNum" sz="quarter" idx="12"/>
          </p:nvPr>
        </p:nvSpPr>
        <p:spPr/>
        <p:txBody>
          <a:bodyPr/>
          <a:lstStyle/>
          <a:p>
            <a:fld id="{316F0080-D01D-43A1-A47C-3A77A8B5F437}" type="slidenum">
              <a:rPr lang="zh-CN" altLang="en-US" smtClean="0"/>
              <a:t>‹#›</a:t>
            </a:fld>
            <a:endParaRPr lang="zh-CN" altLang="en-US"/>
          </a:p>
        </p:txBody>
      </p:sp>
    </p:spTree>
    <p:extLst>
      <p:ext uri="{BB962C8B-B14F-4D97-AF65-F5344CB8AC3E}">
        <p14:creationId xmlns:p14="http://schemas.microsoft.com/office/powerpoint/2010/main" val="3399812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01142-AE6C-6805-F994-1A9F7C2821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233EE2-B593-9A8B-DD23-07BA61411BF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507EDA-FCBD-B80F-C914-952533358140}"/>
              </a:ext>
            </a:extLst>
          </p:cNvPr>
          <p:cNvSpPr>
            <a:spLocks noGrp="1"/>
          </p:cNvSpPr>
          <p:nvPr>
            <p:ph type="dt" sz="half" idx="10"/>
          </p:nvPr>
        </p:nvSpPr>
        <p:spPr/>
        <p:txBody>
          <a:bodyPr/>
          <a:lstStyle/>
          <a:p>
            <a:fld id="{ABB78157-8931-43F8-9585-8AAC59146F04}" type="datetimeFigureOut">
              <a:rPr lang="zh-CN" altLang="en-US" smtClean="0"/>
              <a:t>2025-08-05</a:t>
            </a:fld>
            <a:endParaRPr lang="zh-CN" altLang="en-US"/>
          </a:p>
        </p:txBody>
      </p:sp>
      <p:sp>
        <p:nvSpPr>
          <p:cNvPr id="5" name="页脚占位符 4">
            <a:extLst>
              <a:ext uri="{FF2B5EF4-FFF2-40B4-BE49-F238E27FC236}">
                <a16:creationId xmlns:a16="http://schemas.microsoft.com/office/drawing/2014/main" id="{1E0E674F-FCA1-99E0-B5A3-3B6337D0B5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52A7B7-CE54-5FB5-33DA-7E57F1A8CAF1}"/>
              </a:ext>
            </a:extLst>
          </p:cNvPr>
          <p:cNvSpPr>
            <a:spLocks noGrp="1"/>
          </p:cNvSpPr>
          <p:nvPr>
            <p:ph type="sldNum" sz="quarter" idx="12"/>
          </p:nvPr>
        </p:nvSpPr>
        <p:spPr/>
        <p:txBody>
          <a:bodyPr/>
          <a:lstStyle/>
          <a:p>
            <a:fld id="{316F0080-D01D-43A1-A47C-3A77A8B5F437}" type="slidenum">
              <a:rPr lang="zh-CN" altLang="en-US" smtClean="0"/>
              <a:t>‹#›</a:t>
            </a:fld>
            <a:endParaRPr lang="zh-CN" altLang="en-US"/>
          </a:p>
        </p:txBody>
      </p:sp>
    </p:spTree>
    <p:extLst>
      <p:ext uri="{BB962C8B-B14F-4D97-AF65-F5344CB8AC3E}">
        <p14:creationId xmlns:p14="http://schemas.microsoft.com/office/powerpoint/2010/main" val="3383537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E972DC-E80F-44FD-1889-C3B20EAB760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E6762A9-83E7-6027-6937-A80B6B1C2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8056073-6DF0-5ACC-17FD-5B3AA2CD50E1}"/>
              </a:ext>
            </a:extLst>
          </p:cNvPr>
          <p:cNvSpPr>
            <a:spLocks noGrp="1"/>
          </p:cNvSpPr>
          <p:nvPr>
            <p:ph type="dt" sz="half" idx="10"/>
          </p:nvPr>
        </p:nvSpPr>
        <p:spPr/>
        <p:txBody>
          <a:bodyPr/>
          <a:lstStyle/>
          <a:p>
            <a:fld id="{ABB78157-8931-43F8-9585-8AAC59146F04}" type="datetimeFigureOut">
              <a:rPr lang="zh-CN" altLang="en-US" smtClean="0"/>
              <a:t>2025-08-05</a:t>
            </a:fld>
            <a:endParaRPr lang="zh-CN" altLang="en-US"/>
          </a:p>
        </p:txBody>
      </p:sp>
      <p:sp>
        <p:nvSpPr>
          <p:cNvPr id="5" name="页脚占位符 4">
            <a:extLst>
              <a:ext uri="{FF2B5EF4-FFF2-40B4-BE49-F238E27FC236}">
                <a16:creationId xmlns:a16="http://schemas.microsoft.com/office/drawing/2014/main" id="{091F2C92-6E0A-8363-6548-3FDF8AE288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EAE889-FE95-EB9E-192B-8C31C22EA816}"/>
              </a:ext>
            </a:extLst>
          </p:cNvPr>
          <p:cNvSpPr>
            <a:spLocks noGrp="1"/>
          </p:cNvSpPr>
          <p:nvPr>
            <p:ph type="sldNum" sz="quarter" idx="12"/>
          </p:nvPr>
        </p:nvSpPr>
        <p:spPr/>
        <p:txBody>
          <a:bodyPr/>
          <a:lstStyle/>
          <a:p>
            <a:fld id="{316F0080-D01D-43A1-A47C-3A77A8B5F437}" type="slidenum">
              <a:rPr lang="zh-CN" altLang="en-US" smtClean="0"/>
              <a:t>‹#›</a:t>
            </a:fld>
            <a:endParaRPr lang="zh-CN" altLang="en-US"/>
          </a:p>
        </p:txBody>
      </p:sp>
    </p:spTree>
    <p:extLst>
      <p:ext uri="{BB962C8B-B14F-4D97-AF65-F5344CB8AC3E}">
        <p14:creationId xmlns:p14="http://schemas.microsoft.com/office/powerpoint/2010/main" val="240112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0458D0-D279-F7BA-3373-7F5246032C4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048B26C-5C08-206D-CC92-9D4A198AA1C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9750D87-756A-C48E-B664-4F65AF52977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20997A7-F84D-5B23-C7DE-7494E6CD8483}"/>
              </a:ext>
            </a:extLst>
          </p:cNvPr>
          <p:cNvSpPr>
            <a:spLocks noGrp="1"/>
          </p:cNvSpPr>
          <p:nvPr>
            <p:ph type="dt" sz="half" idx="10"/>
          </p:nvPr>
        </p:nvSpPr>
        <p:spPr/>
        <p:txBody>
          <a:bodyPr/>
          <a:lstStyle/>
          <a:p>
            <a:fld id="{ABB78157-8931-43F8-9585-8AAC59146F04}" type="datetimeFigureOut">
              <a:rPr lang="zh-CN" altLang="en-US" smtClean="0"/>
              <a:t>2025-08-05</a:t>
            </a:fld>
            <a:endParaRPr lang="zh-CN" altLang="en-US"/>
          </a:p>
        </p:txBody>
      </p:sp>
      <p:sp>
        <p:nvSpPr>
          <p:cNvPr id="6" name="页脚占位符 5">
            <a:extLst>
              <a:ext uri="{FF2B5EF4-FFF2-40B4-BE49-F238E27FC236}">
                <a16:creationId xmlns:a16="http://schemas.microsoft.com/office/drawing/2014/main" id="{629C7251-A674-4B46-D0BD-0C9FBD227F5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CFDA73C-65B6-5A52-8B50-F3A74B96A4EA}"/>
              </a:ext>
            </a:extLst>
          </p:cNvPr>
          <p:cNvSpPr>
            <a:spLocks noGrp="1"/>
          </p:cNvSpPr>
          <p:nvPr>
            <p:ph type="sldNum" sz="quarter" idx="12"/>
          </p:nvPr>
        </p:nvSpPr>
        <p:spPr/>
        <p:txBody>
          <a:bodyPr/>
          <a:lstStyle/>
          <a:p>
            <a:fld id="{316F0080-D01D-43A1-A47C-3A77A8B5F437}" type="slidenum">
              <a:rPr lang="zh-CN" altLang="en-US" smtClean="0"/>
              <a:t>‹#›</a:t>
            </a:fld>
            <a:endParaRPr lang="zh-CN" altLang="en-US"/>
          </a:p>
        </p:txBody>
      </p:sp>
    </p:spTree>
    <p:extLst>
      <p:ext uri="{BB962C8B-B14F-4D97-AF65-F5344CB8AC3E}">
        <p14:creationId xmlns:p14="http://schemas.microsoft.com/office/powerpoint/2010/main" val="1318648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A46FBF-4E79-8DB2-0750-04ADCD108C2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36F2320-0133-7066-159E-2022E93716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A867D46-0AA3-5E80-EA05-20986E83C64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0D89B0E9-7606-79A3-3D1F-551DAF156F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0D585E0-F2C3-957D-884B-BF692F3CA8B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FC8AFE1-9264-7A99-1C24-7B7873700ABA}"/>
              </a:ext>
            </a:extLst>
          </p:cNvPr>
          <p:cNvSpPr>
            <a:spLocks noGrp="1"/>
          </p:cNvSpPr>
          <p:nvPr>
            <p:ph type="dt" sz="half" idx="10"/>
          </p:nvPr>
        </p:nvSpPr>
        <p:spPr/>
        <p:txBody>
          <a:bodyPr/>
          <a:lstStyle/>
          <a:p>
            <a:fld id="{ABB78157-8931-43F8-9585-8AAC59146F04}" type="datetimeFigureOut">
              <a:rPr lang="zh-CN" altLang="en-US" smtClean="0"/>
              <a:t>2025-08-05</a:t>
            </a:fld>
            <a:endParaRPr lang="zh-CN" altLang="en-US"/>
          </a:p>
        </p:txBody>
      </p:sp>
      <p:sp>
        <p:nvSpPr>
          <p:cNvPr id="8" name="页脚占位符 7">
            <a:extLst>
              <a:ext uri="{FF2B5EF4-FFF2-40B4-BE49-F238E27FC236}">
                <a16:creationId xmlns:a16="http://schemas.microsoft.com/office/drawing/2014/main" id="{F4DCB341-EE07-3076-473A-7CD5F312F80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29EFB35-9FC1-2ED2-1EBE-86ADB4120D2C}"/>
              </a:ext>
            </a:extLst>
          </p:cNvPr>
          <p:cNvSpPr>
            <a:spLocks noGrp="1"/>
          </p:cNvSpPr>
          <p:nvPr>
            <p:ph type="sldNum" sz="quarter" idx="12"/>
          </p:nvPr>
        </p:nvSpPr>
        <p:spPr/>
        <p:txBody>
          <a:bodyPr/>
          <a:lstStyle/>
          <a:p>
            <a:fld id="{316F0080-D01D-43A1-A47C-3A77A8B5F437}" type="slidenum">
              <a:rPr lang="zh-CN" altLang="en-US" smtClean="0"/>
              <a:t>‹#›</a:t>
            </a:fld>
            <a:endParaRPr lang="zh-CN" altLang="en-US"/>
          </a:p>
        </p:txBody>
      </p:sp>
    </p:spTree>
    <p:extLst>
      <p:ext uri="{BB962C8B-B14F-4D97-AF65-F5344CB8AC3E}">
        <p14:creationId xmlns:p14="http://schemas.microsoft.com/office/powerpoint/2010/main" val="211317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00E4CA-BB26-5AE3-D96A-F2475F76BE4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67A4348D-1A1D-9C1F-5B0A-831617DFCFF7}"/>
              </a:ext>
            </a:extLst>
          </p:cNvPr>
          <p:cNvSpPr>
            <a:spLocks noGrp="1"/>
          </p:cNvSpPr>
          <p:nvPr>
            <p:ph type="dt" sz="half" idx="10"/>
          </p:nvPr>
        </p:nvSpPr>
        <p:spPr/>
        <p:txBody>
          <a:bodyPr/>
          <a:lstStyle/>
          <a:p>
            <a:fld id="{ABB78157-8931-43F8-9585-8AAC59146F04}" type="datetimeFigureOut">
              <a:rPr lang="zh-CN" altLang="en-US" smtClean="0"/>
              <a:t>2025-08-05</a:t>
            </a:fld>
            <a:endParaRPr lang="zh-CN" altLang="en-US"/>
          </a:p>
        </p:txBody>
      </p:sp>
      <p:sp>
        <p:nvSpPr>
          <p:cNvPr id="4" name="页脚占位符 3">
            <a:extLst>
              <a:ext uri="{FF2B5EF4-FFF2-40B4-BE49-F238E27FC236}">
                <a16:creationId xmlns:a16="http://schemas.microsoft.com/office/drawing/2014/main" id="{563A30D5-E66D-4B15-AF69-929087F0E06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8B16F9D-33C6-BDAB-2E94-981F69D08990}"/>
              </a:ext>
            </a:extLst>
          </p:cNvPr>
          <p:cNvSpPr>
            <a:spLocks noGrp="1"/>
          </p:cNvSpPr>
          <p:nvPr>
            <p:ph type="sldNum" sz="quarter" idx="12"/>
          </p:nvPr>
        </p:nvSpPr>
        <p:spPr/>
        <p:txBody>
          <a:bodyPr/>
          <a:lstStyle/>
          <a:p>
            <a:fld id="{316F0080-D01D-43A1-A47C-3A77A8B5F437}" type="slidenum">
              <a:rPr lang="zh-CN" altLang="en-US" smtClean="0"/>
              <a:t>‹#›</a:t>
            </a:fld>
            <a:endParaRPr lang="zh-CN" altLang="en-US"/>
          </a:p>
        </p:txBody>
      </p:sp>
    </p:spTree>
    <p:extLst>
      <p:ext uri="{BB962C8B-B14F-4D97-AF65-F5344CB8AC3E}">
        <p14:creationId xmlns:p14="http://schemas.microsoft.com/office/powerpoint/2010/main" val="3165068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117BD60-C2C2-F0F3-83AE-9D1079588055}"/>
              </a:ext>
            </a:extLst>
          </p:cNvPr>
          <p:cNvSpPr>
            <a:spLocks noGrp="1"/>
          </p:cNvSpPr>
          <p:nvPr>
            <p:ph type="dt" sz="half" idx="10"/>
          </p:nvPr>
        </p:nvSpPr>
        <p:spPr/>
        <p:txBody>
          <a:bodyPr/>
          <a:lstStyle/>
          <a:p>
            <a:fld id="{ABB78157-8931-43F8-9585-8AAC59146F04}" type="datetimeFigureOut">
              <a:rPr lang="zh-CN" altLang="en-US" smtClean="0"/>
              <a:t>2025-08-05</a:t>
            </a:fld>
            <a:endParaRPr lang="zh-CN" altLang="en-US"/>
          </a:p>
        </p:txBody>
      </p:sp>
      <p:sp>
        <p:nvSpPr>
          <p:cNvPr id="3" name="页脚占位符 2">
            <a:extLst>
              <a:ext uri="{FF2B5EF4-FFF2-40B4-BE49-F238E27FC236}">
                <a16:creationId xmlns:a16="http://schemas.microsoft.com/office/drawing/2014/main" id="{1635707F-2ABE-DA17-ECFF-2F61C998273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802D121-BCAD-2880-8321-4EF29B46E0DA}"/>
              </a:ext>
            </a:extLst>
          </p:cNvPr>
          <p:cNvSpPr>
            <a:spLocks noGrp="1"/>
          </p:cNvSpPr>
          <p:nvPr>
            <p:ph type="sldNum" sz="quarter" idx="12"/>
          </p:nvPr>
        </p:nvSpPr>
        <p:spPr/>
        <p:txBody>
          <a:bodyPr/>
          <a:lstStyle/>
          <a:p>
            <a:fld id="{316F0080-D01D-43A1-A47C-3A77A8B5F437}" type="slidenum">
              <a:rPr lang="zh-CN" altLang="en-US" smtClean="0"/>
              <a:t>‹#›</a:t>
            </a:fld>
            <a:endParaRPr lang="zh-CN" altLang="en-US"/>
          </a:p>
        </p:txBody>
      </p:sp>
    </p:spTree>
    <p:extLst>
      <p:ext uri="{BB962C8B-B14F-4D97-AF65-F5344CB8AC3E}">
        <p14:creationId xmlns:p14="http://schemas.microsoft.com/office/powerpoint/2010/main" val="2067831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3E932-3E33-A8E3-E86C-91FA46CD159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F7F78BE-0643-EC0F-F412-F62AEB7358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6B1CC96-D8DC-B706-55D0-2C803BCB13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F2FC9E-2959-DDF6-A517-0808873F0F08}"/>
              </a:ext>
            </a:extLst>
          </p:cNvPr>
          <p:cNvSpPr>
            <a:spLocks noGrp="1"/>
          </p:cNvSpPr>
          <p:nvPr>
            <p:ph type="dt" sz="half" idx="10"/>
          </p:nvPr>
        </p:nvSpPr>
        <p:spPr/>
        <p:txBody>
          <a:bodyPr/>
          <a:lstStyle/>
          <a:p>
            <a:fld id="{ABB78157-8931-43F8-9585-8AAC59146F04}" type="datetimeFigureOut">
              <a:rPr lang="zh-CN" altLang="en-US" smtClean="0"/>
              <a:t>2025-08-05</a:t>
            </a:fld>
            <a:endParaRPr lang="zh-CN" altLang="en-US"/>
          </a:p>
        </p:txBody>
      </p:sp>
      <p:sp>
        <p:nvSpPr>
          <p:cNvPr id="6" name="页脚占位符 5">
            <a:extLst>
              <a:ext uri="{FF2B5EF4-FFF2-40B4-BE49-F238E27FC236}">
                <a16:creationId xmlns:a16="http://schemas.microsoft.com/office/drawing/2014/main" id="{F19F375C-B061-4F46-A9F7-828AE5E673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DF6F6DB-6710-730A-BD7B-B3900912ACFF}"/>
              </a:ext>
            </a:extLst>
          </p:cNvPr>
          <p:cNvSpPr>
            <a:spLocks noGrp="1"/>
          </p:cNvSpPr>
          <p:nvPr>
            <p:ph type="sldNum" sz="quarter" idx="12"/>
          </p:nvPr>
        </p:nvSpPr>
        <p:spPr/>
        <p:txBody>
          <a:bodyPr/>
          <a:lstStyle/>
          <a:p>
            <a:fld id="{316F0080-D01D-43A1-A47C-3A77A8B5F437}" type="slidenum">
              <a:rPr lang="zh-CN" altLang="en-US" smtClean="0"/>
              <a:t>‹#›</a:t>
            </a:fld>
            <a:endParaRPr lang="zh-CN" altLang="en-US"/>
          </a:p>
        </p:txBody>
      </p:sp>
    </p:spTree>
    <p:extLst>
      <p:ext uri="{BB962C8B-B14F-4D97-AF65-F5344CB8AC3E}">
        <p14:creationId xmlns:p14="http://schemas.microsoft.com/office/powerpoint/2010/main" val="140837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DF534-037A-4599-F7D7-74997E254B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F931ACB-D99A-42FF-AB26-81072CEE2A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F9D15FB-F219-FEA2-EB38-254F597E18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AFD3F3-D5D7-CAAF-A6D2-A158359A64C1}"/>
              </a:ext>
            </a:extLst>
          </p:cNvPr>
          <p:cNvSpPr>
            <a:spLocks noGrp="1"/>
          </p:cNvSpPr>
          <p:nvPr>
            <p:ph type="dt" sz="half" idx="10"/>
          </p:nvPr>
        </p:nvSpPr>
        <p:spPr/>
        <p:txBody>
          <a:bodyPr/>
          <a:lstStyle/>
          <a:p>
            <a:fld id="{ABB78157-8931-43F8-9585-8AAC59146F04}" type="datetimeFigureOut">
              <a:rPr lang="zh-CN" altLang="en-US" smtClean="0"/>
              <a:t>2025-08-05</a:t>
            </a:fld>
            <a:endParaRPr lang="zh-CN" altLang="en-US"/>
          </a:p>
        </p:txBody>
      </p:sp>
      <p:sp>
        <p:nvSpPr>
          <p:cNvPr id="6" name="页脚占位符 5">
            <a:extLst>
              <a:ext uri="{FF2B5EF4-FFF2-40B4-BE49-F238E27FC236}">
                <a16:creationId xmlns:a16="http://schemas.microsoft.com/office/drawing/2014/main" id="{BBA56234-7EB3-807F-2231-DDC6DBD34A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A6CF30A-2F39-D25D-D1B9-27FF5F25F05F}"/>
              </a:ext>
            </a:extLst>
          </p:cNvPr>
          <p:cNvSpPr>
            <a:spLocks noGrp="1"/>
          </p:cNvSpPr>
          <p:nvPr>
            <p:ph type="sldNum" sz="quarter" idx="12"/>
          </p:nvPr>
        </p:nvSpPr>
        <p:spPr/>
        <p:txBody>
          <a:bodyPr/>
          <a:lstStyle/>
          <a:p>
            <a:fld id="{316F0080-D01D-43A1-A47C-3A77A8B5F437}" type="slidenum">
              <a:rPr lang="zh-CN" altLang="en-US" smtClean="0"/>
              <a:t>‹#›</a:t>
            </a:fld>
            <a:endParaRPr lang="zh-CN" altLang="en-US"/>
          </a:p>
        </p:txBody>
      </p:sp>
    </p:spTree>
    <p:extLst>
      <p:ext uri="{BB962C8B-B14F-4D97-AF65-F5344CB8AC3E}">
        <p14:creationId xmlns:p14="http://schemas.microsoft.com/office/powerpoint/2010/main" val="1936467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C3757E6-71AB-3B77-FD04-06E89AEB6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B7C796-3122-1F0E-7AF5-DF4FBF2E32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58F965-138E-F5CF-1335-10A46B1F11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B78157-8931-43F8-9585-8AAC59146F04}" type="datetimeFigureOut">
              <a:rPr lang="zh-CN" altLang="en-US" smtClean="0"/>
              <a:t>2025-08-05</a:t>
            </a:fld>
            <a:endParaRPr lang="zh-CN" altLang="en-US"/>
          </a:p>
        </p:txBody>
      </p:sp>
      <p:sp>
        <p:nvSpPr>
          <p:cNvPr id="5" name="页脚占位符 4">
            <a:extLst>
              <a:ext uri="{FF2B5EF4-FFF2-40B4-BE49-F238E27FC236}">
                <a16:creationId xmlns:a16="http://schemas.microsoft.com/office/drawing/2014/main" id="{879A4939-99E1-BC94-1D63-7DFA0F4221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2B9E0D0-FDF8-7369-6C3A-BE0B006F5F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6F0080-D01D-43A1-A47C-3A77A8B5F437}" type="slidenum">
              <a:rPr lang="zh-CN" altLang="en-US" smtClean="0"/>
              <a:t>‹#›</a:t>
            </a:fld>
            <a:endParaRPr lang="zh-CN" altLang="en-US"/>
          </a:p>
        </p:txBody>
      </p:sp>
    </p:spTree>
    <p:extLst>
      <p:ext uri="{BB962C8B-B14F-4D97-AF65-F5344CB8AC3E}">
        <p14:creationId xmlns:p14="http://schemas.microsoft.com/office/powerpoint/2010/main" val="21590394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B22A5-1EFA-7953-5E33-296C61AC7A65}"/>
              </a:ext>
            </a:extLst>
          </p:cNvPr>
          <p:cNvSpPr>
            <a:spLocks noGrp="1"/>
          </p:cNvSpPr>
          <p:nvPr>
            <p:ph type="ctrTitle"/>
          </p:nvPr>
        </p:nvSpPr>
        <p:spPr/>
        <p:txBody>
          <a:bodyPr/>
          <a:lstStyle/>
          <a:p>
            <a:r>
              <a:rPr lang="zh-CN" altLang="en-US" dirty="0"/>
              <a:t>线段树！</a:t>
            </a:r>
          </a:p>
        </p:txBody>
      </p:sp>
      <p:sp>
        <p:nvSpPr>
          <p:cNvPr id="3" name="副标题 2">
            <a:extLst>
              <a:ext uri="{FF2B5EF4-FFF2-40B4-BE49-F238E27FC236}">
                <a16:creationId xmlns:a16="http://schemas.microsoft.com/office/drawing/2014/main" id="{B2B70F15-36C2-208F-E020-EF7C9388D4D8}"/>
              </a:ext>
            </a:extLst>
          </p:cNvPr>
          <p:cNvSpPr>
            <a:spLocks noGrp="1"/>
          </p:cNvSpPr>
          <p:nvPr>
            <p:ph type="subTitle" idx="1"/>
          </p:nvPr>
        </p:nvSpPr>
        <p:spPr/>
        <p:txBody>
          <a:bodyPr/>
          <a:lstStyle/>
          <a:p>
            <a:r>
              <a:rPr lang="en-US" altLang="zh-CN" dirty="0"/>
              <a:t>8.5 UnyieldingTrilobite</a:t>
            </a:r>
            <a:endParaRPr lang="zh-CN" altLang="en-US" dirty="0"/>
          </a:p>
        </p:txBody>
      </p:sp>
    </p:spTree>
    <p:extLst>
      <p:ext uri="{BB962C8B-B14F-4D97-AF65-F5344CB8AC3E}">
        <p14:creationId xmlns:p14="http://schemas.microsoft.com/office/powerpoint/2010/main" val="455819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F26C5-1BAB-3AD6-C5BD-385257EBF159}"/>
              </a:ext>
            </a:extLst>
          </p:cNvPr>
          <p:cNvSpPr>
            <a:spLocks noGrp="1"/>
          </p:cNvSpPr>
          <p:nvPr>
            <p:ph type="title"/>
          </p:nvPr>
        </p:nvSpPr>
        <p:spPr/>
        <p:txBody>
          <a:bodyPr/>
          <a:lstStyle/>
          <a:p>
            <a:r>
              <a:rPr lang="en-US" altLang="zh-CN" b="1" dirty="0"/>
              <a:t>P3302 [SDOI2013] </a:t>
            </a:r>
            <a:r>
              <a:rPr lang="zh-CN" altLang="en-US" b="1" dirty="0"/>
              <a:t>森林</a:t>
            </a:r>
            <a:endParaRPr lang="zh-CN" altLang="en-US" dirty="0"/>
          </a:p>
        </p:txBody>
      </p:sp>
      <p:sp>
        <p:nvSpPr>
          <p:cNvPr id="3" name="内容占位符 2">
            <a:extLst>
              <a:ext uri="{FF2B5EF4-FFF2-40B4-BE49-F238E27FC236}">
                <a16:creationId xmlns:a16="http://schemas.microsoft.com/office/drawing/2014/main" id="{7A81B57A-1BAD-BAF0-1E98-725E8E998F1F}"/>
              </a:ext>
            </a:extLst>
          </p:cNvPr>
          <p:cNvSpPr>
            <a:spLocks noGrp="1"/>
          </p:cNvSpPr>
          <p:nvPr>
            <p:ph idx="1"/>
          </p:nvPr>
        </p:nvSpPr>
        <p:spPr/>
        <p:txBody>
          <a:bodyPr/>
          <a:lstStyle/>
          <a:p>
            <a:r>
              <a:rPr lang="zh-CN" altLang="en-US" dirty="0"/>
              <a:t>先来考虑森林已经给定怎么做。我们发现这个问题在链上就是区间 </a:t>
            </a:r>
            <a:r>
              <a:rPr lang="en-US" altLang="zh-CN" dirty="0"/>
              <a:t>kth</a:t>
            </a:r>
            <a:r>
              <a:rPr lang="zh-CN" altLang="en-US" dirty="0"/>
              <a:t>。</a:t>
            </a:r>
            <a:endParaRPr lang="en-US" altLang="zh-CN" dirty="0"/>
          </a:p>
          <a:p>
            <a:r>
              <a:rPr lang="zh-CN" altLang="en-US" dirty="0"/>
              <a:t>于是我们如法炮制，对每个点维护它到根的持久化线段树，求出 </a:t>
            </a:r>
            <a:r>
              <a:rPr lang="en-US" altLang="zh-CN" dirty="0"/>
              <a:t>LCA </a:t>
            </a:r>
            <a:r>
              <a:rPr lang="zh-CN" altLang="en-US" dirty="0"/>
              <a:t>之后用四个线段树操作一下就行。</a:t>
            </a:r>
          </a:p>
        </p:txBody>
      </p:sp>
    </p:spTree>
    <p:extLst>
      <p:ext uri="{BB962C8B-B14F-4D97-AF65-F5344CB8AC3E}">
        <p14:creationId xmlns:p14="http://schemas.microsoft.com/office/powerpoint/2010/main" val="2564127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B57CD3-709B-0320-3149-A8C22E9650F2}"/>
              </a:ext>
            </a:extLst>
          </p:cNvPr>
          <p:cNvSpPr>
            <a:spLocks noGrp="1"/>
          </p:cNvSpPr>
          <p:nvPr>
            <p:ph type="title"/>
          </p:nvPr>
        </p:nvSpPr>
        <p:spPr/>
        <p:txBody>
          <a:bodyPr/>
          <a:lstStyle/>
          <a:p>
            <a:r>
              <a:rPr lang="en-US" altLang="zh-CN" b="1" dirty="0"/>
              <a:t>P3302 [SDOI2013] </a:t>
            </a:r>
            <a:r>
              <a:rPr lang="zh-CN" altLang="en-US" b="1" dirty="0"/>
              <a:t>森林</a:t>
            </a:r>
            <a:endParaRPr lang="zh-CN" altLang="en-US" dirty="0"/>
          </a:p>
        </p:txBody>
      </p:sp>
      <p:sp>
        <p:nvSpPr>
          <p:cNvPr id="3" name="内容占位符 2">
            <a:extLst>
              <a:ext uri="{FF2B5EF4-FFF2-40B4-BE49-F238E27FC236}">
                <a16:creationId xmlns:a16="http://schemas.microsoft.com/office/drawing/2014/main" id="{95E3CCC3-03AF-C943-6C6C-411603125708}"/>
              </a:ext>
            </a:extLst>
          </p:cNvPr>
          <p:cNvSpPr>
            <a:spLocks noGrp="1"/>
          </p:cNvSpPr>
          <p:nvPr>
            <p:ph idx="1"/>
          </p:nvPr>
        </p:nvSpPr>
        <p:spPr/>
        <p:txBody>
          <a:bodyPr/>
          <a:lstStyle/>
          <a:p>
            <a:r>
              <a:rPr lang="zh-CN" altLang="en-US" dirty="0"/>
              <a:t>注意到 </a:t>
            </a:r>
            <a:r>
              <a:rPr lang="en-US" altLang="zh-CN" dirty="0"/>
              <a:t>LCA </a:t>
            </a:r>
            <a:r>
              <a:rPr lang="zh-CN" altLang="en-US" dirty="0"/>
              <a:t>的倍增算法只关心深度和几级的父亲，这个可以在连边时 </a:t>
            </a:r>
            <a:r>
              <a:rPr lang="en-US" altLang="zh-CN" dirty="0" err="1"/>
              <a:t>dfs</a:t>
            </a:r>
            <a:r>
              <a:rPr lang="en-US" altLang="zh-CN" dirty="0"/>
              <a:t> </a:t>
            </a:r>
            <a:r>
              <a:rPr lang="zh-CN" altLang="en-US" dirty="0"/>
              <a:t>小的那一棵，靠启发式合并维护。</a:t>
            </a:r>
            <a:endParaRPr lang="en-US" altLang="zh-CN" dirty="0"/>
          </a:p>
          <a:p>
            <a:r>
              <a:rPr lang="zh-CN" altLang="en-US" dirty="0"/>
              <a:t>注意到持久化线段树也能，于是就做完了。</a:t>
            </a:r>
            <a:r>
              <a:rPr lang="en-US" altLang="zh-CN" dirty="0"/>
              <a:t> </a:t>
            </a:r>
            <a:endParaRPr lang="zh-CN" altLang="en-US" dirty="0"/>
          </a:p>
        </p:txBody>
      </p:sp>
    </p:spTree>
    <p:extLst>
      <p:ext uri="{BB962C8B-B14F-4D97-AF65-F5344CB8AC3E}">
        <p14:creationId xmlns:p14="http://schemas.microsoft.com/office/powerpoint/2010/main" val="3250307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EA400C-C953-10D4-7A2F-DE8748613053}"/>
              </a:ext>
            </a:extLst>
          </p:cNvPr>
          <p:cNvSpPr>
            <a:spLocks noGrp="1"/>
          </p:cNvSpPr>
          <p:nvPr>
            <p:ph type="title"/>
          </p:nvPr>
        </p:nvSpPr>
        <p:spPr/>
        <p:txBody>
          <a:bodyPr/>
          <a:lstStyle/>
          <a:p>
            <a:r>
              <a:rPr lang="en-US" altLang="zh-CN" b="1" dirty="0"/>
              <a:t>CF464E The Classic Problem</a:t>
            </a:r>
          </a:p>
        </p:txBody>
      </p:sp>
      <p:sp>
        <p:nvSpPr>
          <p:cNvPr id="3" name="内容占位符 2">
            <a:extLst>
              <a:ext uri="{FF2B5EF4-FFF2-40B4-BE49-F238E27FC236}">
                <a16:creationId xmlns:a16="http://schemas.microsoft.com/office/drawing/2014/main" id="{41C64BDE-83EB-A8D5-CC8F-E75CCF36ED35}"/>
              </a:ext>
            </a:extLst>
          </p:cNvPr>
          <p:cNvSpPr>
            <a:spLocks noGrp="1"/>
          </p:cNvSpPr>
          <p:nvPr>
            <p:ph idx="1"/>
          </p:nvPr>
        </p:nvSpPr>
        <p:spPr/>
        <p:txBody>
          <a:bodyPr/>
          <a:lstStyle/>
          <a:p>
            <a:r>
              <a:rPr lang="zh-CN" altLang="en-US" dirty="0"/>
              <a:t>给定一张 </a:t>
            </a:r>
            <a:r>
              <a:rPr lang="en-US" altLang="zh-CN" dirty="0"/>
              <a:t>n</a:t>
            </a:r>
            <a:r>
              <a:rPr lang="zh-CN" altLang="en-US" dirty="0"/>
              <a:t> 个点，</a:t>
            </a:r>
            <a:r>
              <a:rPr lang="en-US" altLang="zh-CN" dirty="0"/>
              <a:t>m</a:t>
            </a:r>
            <a:r>
              <a:rPr lang="zh-CN" altLang="en-US" dirty="0"/>
              <a:t> 条边的无向图，每条边的边权为 </a:t>
            </a:r>
            <a:r>
              <a:rPr lang="en-US" altLang="zh-CN" dirty="0"/>
              <a:t>2^{</a:t>
            </a:r>
            <a:r>
              <a:rPr lang="en-US" altLang="zh-CN" dirty="0" err="1"/>
              <a:t>x_i</a:t>
            </a:r>
            <a:r>
              <a:rPr lang="en-US" altLang="zh-CN" dirty="0"/>
              <a:t>}</a:t>
            </a:r>
            <a:r>
              <a:rPr lang="zh-CN" altLang="en-US" dirty="0"/>
              <a:t>，求 </a:t>
            </a:r>
            <a:r>
              <a:rPr lang="en-US" altLang="zh-CN" dirty="0"/>
              <a:t>s</a:t>
            </a:r>
            <a:r>
              <a:rPr lang="zh-CN" altLang="en-US" dirty="0"/>
              <a:t> 到 </a:t>
            </a:r>
            <a:r>
              <a:rPr lang="en-US" altLang="zh-CN" dirty="0"/>
              <a:t>t</a:t>
            </a:r>
            <a:r>
              <a:rPr lang="zh-CN" altLang="en-US" dirty="0"/>
              <a:t> 的最短路，结果对 </a:t>
            </a:r>
            <a:r>
              <a:rPr lang="en-US" altLang="zh-CN" dirty="0"/>
              <a:t>1e9+7</a:t>
            </a:r>
            <a:r>
              <a:rPr lang="zh-CN" altLang="en-US" dirty="0"/>
              <a:t> 取模。</a:t>
            </a:r>
            <a:endParaRPr lang="en-US" altLang="zh-CN" dirty="0"/>
          </a:p>
          <a:p>
            <a:r>
              <a:rPr lang="en-US" altLang="zh-CN" dirty="0" err="1"/>
              <a:t>n,m,x</a:t>
            </a:r>
            <a:r>
              <a:rPr lang="en-US" altLang="zh-CN" dirty="0"/>
              <a:t>&lt;=1e5</a:t>
            </a:r>
            <a:r>
              <a:rPr lang="zh-CN" altLang="en-US" dirty="0"/>
              <a:t>。</a:t>
            </a:r>
            <a:endParaRPr lang="en-US" altLang="zh-CN" dirty="0"/>
          </a:p>
          <a:p>
            <a:r>
              <a:rPr lang="zh-CN" altLang="en-US" dirty="0"/>
              <a:t>其实真的很 </a:t>
            </a:r>
            <a:r>
              <a:rPr lang="en-US" altLang="zh-CN" dirty="0"/>
              <a:t>Classic</a:t>
            </a:r>
            <a:r>
              <a:rPr lang="zh-CN" altLang="en-US" dirty="0"/>
              <a:t>。</a:t>
            </a:r>
          </a:p>
          <a:p>
            <a:endParaRPr lang="zh-CN" altLang="en-US" dirty="0"/>
          </a:p>
        </p:txBody>
      </p:sp>
    </p:spTree>
    <p:extLst>
      <p:ext uri="{BB962C8B-B14F-4D97-AF65-F5344CB8AC3E}">
        <p14:creationId xmlns:p14="http://schemas.microsoft.com/office/powerpoint/2010/main" val="1932400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8BFA0C-88A8-0DC2-98AE-C9829C624B14}"/>
              </a:ext>
            </a:extLst>
          </p:cNvPr>
          <p:cNvSpPr>
            <a:spLocks noGrp="1"/>
          </p:cNvSpPr>
          <p:nvPr>
            <p:ph type="title"/>
          </p:nvPr>
        </p:nvSpPr>
        <p:spPr/>
        <p:txBody>
          <a:bodyPr/>
          <a:lstStyle/>
          <a:p>
            <a:r>
              <a:rPr lang="en-US" altLang="zh-CN" b="1" dirty="0"/>
              <a:t>CF464E The Classic Problem</a:t>
            </a:r>
            <a:endParaRPr lang="zh-CN" altLang="en-US" dirty="0"/>
          </a:p>
        </p:txBody>
      </p:sp>
      <p:sp>
        <p:nvSpPr>
          <p:cNvPr id="3" name="内容占位符 2">
            <a:extLst>
              <a:ext uri="{FF2B5EF4-FFF2-40B4-BE49-F238E27FC236}">
                <a16:creationId xmlns:a16="http://schemas.microsoft.com/office/drawing/2014/main" id="{7C544A07-72DD-57C2-B571-13817E0B32D4}"/>
              </a:ext>
            </a:extLst>
          </p:cNvPr>
          <p:cNvSpPr>
            <a:spLocks noGrp="1"/>
          </p:cNvSpPr>
          <p:nvPr>
            <p:ph idx="1"/>
          </p:nvPr>
        </p:nvSpPr>
        <p:spPr/>
        <p:txBody>
          <a:bodyPr/>
          <a:lstStyle/>
          <a:p>
            <a:r>
              <a:rPr lang="zh-CN" altLang="en-US" dirty="0"/>
              <a:t>考虑直接上高精度 </a:t>
            </a:r>
            <a:r>
              <a:rPr lang="en-US" altLang="zh-CN" dirty="0"/>
              <a:t>Dijkstra</a:t>
            </a:r>
            <a:r>
              <a:rPr lang="zh-CN" altLang="en-US" dirty="0"/>
              <a:t>。</a:t>
            </a:r>
            <a:endParaRPr lang="en-US" altLang="zh-CN" dirty="0"/>
          </a:p>
          <a:p>
            <a:r>
              <a:rPr lang="zh-CN" altLang="en-US" dirty="0"/>
              <a:t>现在我们要维护二进制高精度数支持两种操作：给定 </a:t>
            </a:r>
            <a:r>
              <a:rPr lang="en-US" altLang="zh-CN" dirty="0"/>
              <a:t>a </a:t>
            </a:r>
            <a:r>
              <a:rPr lang="zh-CN" altLang="en-US" dirty="0"/>
              <a:t>和 </a:t>
            </a:r>
            <a:r>
              <a:rPr lang="en-US" altLang="zh-CN" dirty="0"/>
              <a:t>x </a:t>
            </a:r>
            <a:r>
              <a:rPr lang="zh-CN" altLang="en-US" dirty="0"/>
              <a:t>返回 </a:t>
            </a:r>
            <a:r>
              <a:rPr lang="en-US" altLang="zh-CN" dirty="0"/>
              <a:t>b=a+2^x</a:t>
            </a:r>
            <a:r>
              <a:rPr lang="zh-CN" altLang="en-US" dirty="0"/>
              <a:t>，以及给定 </a:t>
            </a:r>
            <a:r>
              <a:rPr lang="en-US" altLang="zh-CN" dirty="0"/>
              <a:t>a </a:t>
            </a:r>
            <a:r>
              <a:rPr lang="zh-CN" altLang="en-US" dirty="0"/>
              <a:t>和 </a:t>
            </a:r>
            <a:r>
              <a:rPr lang="en-US" altLang="zh-CN" dirty="0"/>
              <a:t>b </a:t>
            </a:r>
            <a:r>
              <a:rPr lang="zh-CN" altLang="en-US" dirty="0"/>
              <a:t>比较其大小。</a:t>
            </a:r>
            <a:endParaRPr lang="en-US" altLang="zh-CN" dirty="0"/>
          </a:p>
          <a:p>
            <a:r>
              <a:rPr lang="zh-CN" altLang="en-US" dirty="0"/>
              <a:t>我们使用持久化线段树。对于前者就是一个区间赋 </a:t>
            </a:r>
            <a:r>
              <a:rPr lang="en-US" altLang="zh-CN" dirty="0"/>
              <a:t>0 </a:t>
            </a:r>
            <a:r>
              <a:rPr lang="zh-CN" altLang="en-US" dirty="0"/>
              <a:t>单点赋 </a:t>
            </a:r>
            <a:r>
              <a:rPr lang="en-US" altLang="zh-CN" dirty="0"/>
              <a:t>1 </a:t>
            </a:r>
            <a:r>
              <a:rPr lang="zh-CN" altLang="en-US" dirty="0"/>
              <a:t>的操作，对于后者再维护一个区间哈希，求出 </a:t>
            </a:r>
            <a:r>
              <a:rPr lang="en-US" altLang="zh-CN" dirty="0" err="1"/>
              <a:t>lcp</a:t>
            </a:r>
            <a:r>
              <a:rPr lang="en-US" altLang="zh-CN" dirty="0"/>
              <a:t> </a:t>
            </a:r>
            <a:r>
              <a:rPr lang="zh-CN" altLang="en-US" dirty="0"/>
              <a:t>之后直接比。</a:t>
            </a:r>
            <a:endParaRPr lang="en-US" altLang="zh-CN" dirty="0"/>
          </a:p>
          <a:p>
            <a:r>
              <a:rPr lang="zh-CN" altLang="en-US" dirty="0"/>
              <a:t>复杂度两个 </a:t>
            </a:r>
            <a:r>
              <a:rPr lang="en-US" altLang="zh-CN" dirty="0"/>
              <a:t>log</a:t>
            </a:r>
            <a:r>
              <a:rPr lang="zh-CN" altLang="en-US" dirty="0"/>
              <a:t>。</a:t>
            </a:r>
          </a:p>
        </p:txBody>
      </p:sp>
    </p:spTree>
    <p:extLst>
      <p:ext uri="{BB962C8B-B14F-4D97-AF65-F5344CB8AC3E}">
        <p14:creationId xmlns:p14="http://schemas.microsoft.com/office/powerpoint/2010/main" val="3571757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3535C-1B55-20B3-9A8D-C09B0C713858}"/>
              </a:ext>
            </a:extLst>
          </p:cNvPr>
          <p:cNvSpPr>
            <a:spLocks noGrp="1"/>
          </p:cNvSpPr>
          <p:nvPr>
            <p:ph type="title"/>
          </p:nvPr>
        </p:nvSpPr>
        <p:spPr/>
        <p:txBody>
          <a:bodyPr/>
          <a:lstStyle/>
          <a:p>
            <a:r>
              <a:rPr lang="zh-CN" altLang="en-US" dirty="0"/>
              <a:t>中场休息</a:t>
            </a:r>
          </a:p>
        </p:txBody>
      </p:sp>
      <p:sp>
        <p:nvSpPr>
          <p:cNvPr id="3" name="内容占位符 2">
            <a:extLst>
              <a:ext uri="{FF2B5EF4-FFF2-40B4-BE49-F238E27FC236}">
                <a16:creationId xmlns:a16="http://schemas.microsoft.com/office/drawing/2014/main" id="{812B58C9-4647-2EC1-3198-22B86132217F}"/>
              </a:ext>
            </a:extLst>
          </p:cNvPr>
          <p:cNvSpPr>
            <a:spLocks noGrp="1"/>
          </p:cNvSpPr>
          <p:nvPr>
            <p:ph idx="1"/>
          </p:nvPr>
        </p:nvSpPr>
        <p:spPr>
          <a:xfrm>
            <a:off x="838200" y="1825625"/>
            <a:ext cx="10515600" cy="5134468"/>
          </a:xfrm>
        </p:spPr>
        <p:txBody>
          <a:bodyPr>
            <a:normAutofit fontScale="85000" lnSpcReduction="20000"/>
          </a:bodyPr>
          <a:lstStyle/>
          <a:p>
            <a:r>
              <a:rPr lang="zh-CN" altLang="en-US" b="1" dirty="0">
                <a:latin typeface="华文隶书" panose="02010800040101010101" pitchFamily="2" charset="-122"/>
                <a:ea typeface="华文隶书" panose="02010800040101010101" pitchFamily="2" charset="-122"/>
              </a:rPr>
              <a:t>长崎素世不让你唱春日影你唱不唱你说你死都得唱那老师我被素食逮着了乐队解散怎么办不可能解散他连严重警告都不是只是警告你不能再唱了因为你这不是严重违规孩子他有等级的我就唱一首春日影判刑判十年你就看我告诉你怎么唱先认真听我再告诉你素食逮着你怎么办素食第一看到你唱一般会这么说那个不准唱了一定表情很严厉说不能唱啊素食说不能唱啊素食不会一直盯着你啊一个乐队五个人呢怎么会一直盯着你啊素食一低头你还唱不唱要继续唱素食第二次逮到我怎么办我告诉你第一次逮到你你什么反应我特别讨厌你说我还没唱呢比如素食和他说你不要唱了你不要说我没有唱素食既然能点名说你不要唱就说明你唱了不要狡辩一定要把嘴巴合上如果素食第二次逮到你你放心一定不解散你放心绝对不解散素食更生气了那个你怎么回事说了不让你唱你还唱你再唱信不信我退队他说你再唱我就退队了你千万不要说我不信你可不能这么说呀要说你死惨啊我跟你说我跟你说素食说你信不信我不唱了素食更生气了我告诉你怎么办看着我的脸我给你表演一下看着素食这样看着他的脸笑很尴尬的笑然后捂着头上次同学说老师我不会尴尬的笑你会你会因为当一个人瞪着眼看着你的时候你还要笑都很尴尬你不用会笑你看着素食的脸就会很尴尬这是第二次逮到如果第三次逮到你我告诉你加个动作还是笑啊此处应有素食摆手照片啊求求你了这不唱了组一辈子乐队啊啊啊这已经是我第七次办乐队了啊啊啊</a:t>
            </a:r>
          </a:p>
        </p:txBody>
      </p:sp>
    </p:spTree>
    <p:extLst>
      <p:ext uri="{BB962C8B-B14F-4D97-AF65-F5344CB8AC3E}">
        <p14:creationId xmlns:p14="http://schemas.microsoft.com/office/powerpoint/2010/main" val="2062410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DFD04-60DF-D623-AC9E-D1C4FF67DEE4}"/>
              </a:ext>
            </a:extLst>
          </p:cNvPr>
          <p:cNvSpPr>
            <a:spLocks noGrp="1"/>
          </p:cNvSpPr>
          <p:nvPr>
            <p:ph type="title"/>
          </p:nvPr>
        </p:nvSpPr>
        <p:spPr/>
        <p:txBody>
          <a:bodyPr/>
          <a:lstStyle/>
          <a:p>
            <a:r>
              <a:rPr lang="en-US" altLang="zh-CN" dirty="0"/>
              <a:t>CDQ </a:t>
            </a:r>
            <a:r>
              <a:rPr lang="zh-CN" altLang="en-US" dirty="0"/>
              <a:t>分治</a:t>
            </a:r>
          </a:p>
        </p:txBody>
      </p:sp>
      <p:sp>
        <p:nvSpPr>
          <p:cNvPr id="3" name="内容占位符 2">
            <a:extLst>
              <a:ext uri="{FF2B5EF4-FFF2-40B4-BE49-F238E27FC236}">
                <a16:creationId xmlns:a16="http://schemas.microsoft.com/office/drawing/2014/main" id="{DEB0AD56-6ACD-711A-33F9-DEB6C20688FA}"/>
              </a:ext>
            </a:extLst>
          </p:cNvPr>
          <p:cNvSpPr>
            <a:spLocks noGrp="1"/>
          </p:cNvSpPr>
          <p:nvPr>
            <p:ph idx="1"/>
          </p:nvPr>
        </p:nvSpPr>
        <p:spPr/>
        <p:txBody>
          <a:bodyPr/>
          <a:lstStyle/>
          <a:p>
            <a:r>
              <a:rPr lang="zh-CN" altLang="en-US" dirty="0"/>
              <a:t>主要特征是计算前一半对后一半的贡献。某种意义上也可以理解成枚举修改和询问下标的二进制 </a:t>
            </a:r>
            <a:r>
              <a:rPr lang="en-US" altLang="zh-CN" dirty="0"/>
              <a:t>LCP</a:t>
            </a:r>
            <a:r>
              <a:rPr lang="zh-CN" altLang="en-US" dirty="0"/>
              <a:t>。</a:t>
            </a:r>
            <a:endParaRPr lang="en-US" altLang="zh-CN" dirty="0"/>
          </a:p>
          <a:p>
            <a:r>
              <a:rPr lang="zh-CN" altLang="en-US" dirty="0"/>
              <a:t>就结果而言，一般是以多一个 </a:t>
            </a:r>
            <a:r>
              <a:rPr lang="en-US" altLang="zh-CN" dirty="0"/>
              <a:t>log </a:t>
            </a:r>
            <a:r>
              <a:rPr lang="zh-CN" altLang="en-US" dirty="0"/>
              <a:t>的代价降维。</a:t>
            </a:r>
            <a:endParaRPr lang="en-US" altLang="zh-CN" dirty="0"/>
          </a:p>
          <a:p>
            <a:r>
              <a:rPr lang="zh-CN" altLang="en-US" dirty="0"/>
              <a:t>在 </a:t>
            </a:r>
            <a:r>
              <a:rPr lang="en-US" altLang="zh-CN" dirty="0"/>
              <a:t>OI </a:t>
            </a:r>
            <a:r>
              <a:rPr lang="zh-CN" altLang="en-US" dirty="0"/>
              <a:t>里应用不多，绝大部分都是高维数点模型。</a:t>
            </a:r>
            <a:endParaRPr lang="en-US" altLang="zh-CN" dirty="0"/>
          </a:p>
          <a:p>
            <a:r>
              <a:rPr lang="zh-CN" altLang="en-US" dirty="0"/>
              <a:t>其实原教旨主义高维数点在维数上去的时候 </a:t>
            </a:r>
            <a:r>
              <a:rPr lang="en-US" altLang="zh-CN" dirty="0" err="1"/>
              <a:t>cdq</a:t>
            </a:r>
            <a:r>
              <a:rPr lang="en-US" altLang="zh-CN" dirty="0"/>
              <a:t> </a:t>
            </a:r>
            <a:r>
              <a:rPr lang="zh-CN" altLang="en-US" dirty="0"/>
              <a:t>劣势很大。</a:t>
            </a:r>
          </a:p>
        </p:txBody>
      </p:sp>
    </p:spTree>
    <p:extLst>
      <p:ext uri="{BB962C8B-B14F-4D97-AF65-F5344CB8AC3E}">
        <p14:creationId xmlns:p14="http://schemas.microsoft.com/office/powerpoint/2010/main" val="426780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5A57F8-AE49-BA59-F224-854B60A3902D}"/>
              </a:ext>
            </a:extLst>
          </p:cNvPr>
          <p:cNvSpPr>
            <a:spLocks noGrp="1"/>
          </p:cNvSpPr>
          <p:nvPr>
            <p:ph type="title"/>
          </p:nvPr>
        </p:nvSpPr>
        <p:spPr/>
        <p:txBody>
          <a:bodyPr/>
          <a:lstStyle/>
          <a:p>
            <a:r>
              <a:rPr lang="zh-CN" altLang="en-US" dirty="0"/>
              <a:t>平面最近点对</a:t>
            </a:r>
          </a:p>
        </p:txBody>
      </p:sp>
      <p:sp>
        <p:nvSpPr>
          <p:cNvPr id="3" name="内容占位符 2">
            <a:extLst>
              <a:ext uri="{FF2B5EF4-FFF2-40B4-BE49-F238E27FC236}">
                <a16:creationId xmlns:a16="http://schemas.microsoft.com/office/drawing/2014/main" id="{894F39A4-F269-1816-A01D-7EC0CA61B93C}"/>
              </a:ext>
            </a:extLst>
          </p:cNvPr>
          <p:cNvSpPr>
            <a:spLocks noGrp="1"/>
          </p:cNvSpPr>
          <p:nvPr>
            <p:ph idx="1"/>
          </p:nvPr>
        </p:nvSpPr>
        <p:spPr/>
        <p:txBody>
          <a:bodyPr/>
          <a:lstStyle/>
          <a:p>
            <a:r>
              <a:rPr lang="en-US" altLang="zh-CN" dirty="0" err="1"/>
              <a:t>cdq</a:t>
            </a:r>
            <a:r>
              <a:rPr lang="en-US" altLang="zh-CN" dirty="0"/>
              <a:t> </a:t>
            </a:r>
            <a:r>
              <a:rPr lang="zh-CN" altLang="en-US" dirty="0"/>
              <a:t>分治非常经典的应用。</a:t>
            </a:r>
          </a:p>
        </p:txBody>
      </p:sp>
    </p:spTree>
    <p:extLst>
      <p:ext uri="{BB962C8B-B14F-4D97-AF65-F5344CB8AC3E}">
        <p14:creationId xmlns:p14="http://schemas.microsoft.com/office/powerpoint/2010/main" val="380040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C5051-0C6F-FAEF-7161-8F391D1711F0}"/>
              </a:ext>
            </a:extLst>
          </p:cNvPr>
          <p:cNvSpPr>
            <a:spLocks noGrp="1"/>
          </p:cNvSpPr>
          <p:nvPr>
            <p:ph type="title"/>
          </p:nvPr>
        </p:nvSpPr>
        <p:spPr/>
        <p:txBody>
          <a:bodyPr/>
          <a:lstStyle/>
          <a:p>
            <a:r>
              <a:rPr lang="en-US" altLang="zh-CN" b="1" dirty="0"/>
              <a:t>P3206 [HNOI2010] </a:t>
            </a:r>
            <a:r>
              <a:rPr lang="zh-CN" altLang="en-US" b="1" dirty="0"/>
              <a:t>城市建设</a:t>
            </a:r>
            <a:endParaRPr lang="zh-CN" altLang="en-US" dirty="0"/>
          </a:p>
        </p:txBody>
      </p:sp>
      <p:sp>
        <p:nvSpPr>
          <p:cNvPr id="3" name="内容占位符 2">
            <a:extLst>
              <a:ext uri="{FF2B5EF4-FFF2-40B4-BE49-F238E27FC236}">
                <a16:creationId xmlns:a16="http://schemas.microsoft.com/office/drawing/2014/main" id="{E7AC45BF-379B-1457-7BBB-EF8C3F9B62F4}"/>
              </a:ext>
            </a:extLst>
          </p:cNvPr>
          <p:cNvSpPr>
            <a:spLocks noGrp="1"/>
          </p:cNvSpPr>
          <p:nvPr>
            <p:ph idx="1"/>
          </p:nvPr>
        </p:nvSpPr>
        <p:spPr/>
        <p:txBody>
          <a:bodyPr/>
          <a:lstStyle/>
          <a:p>
            <a:r>
              <a:rPr lang="zh-CN" altLang="en-US" dirty="0"/>
              <a:t>给出一个 </a:t>
            </a:r>
            <a:r>
              <a:rPr lang="en-US" altLang="zh-CN" dirty="0"/>
              <a:t>n</a:t>
            </a:r>
            <a:r>
              <a:rPr lang="zh-CN" altLang="en-US" dirty="0"/>
              <a:t> 个点 </a:t>
            </a:r>
            <a:r>
              <a:rPr lang="en-US" altLang="zh-CN" dirty="0"/>
              <a:t>m</a:t>
            </a:r>
            <a:r>
              <a:rPr lang="zh-CN" altLang="en-US" dirty="0"/>
              <a:t> 条边的无向图和 </a:t>
            </a:r>
            <a:r>
              <a:rPr lang="en-US" altLang="zh-CN" dirty="0"/>
              <a:t>q</a:t>
            </a:r>
            <a:r>
              <a:rPr lang="zh-CN" altLang="en-US" dirty="0"/>
              <a:t> 次修改，每次修改一个边的边权，问每次修改后图的最小生成树边权和是多少。</a:t>
            </a:r>
            <a:r>
              <a:rPr lang="en-US" altLang="zh-CN" dirty="0"/>
              <a:t>(n&lt;=2e4,m,q&lt;=5e4)</a:t>
            </a:r>
            <a:r>
              <a:rPr lang="zh-CN" altLang="en-US" dirty="0"/>
              <a:t>。</a:t>
            </a:r>
          </a:p>
        </p:txBody>
      </p:sp>
    </p:spTree>
    <p:extLst>
      <p:ext uri="{BB962C8B-B14F-4D97-AF65-F5344CB8AC3E}">
        <p14:creationId xmlns:p14="http://schemas.microsoft.com/office/powerpoint/2010/main" val="16053550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B9CF08-70EC-A9C2-91F6-712EB80859D7}"/>
              </a:ext>
            </a:extLst>
          </p:cNvPr>
          <p:cNvSpPr>
            <a:spLocks noGrp="1"/>
          </p:cNvSpPr>
          <p:nvPr>
            <p:ph type="title"/>
          </p:nvPr>
        </p:nvSpPr>
        <p:spPr/>
        <p:txBody>
          <a:bodyPr/>
          <a:lstStyle/>
          <a:p>
            <a:r>
              <a:rPr lang="en-US" altLang="zh-CN" b="1" dirty="0"/>
              <a:t>P3206 [HNOI2010] </a:t>
            </a:r>
            <a:r>
              <a:rPr lang="zh-CN" altLang="en-US" b="1" dirty="0"/>
              <a:t>城市建设</a:t>
            </a:r>
            <a:endParaRPr lang="zh-CN" altLang="en-US" dirty="0"/>
          </a:p>
        </p:txBody>
      </p:sp>
      <p:sp>
        <p:nvSpPr>
          <p:cNvPr id="3" name="内容占位符 2">
            <a:extLst>
              <a:ext uri="{FF2B5EF4-FFF2-40B4-BE49-F238E27FC236}">
                <a16:creationId xmlns:a16="http://schemas.microsoft.com/office/drawing/2014/main" id="{609B1E96-77F0-5DAB-54DF-497635AE810A}"/>
              </a:ext>
            </a:extLst>
          </p:cNvPr>
          <p:cNvSpPr>
            <a:spLocks noGrp="1"/>
          </p:cNvSpPr>
          <p:nvPr>
            <p:ph idx="1"/>
          </p:nvPr>
        </p:nvSpPr>
        <p:spPr/>
        <p:txBody>
          <a:bodyPr/>
          <a:lstStyle/>
          <a:p>
            <a:r>
              <a:rPr lang="en-US" altLang="zh-CN" dirty="0"/>
              <a:t>CDQ </a:t>
            </a:r>
            <a:r>
              <a:rPr lang="zh-CN" altLang="en-US" dirty="0"/>
              <a:t>分治。</a:t>
            </a:r>
            <a:endParaRPr lang="en-US" altLang="zh-CN" dirty="0"/>
          </a:p>
          <a:p>
            <a:r>
              <a:rPr lang="zh-CN" altLang="en-US" dirty="0"/>
              <a:t>没有在分治区间内出现过的边，可以对它们求出 </a:t>
            </a:r>
            <a:r>
              <a:rPr lang="en-US" altLang="zh-CN" dirty="0"/>
              <a:t>MST </a:t>
            </a:r>
            <a:r>
              <a:rPr lang="zh-CN" altLang="en-US" dirty="0"/>
              <a:t>后直接缩点。</a:t>
            </a:r>
            <a:endParaRPr lang="en-US" altLang="zh-CN" dirty="0"/>
          </a:p>
          <a:p>
            <a:r>
              <a:rPr lang="zh-CN" altLang="en-US" dirty="0"/>
              <a:t>于是到区间 </a:t>
            </a:r>
            <a:r>
              <a:rPr lang="en-US" altLang="zh-CN" dirty="0"/>
              <a:t>[</a:t>
            </a:r>
            <a:r>
              <a:rPr lang="en-US" altLang="zh-CN" dirty="0" err="1"/>
              <a:t>l,r</a:t>
            </a:r>
            <a:r>
              <a:rPr lang="en-US" altLang="zh-CN" dirty="0"/>
              <a:t>] </a:t>
            </a:r>
            <a:r>
              <a:rPr lang="zh-CN" altLang="en-US" dirty="0"/>
              <a:t>时待处理的点边数量都是 </a:t>
            </a:r>
            <a:r>
              <a:rPr lang="en-US" altLang="zh-CN" dirty="0"/>
              <a:t>O(r-l+1) </a:t>
            </a:r>
            <a:r>
              <a:rPr lang="zh-CN" altLang="en-US" dirty="0"/>
              <a:t>的。</a:t>
            </a:r>
            <a:endParaRPr lang="en-US" altLang="zh-CN" dirty="0"/>
          </a:p>
          <a:p>
            <a:r>
              <a:rPr lang="zh-CN" altLang="en-US" dirty="0"/>
              <a:t>复杂度两个 </a:t>
            </a:r>
            <a:r>
              <a:rPr lang="en-US" altLang="zh-CN" dirty="0"/>
              <a:t>log</a:t>
            </a:r>
            <a:r>
              <a:rPr lang="zh-CN" altLang="en-US" dirty="0"/>
              <a:t>。</a:t>
            </a:r>
          </a:p>
        </p:txBody>
      </p:sp>
    </p:spTree>
    <p:extLst>
      <p:ext uri="{BB962C8B-B14F-4D97-AF65-F5344CB8AC3E}">
        <p14:creationId xmlns:p14="http://schemas.microsoft.com/office/powerpoint/2010/main" val="546786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279FBC-6F26-0627-F21D-9CCC13253E1D}"/>
              </a:ext>
            </a:extLst>
          </p:cNvPr>
          <p:cNvSpPr>
            <a:spLocks noGrp="1"/>
          </p:cNvSpPr>
          <p:nvPr>
            <p:ph type="title"/>
          </p:nvPr>
        </p:nvSpPr>
        <p:spPr/>
        <p:txBody>
          <a:bodyPr/>
          <a:lstStyle/>
          <a:p>
            <a:r>
              <a:rPr lang="en-US" altLang="zh-CN" b="1" dirty="0"/>
              <a:t>P8569 [JRKSJ R6] </a:t>
            </a:r>
            <a:r>
              <a:rPr lang="zh-CN" altLang="en-US" b="1" dirty="0"/>
              <a:t>第七学区</a:t>
            </a:r>
            <a:endParaRPr lang="zh-CN" altLang="en-US" dirty="0"/>
          </a:p>
        </p:txBody>
      </p:sp>
      <p:sp>
        <p:nvSpPr>
          <p:cNvPr id="3" name="内容占位符 2">
            <a:extLst>
              <a:ext uri="{FF2B5EF4-FFF2-40B4-BE49-F238E27FC236}">
                <a16:creationId xmlns:a16="http://schemas.microsoft.com/office/drawing/2014/main" id="{F756964C-1E1D-2298-CC70-DE04D7EC36E1}"/>
              </a:ext>
            </a:extLst>
          </p:cNvPr>
          <p:cNvSpPr>
            <a:spLocks noGrp="1"/>
          </p:cNvSpPr>
          <p:nvPr>
            <p:ph idx="1"/>
          </p:nvPr>
        </p:nvSpPr>
        <p:spPr/>
        <p:txBody>
          <a:bodyPr/>
          <a:lstStyle/>
          <a:p>
            <a:r>
              <a:rPr lang="zh-CN" altLang="en-US" dirty="0"/>
              <a:t>给你一个长度为 </a:t>
            </a:r>
            <a:r>
              <a:rPr lang="en-US" altLang="zh-CN" dirty="0"/>
              <a:t>n</a:t>
            </a:r>
            <a:r>
              <a:rPr lang="zh-CN" altLang="en-US" dirty="0"/>
              <a:t> 的序列 </a:t>
            </a:r>
            <a:r>
              <a:rPr lang="en-US" altLang="zh-CN" dirty="0"/>
              <a:t>a</a:t>
            </a:r>
            <a:r>
              <a:rPr lang="zh-CN" altLang="en-US" dirty="0"/>
              <a:t>，求其所有子区间的按位或和的和模 </a:t>
            </a:r>
            <a:r>
              <a:rPr lang="en-US" altLang="zh-CN" dirty="0"/>
              <a:t>2^{64}</a:t>
            </a:r>
            <a:r>
              <a:rPr lang="zh-CN" altLang="en-US" dirty="0"/>
              <a:t>。</a:t>
            </a:r>
            <a:endParaRPr lang="en-US" altLang="zh-CN" dirty="0"/>
          </a:p>
          <a:p>
            <a:r>
              <a:rPr lang="en-US" altLang="zh-CN" dirty="0"/>
              <a:t>n&lt;=5e7</a:t>
            </a:r>
            <a:r>
              <a:rPr lang="zh-CN" altLang="en-US" dirty="0"/>
              <a:t>，</a:t>
            </a:r>
            <a:r>
              <a:rPr lang="en-US" altLang="zh-CN" dirty="0" err="1"/>
              <a:t>a_i</a:t>
            </a:r>
            <a:r>
              <a:rPr lang="en-US" altLang="zh-CN" dirty="0"/>
              <a:t>&lt;2^64</a:t>
            </a:r>
            <a:r>
              <a:rPr lang="zh-CN" altLang="en-US" dirty="0"/>
              <a:t>。</a:t>
            </a:r>
            <a:endParaRPr lang="en-US" altLang="zh-CN" dirty="0"/>
          </a:p>
          <a:p>
            <a:r>
              <a:rPr lang="zh-CN" altLang="en-US" dirty="0"/>
              <a:t>要求线性。</a:t>
            </a:r>
          </a:p>
        </p:txBody>
      </p:sp>
    </p:spTree>
    <p:extLst>
      <p:ext uri="{BB962C8B-B14F-4D97-AF65-F5344CB8AC3E}">
        <p14:creationId xmlns:p14="http://schemas.microsoft.com/office/powerpoint/2010/main" val="3992551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DBA4D9-DFBB-5F03-74B4-C64716F1B712}"/>
              </a:ext>
            </a:extLst>
          </p:cNvPr>
          <p:cNvSpPr>
            <a:spLocks noGrp="1"/>
          </p:cNvSpPr>
          <p:nvPr>
            <p:ph type="title"/>
          </p:nvPr>
        </p:nvSpPr>
        <p:spPr/>
        <p:txBody>
          <a:bodyPr/>
          <a:lstStyle/>
          <a:p>
            <a:r>
              <a:rPr lang="zh-CN" altLang="en-US" dirty="0"/>
              <a:t>扫描线</a:t>
            </a:r>
          </a:p>
        </p:txBody>
      </p:sp>
      <p:sp>
        <p:nvSpPr>
          <p:cNvPr id="3" name="内容占位符 2">
            <a:extLst>
              <a:ext uri="{FF2B5EF4-FFF2-40B4-BE49-F238E27FC236}">
                <a16:creationId xmlns:a16="http://schemas.microsoft.com/office/drawing/2014/main" id="{846E4420-B441-027D-0B24-07BBCFC70E5A}"/>
              </a:ext>
            </a:extLst>
          </p:cNvPr>
          <p:cNvSpPr>
            <a:spLocks noGrp="1"/>
          </p:cNvSpPr>
          <p:nvPr>
            <p:ph idx="1"/>
          </p:nvPr>
        </p:nvSpPr>
        <p:spPr/>
        <p:txBody>
          <a:bodyPr/>
          <a:lstStyle/>
          <a:p>
            <a:r>
              <a:rPr lang="zh-CN" altLang="en-US" dirty="0"/>
              <a:t>本质就是枚举一维然后用数据结构维护其他维。</a:t>
            </a:r>
            <a:endParaRPr lang="en-US" altLang="zh-CN" dirty="0"/>
          </a:p>
          <a:p>
            <a:r>
              <a:rPr lang="zh-CN" altLang="en-US" dirty="0"/>
              <a:t>选取合适的扫描线方式可能能够降低复杂度。</a:t>
            </a:r>
            <a:endParaRPr lang="en-US" altLang="zh-CN" dirty="0"/>
          </a:p>
          <a:p>
            <a:r>
              <a:rPr lang="zh-CN" altLang="en-US" dirty="0"/>
              <a:t>相信大家都会。</a:t>
            </a:r>
            <a:endParaRPr lang="en-US" altLang="zh-CN" dirty="0"/>
          </a:p>
          <a:p>
            <a:r>
              <a:rPr lang="zh-CN" altLang="en-US" dirty="0"/>
              <a:t>在进阶的题目里，会配合线段树历史最值。</a:t>
            </a:r>
            <a:endParaRPr lang="en-US" altLang="zh-CN" dirty="0"/>
          </a:p>
        </p:txBody>
      </p:sp>
    </p:spTree>
    <p:extLst>
      <p:ext uri="{BB962C8B-B14F-4D97-AF65-F5344CB8AC3E}">
        <p14:creationId xmlns:p14="http://schemas.microsoft.com/office/powerpoint/2010/main" val="2819391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2615A1-540B-39DA-8239-C1A90A876BF8}"/>
              </a:ext>
            </a:extLst>
          </p:cNvPr>
          <p:cNvSpPr>
            <a:spLocks noGrp="1"/>
          </p:cNvSpPr>
          <p:nvPr>
            <p:ph type="title"/>
          </p:nvPr>
        </p:nvSpPr>
        <p:spPr/>
        <p:txBody>
          <a:bodyPr/>
          <a:lstStyle/>
          <a:p>
            <a:r>
              <a:rPr lang="en-US" altLang="zh-CN" b="1" dirty="0"/>
              <a:t>P8569 [JRKSJ R6] </a:t>
            </a:r>
            <a:r>
              <a:rPr lang="zh-CN" altLang="en-US" b="1" dirty="0"/>
              <a:t>第七学区</a:t>
            </a:r>
            <a:endParaRPr lang="zh-CN" altLang="en-US" dirty="0"/>
          </a:p>
        </p:txBody>
      </p:sp>
      <p:sp>
        <p:nvSpPr>
          <p:cNvPr id="3" name="内容占位符 2">
            <a:extLst>
              <a:ext uri="{FF2B5EF4-FFF2-40B4-BE49-F238E27FC236}">
                <a16:creationId xmlns:a16="http://schemas.microsoft.com/office/drawing/2014/main" id="{CEB2170A-D9F9-F540-1EF2-E372F98B6670}"/>
              </a:ext>
            </a:extLst>
          </p:cNvPr>
          <p:cNvSpPr>
            <a:spLocks noGrp="1"/>
          </p:cNvSpPr>
          <p:nvPr>
            <p:ph idx="1"/>
          </p:nvPr>
        </p:nvSpPr>
        <p:spPr/>
        <p:txBody>
          <a:bodyPr/>
          <a:lstStyle/>
          <a:p>
            <a:r>
              <a:rPr lang="zh-CN" altLang="en-US" dirty="0"/>
              <a:t>拆成每一位之后等价于让你求多少个区间是全 </a:t>
            </a:r>
            <a:r>
              <a:rPr lang="en-US" altLang="zh-CN" dirty="0"/>
              <a:t>0</a:t>
            </a:r>
            <a:r>
              <a:rPr lang="zh-CN" altLang="en-US" dirty="0"/>
              <a:t>。</a:t>
            </a:r>
            <a:endParaRPr lang="en-US" altLang="zh-CN" dirty="0"/>
          </a:p>
          <a:p>
            <a:r>
              <a:rPr lang="zh-CN" altLang="en-US" dirty="0"/>
              <a:t>比较朴素的想法是维护一个 </a:t>
            </a:r>
            <a:r>
              <a:rPr lang="en-US" altLang="zh-CN" dirty="0" err="1"/>
              <a:t>lst</a:t>
            </a:r>
            <a:r>
              <a:rPr lang="en-US" altLang="zh-CN" dirty="0"/>
              <a:t> </a:t>
            </a:r>
            <a:r>
              <a:rPr lang="zh-CN" altLang="en-US" dirty="0"/>
              <a:t>表示当前末尾有多少个 </a:t>
            </a:r>
            <a:r>
              <a:rPr lang="en-US" altLang="zh-CN" dirty="0"/>
              <a:t>0</a:t>
            </a:r>
            <a:r>
              <a:rPr lang="zh-CN" altLang="en-US" dirty="0"/>
              <a:t>，然后新加一个的时候计算贡献。</a:t>
            </a:r>
            <a:endParaRPr lang="en-US" altLang="zh-CN" dirty="0"/>
          </a:p>
          <a:p>
            <a:r>
              <a:rPr lang="zh-CN" altLang="en-US" dirty="0"/>
              <a:t>复杂度 </a:t>
            </a:r>
            <a:r>
              <a:rPr lang="en-US" altLang="zh-CN" dirty="0"/>
              <a:t>O(</a:t>
            </a:r>
            <a:r>
              <a:rPr lang="en-US" altLang="zh-CN" dirty="0" err="1"/>
              <a:t>nlogV</a:t>
            </a:r>
            <a:r>
              <a:rPr lang="en-US" altLang="zh-CN" dirty="0"/>
              <a:t>)</a:t>
            </a:r>
            <a:r>
              <a:rPr lang="zh-CN" altLang="en-US" dirty="0"/>
              <a:t>，显然过不了。</a:t>
            </a:r>
            <a:endParaRPr lang="en-US" altLang="zh-CN" dirty="0"/>
          </a:p>
          <a:p>
            <a:r>
              <a:rPr lang="zh-CN" altLang="en-US" dirty="0"/>
              <a:t>我们意识到一个 </a:t>
            </a:r>
            <a:r>
              <a:rPr lang="en-US" altLang="zh-CN" dirty="0" err="1"/>
              <a:t>lst</a:t>
            </a:r>
            <a:r>
              <a:rPr lang="en-US" altLang="zh-CN" dirty="0"/>
              <a:t> </a:t>
            </a:r>
            <a:r>
              <a:rPr lang="zh-CN" altLang="en-US" dirty="0"/>
              <a:t>只占用 </a:t>
            </a:r>
            <a:r>
              <a:rPr lang="en-US" altLang="zh-CN" dirty="0"/>
              <a:t>O(</a:t>
            </a:r>
            <a:r>
              <a:rPr lang="en-US" altLang="zh-CN" dirty="0" err="1"/>
              <a:t>logn</a:t>
            </a:r>
            <a:r>
              <a:rPr lang="en-US" altLang="zh-CN" dirty="0"/>
              <a:t>) </a:t>
            </a:r>
            <a:r>
              <a:rPr lang="zh-CN" altLang="en-US" dirty="0"/>
              <a:t>个 </a:t>
            </a:r>
            <a:r>
              <a:rPr lang="en-US" altLang="zh-CN" dirty="0"/>
              <a:t>bit</a:t>
            </a:r>
            <a:r>
              <a:rPr lang="zh-CN" altLang="en-US" dirty="0"/>
              <a:t>，而不是 </a:t>
            </a:r>
            <a:r>
              <a:rPr lang="en-US" altLang="zh-CN" dirty="0"/>
              <a:t>O(</a:t>
            </a:r>
            <a:r>
              <a:rPr lang="en-US" altLang="zh-CN" dirty="0" err="1"/>
              <a:t>logV</a:t>
            </a:r>
            <a:r>
              <a:rPr lang="en-US" altLang="zh-CN" dirty="0"/>
              <a:t>)</a:t>
            </a:r>
            <a:r>
              <a:rPr lang="zh-CN" altLang="en-US" dirty="0"/>
              <a:t>。</a:t>
            </a:r>
            <a:endParaRPr lang="en-US" altLang="zh-CN" dirty="0"/>
          </a:p>
          <a:p>
            <a:r>
              <a:rPr lang="zh-CN" altLang="en-US" dirty="0"/>
              <a:t>于是我们考虑把 </a:t>
            </a:r>
            <a:r>
              <a:rPr lang="en-US" altLang="zh-CN" dirty="0"/>
              <a:t>O(</a:t>
            </a:r>
            <a:r>
              <a:rPr lang="en-US" altLang="zh-CN" dirty="0" err="1"/>
              <a:t>logV</a:t>
            </a:r>
            <a:r>
              <a:rPr lang="en-US" altLang="zh-CN" dirty="0"/>
              <a:t>) </a:t>
            </a:r>
            <a:r>
              <a:rPr lang="zh-CN" altLang="en-US" dirty="0"/>
              <a:t>个 </a:t>
            </a:r>
            <a:r>
              <a:rPr lang="en-US" altLang="zh-CN" dirty="0" err="1"/>
              <a:t>lst</a:t>
            </a:r>
            <a:r>
              <a:rPr lang="en-US" altLang="zh-CN" dirty="0"/>
              <a:t> </a:t>
            </a:r>
            <a:r>
              <a:rPr lang="zh-CN" altLang="en-US" dirty="0"/>
              <a:t>并行计算，这样只用维护 </a:t>
            </a:r>
            <a:r>
              <a:rPr lang="en-US" altLang="zh-CN" dirty="0"/>
              <a:t>O(</a:t>
            </a:r>
            <a:r>
              <a:rPr lang="en-US" altLang="zh-CN" dirty="0" err="1"/>
              <a:t>logn</a:t>
            </a:r>
            <a:r>
              <a:rPr lang="en-US" altLang="zh-CN" dirty="0"/>
              <a:t>) </a:t>
            </a:r>
            <a:r>
              <a:rPr lang="zh-CN" altLang="en-US" dirty="0"/>
              <a:t>个转置后的二进制数。具体而言，第 </a:t>
            </a:r>
            <a:r>
              <a:rPr lang="en-US" altLang="zh-CN" dirty="0" err="1"/>
              <a:t>i</a:t>
            </a:r>
            <a:r>
              <a:rPr lang="en-US" altLang="zh-CN" dirty="0"/>
              <a:t> </a:t>
            </a:r>
            <a:r>
              <a:rPr lang="zh-CN" altLang="en-US" dirty="0"/>
              <a:t>个二进制数第 </a:t>
            </a:r>
            <a:r>
              <a:rPr lang="en-US" altLang="zh-CN" dirty="0"/>
              <a:t>j </a:t>
            </a:r>
            <a:r>
              <a:rPr lang="zh-CN" altLang="en-US" dirty="0"/>
              <a:t>位为 </a:t>
            </a:r>
            <a:r>
              <a:rPr lang="en-US" altLang="zh-CN" dirty="0"/>
              <a:t>1 </a:t>
            </a:r>
            <a:r>
              <a:rPr lang="zh-CN" altLang="en-US" dirty="0"/>
              <a:t>当且仅当第 </a:t>
            </a:r>
            <a:r>
              <a:rPr lang="en-US" altLang="zh-CN" dirty="0"/>
              <a:t>j </a:t>
            </a:r>
            <a:r>
              <a:rPr lang="zh-CN" altLang="en-US" dirty="0"/>
              <a:t>个 </a:t>
            </a:r>
            <a:r>
              <a:rPr lang="en-US" altLang="zh-CN" dirty="0" err="1"/>
              <a:t>lst</a:t>
            </a:r>
            <a:r>
              <a:rPr lang="en-US" altLang="zh-CN" dirty="0"/>
              <a:t> </a:t>
            </a:r>
            <a:r>
              <a:rPr lang="zh-CN" altLang="en-US" dirty="0"/>
              <a:t>第 </a:t>
            </a:r>
            <a:r>
              <a:rPr lang="en-US" altLang="zh-CN" dirty="0" err="1"/>
              <a:t>i</a:t>
            </a:r>
            <a:r>
              <a:rPr lang="en-US" altLang="zh-CN" dirty="0"/>
              <a:t> </a:t>
            </a:r>
            <a:r>
              <a:rPr lang="zh-CN" altLang="en-US" dirty="0"/>
              <a:t>位为 </a:t>
            </a:r>
            <a:r>
              <a:rPr lang="en-US" altLang="zh-CN" dirty="0"/>
              <a:t>1</a:t>
            </a:r>
            <a:r>
              <a:rPr lang="zh-CN" altLang="en-US" dirty="0"/>
              <a:t>。手动模拟加法器。</a:t>
            </a:r>
            <a:endParaRPr lang="en-US" altLang="zh-CN" dirty="0"/>
          </a:p>
          <a:p>
            <a:r>
              <a:rPr lang="zh-CN" altLang="en-US" dirty="0"/>
              <a:t>复杂度 </a:t>
            </a:r>
            <a:r>
              <a:rPr lang="en-US" altLang="zh-CN" dirty="0"/>
              <a:t>O(</a:t>
            </a:r>
            <a:r>
              <a:rPr lang="en-US" altLang="zh-CN" dirty="0" err="1"/>
              <a:t>nlogn</a:t>
            </a:r>
            <a:r>
              <a:rPr lang="en-US" altLang="zh-CN" dirty="0"/>
              <a:t>)</a:t>
            </a:r>
            <a:r>
              <a:rPr lang="zh-CN" altLang="en-US" dirty="0"/>
              <a:t>，其实已经能过了。</a:t>
            </a:r>
          </a:p>
        </p:txBody>
      </p:sp>
    </p:spTree>
    <p:extLst>
      <p:ext uri="{BB962C8B-B14F-4D97-AF65-F5344CB8AC3E}">
        <p14:creationId xmlns:p14="http://schemas.microsoft.com/office/powerpoint/2010/main" val="3224287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019297-0F4D-0348-7E4F-1407AA371F33}"/>
              </a:ext>
            </a:extLst>
          </p:cNvPr>
          <p:cNvSpPr>
            <a:spLocks noGrp="1"/>
          </p:cNvSpPr>
          <p:nvPr>
            <p:ph type="title"/>
          </p:nvPr>
        </p:nvSpPr>
        <p:spPr/>
        <p:txBody>
          <a:bodyPr/>
          <a:lstStyle/>
          <a:p>
            <a:r>
              <a:rPr lang="en-US" altLang="zh-CN" b="1" dirty="0"/>
              <a:t>P8569 [JRKSJ R6] </a:t>
            </a:r>
            <a:r>
              <a:rPr lang="zh-CN" altLang="en-US" b="1" dirty="0"/>
              <a:t>第七学区</a:t>
            </a:r>
            <a:endParaRPr lang="zh-CN" altLang="en-US" dirty="0"/>
          </a:p>
        </p:txBody>
      </p:sp>
      <p:sp>
        <p:nvSpPr>
          <p:cNvPr id="3" name="内容占位符 2">
            <a:extLst>
              <a:ext uri="{FF2B5EF4-FFF2-40B4-BE49-F238E27FC236}">
                <a16:creationId xmlns:a16="http://schemas.microsoft.com/office/drawing/2014/main" id="{6E14F541-A4FA-FA20-4983-E9BB8A4A21C6}"/>
              </a:ext>
            </a:extLst>
          </p:cNvPr>
          <p:cNvSpPr>
            <a:spLocks noGrp="1"/>
          </p:cNvSpPr>
          <p:nvPr>
            <p:ph idx="1"/>
          </p:nvPr>
        </p:nvSpPr>
        <p:spPr/>
        <p:txBody>
          <a:bodyPr/>
          <a:lstStyle/>
          <a:p>
            <a:r>
              <a:rPr lang="zh-CN" altLang="en-US" dirty="0"/>
              <a:t>我们考虑进一步拓展这个想法。如果我们不止维护 </a:t>
            </a:r>
            <a:r>
              <a:rPr lang="en-US" altLang="zh-CN" dirty="0" err="1"/>
              <a:t>lst</a:t>
            </a:r>
            <a:r>
              <a:rPr lang="zh-CN" altLang="en-US" dirty="0"/>
              <a:t>，而是维护最长前缀 </a:t>
            </a:r>
            <a:r>
              <a:rPr lang="en-US" altLang="zh-CN" dirty="0"/>
              <a:t>0</a:t>
            </a:r>
            <a:r>
              <a:rPr lang="zh-CN" altLang="en-US" dirty="0"/>
              <a:t>，最长后缀 </a:t>
            </a:r>
            <a:r>
              <a:rPr lang="en-US" altLang="zh-CN" dirty="0"/>
              <a:t>0 </a:t>
            </a:r>
            <a:r>
              <a:rPr lang="zh-CN" altLang="en-US" dirty="0"/>
              <a:t>和区间答案，那么这三个东西的 </a:t>
            </a:r>
            <a:r>
              <a:rPr lang="en-US" altLang="zh-CN" dirty="0"/>
              <a:t>bit </a:t>
            </a:r>
            <a:r>
              <a:rPr lang="zh-CN" altLang="en-US" dirty="0"/>
              <a:t>数都是 </a:t>
            </a:r>
            <a:r>
              <a:rPr lang="en-US" altLang="zh-CN" dirty="0"/>
              <a:t>O(</a:t>
            </a:r>
            <a:r>
              <a:rPr lang="en-US" altLang="zh-CN" dirty="0" err="1"/>
              <a:t>logn</a:t>
            </a:r>
            <a:r>
              <a:rPr lang="en-US" altLang="zh-CN" dirty="0"/>
              <a:t>) </a:t>
            </a:r>
            <a:r>
              <a:rPr lang="zh-CN" altLang="en-US" dirty="0"/>
              <a:t>的。全部可以并行。</a:t>
            </a:r>
            <a:endParaRPr lang="en-US" altLang="zh-CN" dirty="0"/>
          </a:p>
          <a:p>
            <a:r>
              <a:rPr lang="zh-CN" altLang="en-US" dirty="0"/>
              <a:t>然后我们就可以 </a:t>
            </a:r>
            <a:r>
              <a:rPr lang="en-US" altLang="zh-CN" dirty="0" err="1"/>
              <a:t>cdq</a:t>
            </a:r>
            <a:r>
              <a:rPr lang="en-US" altLang="zh-CN" dirty="0"/>
              <a:t> </a:t>
            </a:r>
            <a:r>
              <a:rPr lang="zh-CN" altLang="en-US" dirty="0"/>
              <a:t>分治了，做个并行加法器和并行乘法器。注意到乘法本质是 </a:t>
            </a:r>
            <a:r>
              <a:rPr lang="en-US" altLang="zh-CN" dirty="0"/>
              <a:t>O(</a:t>
            </a:r>
            <a:r>
              <a:rPr lang="en-US" altLang="zh-CN" dirty="0" err="1"/>
              <a:t>logn</a:t>
            </a:r>
            <a:r>
              <a:rPr lang="en-US" altLang="zh-CN" dirty="0"/>
              <a:t>) </a:t>
            </a:r>
            <a:r>
              <a:rPr lang="zh-CN" altLang="en-US" dirty="0"/>
              <a:t>次加法。</a:t>
            </a:r>
            <a:endParaRPr lang="en-US" altLang="zh-CN" dirty="0"/>
          </a:p>
          <a:p>
            <a:r>
              <a:rPr lang="zh-CN" altLang="en-US" dirty="0"/>
              <a:t>复杂度 </a:t>
            </a:r>
            <a:r>
              <a:rPr lang="en-US" altLang="zh-CN" dirty="0"/>
              <a:t>T(n)=2T(n/2)+O(log^2 n)</a:t>
            </a:r>
            <a:r>
              <a:rPr lang="zh-CN" altLang="en-US" dirty="0"/>
              <a:t>，于是就是线性的了。</a:t>
            </a:r>
          </a:p>
        </p:txBody>
      </p:sp>
    </p:spTree>
    <p:extLst>
      <p:ext uri="{BB962C8B-B14F-4D97-AF65-F5344CB8AC3E}">
        <p14:creationId xmlns:p14="http://schemas.microsoft.com/office/powerpoint/2010/main" val="9059276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54D2EC-E3C0-A980-C95F-EC6D98BB7F5A}"/>
              </a:ext>
            </a:extLst>
          </p:cNvPr>
          <p:cNvSpPr>
            <a:spLocks noGrp="1"/>
          </p:cNvSpPr>
          <p:nvPr>
            <p:ph type="title"/>
          </p:nvPr>
        </p:nvSpPr>
        <p:spPr/>
        <p:txBody>
          <a:bodyPr>
            <a:normAutofit/>
          </a:bodyPr>
          <a:lstStyle/>
          <a:p>
            <a:r>
              <a:rPr lang="en-US" altLang="zh-CN" b="1" dirty="0"/>
              <a:t>ARC150F Constant Sum Subsequence</a:t>
            </a:r>
            <a:endParaRPr lang="zh-CN" altLang="en-US" dirty="0"/>
          </a:p>
        </p:txBody>
      </p:sp>
      <p:sp>
        <p:nvSpPr>
          <p:cNvPr id="3" name="内容占位符 2">
            <a:extLst>
              <a:ext uri="{FF2B5EF4-FFF2-40B4-BE49-F238E27FC236}">
                <a16:creationId xmlns:a16="http://schemas.microsoft.com/office/drawing/2014/main" id="{1108ACCC-5031-7C35-C627-A0B7C34B584D}"/>
              </a:ext>
            </a:extLst>
          </p:cNvPr>
          <p:cNvSpPr>
            <a:spLocks noGrp="1"/>
          </p:cNvSpPr>
          <p:nvPr>
            <p:ph idx="1"/>
          </p:nvPr>
        </p:nvSpPr>
        <p:spPr/>
        <p:txBody>
          <a:bodyPr/>
          <a:lstStyle/>
          <a:p>
            <a:r>
              <a:rPr lang="zh-CN" altLang="en-US" dirty="0"/>
              <a:t>给定值域 </a:t>
            </a:r>
            <a:r>
              <a:rPr lang="en-US" altLang="zh-CN" dirty="0"/>
              <a:t>[1,n]</a:t>
            </a:r>
            <a:r>
              <a:rPr lang="zh-CN" altLang="en-US" dirty="0"/>
              <a:t> 的序列 </a:t>
            </a:r>
            <a:r>
              <a:rPr lang="en-US" altLang="zh-CN" dirty="0"/>
              <a:t>a</a:t>
            </a:r>
            <a:r>
              <a:rPr lang="zh-CN" altLang="en-US" dirty="0"/>
              <a:t>，其包含所有 </a:t>
            </a:r>
            <a:r>
              <a:rPr lang="en-US" altLang="zh-CN" dirty="0"/>
              <a:t>&lt;=s </a:t>
            </a:r>
            <a:r>
              <a:rPr lang="zh-CN" altLang="en-US" dirty="0"/>
              <a:t>的正整数。构造无穷序列，每一项等同于下标模 </a:t>
            </a:r>
            <a:r>
              <a:rPr lang="en-US" altLang="zh-CN" dirty="0"/>
              <a:t>n </a:t>
            </a:r>
            <a:r>
              <a:rPr lang="zh-CN" altLang="en-US" dirty="0"/>
              <a:t>同余的 </a:t>
            </a:r>
            <a:r>
              <a:rPr lang="en-US" altLang="zh-CN" dirty="0"/>
              <a:t>a </a:t>
            </a:r>
            <a:r>
              <a:rPr lang="zh-CN" altLang="en-US" dirty="0"/>
              <a:t>的项。求该序列最短前缀，能够包含所有和为 </a:t>
            </a:r>
            <a:r>
              <a:rPr lang="en-US" altLang="zh-CN" dirty="0"/>
              <a:t>s </a:t>
            </a:r>
            <a:r>
              <a:rPr lang="zh-CN" altLang="en-US" dirty="0"/>
              <a:t>的序列作为子序列。</a:t>
            </a:r>
            <a:endParaRPr lang="en-US" altLang="zh-CN" dirty="0"/>
          </a:p>
          <a:p>
            <a:r>
              <a:rPr lang="en-US" altLang="zh-CN" dirty="0"/>
              <a:t>n&lt;=1.5e6</a:t>
            </a:r>
            <a:r>
              <a:rPr lang="zh-CN" altLang="en-US" dirty="0"/>
              <a:t>，</a:t>
            </a:r>
            <a:r>
              <a:rPr lang="en-US" altLang="zh-CN" dirty="0"/>
              <a:t>s&lt;=2e5</a:t>
            </a:r>
            <a:r>
              <a:rPr lang="zh-CN" altLang="en-US" dirty="0"/>
              <a:t>。</a:t>
            </a:r>
          </a:p>
        </p:txBody>
      </p:sp>
    </p:spTree>
    <p:extLst>
      <p:ext uri="{BB962C8B-B14F-4D97-AF65-F5344CB8AC3E}">
        <p14:creationId xmlns:p14="http://schemas.microsoft.com/office/powerpoint/2010/main" val="4505997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3F19F4-CBE7-20B2-448F-D35F658B9989}"/>
              </a:ext>
            </a:extLst>
          </p:cNvPr>
          <p:cNvSpPr>
            <a:spLocks noGrp="1"/>
          </p:cNvSpPr>
          <p:nvPr>
            <p:ph type="title"/>
          </p:nvPr>
        </p:nvSpPr>
        <p:spPr/>
        <p:txBody>
          <a:bodyPr/>
          <a:lstStyle/>
          <a:p>
            <a:r>
              <a:rPr lang="en-US" altLang="zh-CN" b="1" dirty="0"/>
              <a:t>ARC150F Constant Sum Subsequence</a:t>
            </a:r>
            <a:endParaRPr lang="zh-CN" altLang="en-US" dirty="0"/>
          </a:p>
        </p:txBody>
      </p:sp>
      <p:sp>
        <p:nvSpPr>
          <p:cNvPr id="3" name="内容占位符 2">
            <a:extLst>
              <a:ext uri="{FF2B5EF4-FFF2-40B4-BE49-F238E27FC236}">
                <a16:creationId xmlns:a16="http://schemas.microsoft.com/office/drawing/2014/main" id="{E8AFA544-D19A-138D-9779-A13FA5B32585}"/>
              </a:ext>
            </a:extLst>
          </p:cNvPr>
          <p:cNvSpPr>
            <a:spLocks noGrp="1"/>
          </p:cNvSpPr>
          <p:nvPr>
            <p:ph idx="1"/>
          </p:nvPr>
        </p:nvSpPr>
        <p:spPr/>
        <p:txBody>
          <a:bodyPr/>
          <a:lstStyle/>
          <a:p>
            <a:r>
              <a:rPr lang="zh-CN" altLang="en-US" dirty="0"/>
              <a:t>考虑直接 </a:t>
            </a:r>
            <a:r>
              <a:rPr lang="en-US" altLang="zh-CN" dirty="0" err="1"/>
              <a:t>dp</a:t>
            </a:r>
            <a:r>
              <a:rPr lang="zh-CN" altLang="en-US" dirty="0"/>
              <a:t>，设 </a:t>
            </a:r>
            <a:r>
              <a:rPr lang="en-US" altLang="zh-CN" dirty="0" err="1"/>
              <a:t>f_s</a:t>
            </a:r>
            <a:r>
              <a:rPr lang="en-US" altLang="zh-CN" dirty="0"/>
              <a:t> </a:t>
            </a:r>
            <a:r>
              <a:rPr lang="zh-CN" altLang="en-US" dirty="0"/>
              <a:t>为和为 </a:t>
            </a:r>
            <a:r>
              <a:rPr lang="en-US" altLang="zh-CN" dirty="0"/>
              <a:t>s </a:t>
            </a:r>
            <a:r>
              <a:rPr lang="zh-CN" altLang="en-US" dirty="0"/>
              <a:t>时的答案。</a:t>
            </a:r>
            <a:endParaRPr lang="en-US" altLang="zh-CN" dirty="0"/>
          </a:p>
          <a:p>
            <a:r>
              <a:rPr lang="en-US" altLang="zh-CN" dirty="0" err="1"/>
              <a:t>f_s</a:t>
            </a:r>
            <a:r>
              <a:rPr lang="en-US" altLang="zh-CN" dirty="0"/>
              <a:t>=max(</a:t>
            </a:r>
            <a:r>
              <a:rPr lang="en-US" altLang="zh-CN" dirty="0" err="1"/>
              <a:t>nxt</a:t>
            </a:r>
            <a:r>
              <a:rPr lang="en-US" altLang="zh-CN" dirty="0"/>
              <a:t>(f_{s-t},t))</a:t>
            </a:r>
            <a:r>
              <a:rPr lang="zh-CN" altLang="en-US" dirty="0"/>
              <a:t>，其中</a:t>
            </a:r>
            <a:r>
              <a:rPr lang="en-US" altLang="zh-CN" dirty="0"/>
              <a:t>0&lt;t&lt;=s</a:t>
            </a:r>
            <a:r>
              <a:rPr lang="zh-CN" altLang="en-US" dirty="0"/>
              <a:t>，</a:t>
            </a:r>
            <a:r>
              <a:rPr lang="en-US" altLang="zh-CN" dirty="0" err="1"/>
              <a:t>nxt</a:t>
            </a:r>
            <a:r>
              <a:rPr lang="en-US" altLang="zh-CN" dirty="0"/>
              <a:t>(</a:t>
            </a:r>
            <a:r>
              <a:rPr lang="en-US" altLang="zh-CN" dirty="0" err="1"/>
              <a:t>i,j</a:t>
            </a:r>
            <a:r>
              <a:rPr lang="en-US" altLang="zh-CN" dirty="0"/>
              <a:t>) </a:t>
            </a:r>
            <a:r>
              <a:rPr lang="zh-CN" altLang="en-US" dirty="0"/>
              <a:t>表示无穷序列中 </a:t>
            </a:r>
            <a:r>
              <a:rPr lang="en-US" altLang="zh-CN" dirty="0"/>
              <a:t>&gt;</a:t>
            </a:r>
            <a:r>
              <a:rPr lang="en-US" altLang="zh-CN" dirty="0" err="1"/>
              <a:t>i</a:t>
            </a:r>
            <a:r>
              <a:rPr lang="en-US" altLang="zh-CN" dirty="0"/>
              <a:t> </a:t>
            </a:r>
            <a:r>
              <a:rPr lang="zh-CN" altLang="en-US" dirty="0"/>
              <a:t>的最小下标使对应的值为 </a:t>
            </a:r>
            <a:r>
              <a:rPr lang="en-US" altLang="zh-CN" dirty="0"/>
              <a:t>j</a:t>
            </a:r>
            <a:r>
              <a:rPr lang="zh-CN" altLang="en-US" dirty="0"/>
              <a:t>。不难发现 </a:t>
            </a:r>
            <a:r>
              <a:rPr lang="en-US" altLang="zh-CN" dirty="0"/>
              <a:t>f </a:t>
            </a:r>
            <a:r>
              <a:rPr lang="zh-CN" altLang="en-US" dirty="0"/>
              <a:t>具有单调性。</a:t>
            </a:r>
            <a:endParaRPr lang="en-US" altLang="zh-CN" dirty="0"/>
          </a:p>
          <a:p>
            <a:r>
              <a:rPr lang="zh-CN" altLang="en-US" dirty="0"/>
              <a:t>考虑 </a:t>
            </a:r>
            <a:r>
              <a:rPr lang="en-US" altLang="zh-CN" dirty="0" err="1"/>
              <a:t>cdq</a:t>
            </a:r>
            <a:r>
              <a:rPr lang="en-US" altLang="zh-CN" dirty="0"/>
              <a:t> </a:t>
            </a:r>
            <a:r>
              <a:rPr lang="zh-CN" altLang="en-US" dirty="0"/>
              <a:t>分治，从 </a:t>
            </a:r>
            <a:r>
              <a:rPr lang="en-US" altLang="zh-CN" dirty="0"/>
              <a:t>[</a:t>
            </a:r>
            <a:r>
              <a:rPr lang="en-US" altLang="zh-CN" dirty="0" err="1"/>
              <a:t>l,mid</a:t>
            </a:r>
            <a:r>
              <a:rPr lang="en-US" altLang="zh-CN" dirty="0"/>
              <a:t>] </a:t>
            </a:r>
            <a:r>
              <a:rPr lang="zh-CN" altLang="en-US" dirty="0"/>
              <a:t>贡献到 </a:t>
            </a:r>
            <a:r>
              <a:rPr lang="en-US" altLang="zh-CN" dirty="0"/>
              <a:t>[mid+1,r]</a:t>
            </a:r>
            <a:r>
              <a:rPr lang="zh-CN" altLang="en-US" dirty="0"/>
              <a:t>。</a:t>
            </a:r>
            <a:endParaRPr lang="en-US" altLang="zh-CN" dirty="0"/>
          </a:p>
          <a:p>
            <a:r>
              <a:rPr lang="zh-CN" altLang="en-US" dirty="0"/>
              <a:t>枚举 </a:t>
            </a:r>
            <a:r>
              <a:rPr lang="en-US" altLang="zh-CN" dirty="0"/>
              <a:t>t</a:t>
            </a:r>
            <a:r>
              <a:rPr lang="zh-CN" altLang="en-US" dirty="0"/>
              <a:t>。考查 </a:t>
            </a:r>
            <a:r>
              <a:rPr lang="en-US" altLang="zh-CN" dirty="0"/>
              <a:t>f_{mid} </a:t>
            </a:r>
            <a:r>
              <a:rPr lang="zh-CN" altLang="en-US" dirty="0"/>
              <a:t>与其前的位置里 </a:t>
            </a:r>
            <a:r>
              <a:rPr lang="en-US" altLang="zh-CN" dirty="0"/>
              <a:t>t </a:t>
            </a:r>
            <a:r>
              <a:rPr lang="zh-CN" altLang="en-US" dirty="0"/>
              <a:t>最后一次出现的位置 </a:t>
            </a:r>
            <a:r>
              <a:rPr lang="en-US" altLang="zh-CN" dirty="0"/>
              <a:t>p</a:t>
            </a:r>
            <a:r>
              <a:rPr lang="zh-CN" altLang="en-US" dirty="0"/>
              <a:t> 与最小的 </a:t>
            </a:r>
            <a:r>
              <a:rPr lang="en-US" altLang="zh-CN" dirty="0"/>
              <a:t>x </a:t>
            </a:r>
            <a:r>
              <a:rPr lang="zh-CN" altLang="en-US" dirty="0"/>
              <a:t>满足 </a:t>
            </a:r>
            <a:r>
              <a:rPr lang="en-US" altLang="zh-CN" dirty="0" err="1"/>
              <a:t>f_x</a:t>
            </a:r>
            <a:r>
              <a:rPr lang="en-US" altLang="zh-CN" dirty="0"/>
              <a:t>&gt;=p</a:t>
            </a:r>
            <a:r>
              <a:rPr lang="zh-CN" altLang="en-US" dirty="0"/>
              <a:t>，则对于任意 </a:t>
            </a:r>
            <a:r>
              <a:rPr lang="en-US" altLang="zh-CN" dirty="0"/>
              <a:t>x&lt;=y&lt;=mid </a:t>
            </a:r>
            <a:r>
              <a:rPr lang="zh-CN" altLang="en-US" dirty="0"/>
              <a:t>均有 </a:t>
            </a:r>
            <a:r>
              <a:rPr lang="en-US" altLang="zh-CN" dirty="0" err="1"/>
              <a:t>nxt</a:t>
            </a:r>
            <a:r>
              <a:rPr lang="en-US" altLang="zh-CN" dirty="0"/>
              <a:t>(</a:t>
            </a:r>
            <a:r>
              <a:rPr lang="en-US" altLang="zh-CN" dirty="0" err="1"/>
              <a:t>f_y,t</a:t>
            </a:r>
            <a:r>
              <a:rPr lang="en-US" altLang="zh-CN" dirty="0"/>
              <a:t>)=</a:t>
            </a:r>
            <a:r>
              <a:rPr lang="en-US" altLang="zh-CN" dirty="0" err="1"/>
              <a:t>nxt</a:t>
            </a:r>
            <a:r>
              <a:rPr lang="en-US" altLang="zh-CN" dirty="0"/>
              <a:t>(f_{mid},t)</a:t>
            </a:r>
            <a:r>
              <a:rPr lang="zh-CN" altLang="en-US" dirty="0"/>
              <a:t>，是对一个区间给了贡献，线段树维护。</a:t>
            </a:r>
            <a:endParaRPr lang="en-US" altLang="zh-CN" dirty="0"/>
          </a:p>
          <a:p>
            <a:r>
              <a:rPr lang="zh-CN" altLang="en-US" dirty="0"/>
              <a:t>对于 </a:t>
            </a:r>
            <a:r>
              <a:rPr lang="en-US" altLang="zh-CN" dirty="0"/>
              <a:t>l&lt;=y&lt;=x-1</a:t>
            </a:r>
            <a:r>
              <a:rPr lang="zh-CN" altLang="en-US" dirty="0"/>
              <a:t>，由于 </a:t>
            </a:r>
            <a:r>
              <a:rPr lang="en-US" altLang="zh-CN" dirty="0" err="1"/>
              <a:t>f_y</a:t>
            </a:r>
            <a:r>
              <a:rPr lang="en-US" altLang="zh-CN" dirty="0"/>
              <a:t>&lt;p</a:t>
            </a:r>
            <a:r>
              <a:rPr lang="zh-CN" altLang="en-US" dirty="0"/>
              <a:t>，一定有 </a:t>
            </a:r>
            <a:r>
              <a:rPr lang="en-US" altLang="zh-CN" dirty="0" err="1"/>
              <a:t>nxt</a:t>
            </a:r>
            <a:r>
              <a:rPr lang="en-US" altLang="zh-CN" dirty="0"/>
              <a:t>(</a:t>
            </a:r>
            <a:r>
              <a:rPr lang="en-US" altLang="zh-CN" dirty="0" err="1"/>
              <a:t>f_y,t</a:t>
            </a:r>
            <a:r>
              <a:rPr lang="en-US" altLang="zh-CN" dirty="0"/>
              <a:t>)&lt;=p&lt;=f_{mid}</a:t>
            </a:r>
            <a:r>
              <a:rPr lang="zh-CN" altLang="en-US" dirty="0"/>
              <a:t>。</a:t>
            </a:r>
            <a:endParaRPr lang="en-US" altLang="zh-CN" dirty="0"/>
          </a:p>
          <a:p>
            <a:r>
              <a:rPr lang="en-US" altLang="zh-CN" dirty="0" err="1"/>
              <a:t>nxt</a:t>
            </a:r>
            <a:r>
              <a:rPr lang="en-US" altLang="zh-CN" dirty="0"/>
              <a:t> </a:t>
            </a:r>
            <a:r>
              <a:rPr lang="zh-CN" altLang="en-US" dirty="0"/>
              <a:t>和 </a:t>
            </a:r>
            <a:r>
              <a:rPr lang="en-US" altLang="zh-CN" dirty="0"/>
              <a:t>p </a:t>
            </a:r>
            <a:r>
              <a:rPr lang="zh-CN" altLang="en-US" dirty="0"/>
              <a:t>都可以单 </a:t>
            </a:r>
            <a:r>
              <a:rPr lang="en-US" altLang="zh-CN" dirty="0"/>
              <a:t>log </a:t>
            </a:r>
            <a:r>
              <a:rPr lang="zh-CN" altLang="en-US" dirty="0"/>
              <a:t>计算，总复杂度两个 </a:t>
            </a:r>
            <a:r>
              <a:rPr lang="en-US" altLang="zh-CN" dirty="0"/>
              <a:t>log</a:t>
            </a:r>
            <a:r>
              <a:rPr lang="zh-CN" altLang="en-US" dirty="0"/>
              <a:t>。</a:t>
            </a:r>
          </a:p>
          <a:p>
            <a:endParaRPr lang="zh-CN" altLang="en-US" dirty="0"/>
          </a:p>
        </p:txBody>
      </p:sp>
    </p:spTree>
    <p:extLst>
      <p:ext uri="{BB962C8B-B14F-4D97-AF65-F5344CB8AC3E}">
        <p14:creationId xmlns:p14="http://schemas.microsoft.com/office/powerpoint/2010/main" val="101651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45D0C-7D61-53F5-AA98-4F77CB8C41AB}"/>
              </a:ext>
            </a:extLst>
          </p:cNvPr>
          <p:cNvSpPr>
            <a:spLocks noGrp="1"/>
          </p:cNvSpPr>
          <p:nvPr>
            <p:ph type="title"/>
          </p:nvPr>
        </p:nvSpPr>
        <p:spPr/>
        <p:txBody>
          <a:bodyPr/>
          <a:lstStyle/>
          <a:p>
            <a:r>
              <a:rPr lang="en-US" altLang="zh-CN" b="1" dirty="0"/>
              <a:t>CF1175F The Number of </a:t>
            </a:r>
            <a:r>
              <a:rPr lang="en-US" altLang="zh-CN" b="1" dirty="0" err="1"/>
              <a:t>Subpermutations</a:t>
            </a:r>
            <a:endParaRPr lang="zh-CN" altLang="en-US" dirty="0"/>
          </a:p>
        </p:txBody>
      </p:sp>
      <p:sp>
        <p:nvSpPr>
          <p:cNvPr id="3" name="内容占位符 2">
            <a:extLst>
              <a:ext uri="{FF2B5EF4-FFF2-40B4-BE49-F238E27FC236}">
                <a16:creationId xmlns:a16="http://schemas.microsoft.com/office/drawing/2014/main" id="{9775700C-655C-1046-53A8-C403A7070813}"/>
              </a:ext>
            </a:extLst>
          </p:cNvPr>
          <p:cNvSpPr>
            <a:spLocks noGrp="1"/>
          </p:cNvSpPr>
          <p:nvPr>
            <p:ph idx="1"/>
          </p:nvPr>
        </p:nvSpPr>
        <p:spPr/>
        <p:txBody>
          <a:bodyPr/>
          <a:lstStyle/>
          <a:p>
            <a:r>
              <a:rPr lang="zh-CN" altLang="en-US" dirty="0"/>
              <a:t>给定一个序列，求它有多少个子区间 </a:t>
            </a:r>
            <a:r>
              <a:rPr lang="en-US" altLang="zh-CN" dirty="0"/>
              <a:t>[</a:t>
            </a:r>
            <a:r>
              <a:rPr lang="en-US" altLang="zh-CN" dirty="0" err="1"/>
              <a:t>l,r</a:t>
            </a:r>
            <a:r>
              <a:rPr lang="en-US" altLang="zh-CN" dirty="0"/>
              <a:t>] </a:t>
            </a:r>
            <a:r>
              <a:rPr lang="zh-CN" altLang="en-US" dirty="0"/>
              <a:t>是 </a:t>
            </a:r>
            <a:r>
              <a:rPr lang="en-US" altLang="zh-CN" dirty="0"/>
              <a:t>1 </a:t>
            </a:r>
            <a:r>
              <a:rPr lang="zh-CN" altLang="en-US" dirty="0"/>
              <a:t>到 </a:t>
            </a:r>
            <a:r>
              <a:rPr lang="en-US" altLang="zh-CN" dirty="0"/>
              <a:t>r-l+1 </a:t>
            </a:r>
            <a:r>
              <a:rPr lang="zh-CN" altLang="en-US" dirty="0"/>
              <a:t>的排列。</a:t>
            </a:r>
            <a:endParaRPr lang="en-US" altLang="zh-CN" dirty="0"/>
          </a:p>
          <a:p>
            <a:r>
              <a:rPr lang="en-US" altLang="zh-CN" dirty="0"/>
              <a:t>3e5</a:t>
            </a:r>
            <a:r>
              <a:rPr lang="zh-CN" altLang="en-US" dirty="0"/>
              <a:t>。</a:t>
            </a:r>
          </a:p>
        </p:txBody>
      </p:sp>
    </p:spTree>
    <p:extLst>
      <p:ext uri="{BB962C8B-B14F-4D97-AF65-F5344CB8AC3E}">
        <p14:creationId xmlns:p14="http://schemas.microsoft.com/office/powerpoint/2010/main" val="3717313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472E9-2B18-0D71-84A6-FE721E10974A}"/>
              </a:ext>
            </a:extLst>
          </p:cNvPr>
          <p:cNvSpPr>
            <a:spLocks noGrp="1"/>
          </p:cNvSpPr>
          <p:nvPr>
            <p:ph type="title"/>
          </p:nvPr>
        </p:nvSpPr>
        <p:spPr/>
        <p:txBody>
          <a:bodyPr/>
          <a:lstStyle/>
          <a:p>
            <a:r>
              <a:rPr lang="en-US" altLang="zh-CN" b="1" dirty="0"/>
              <a:t>CF1175F The Number of </a:t>
            </a:r>
            <a:r>
              <a:rPr lang="en-US" altLang="zh-CN" b="1" dirty="0" err="1"/>
              <a:t>Subpermutations</a:t>
            </a:r>
            <a:endParaRPr lang="zh-CN" altLang="en-US" dirty="0"/>
          </a:p>
        </p:txBody>
      </p:sp>
      <p:sp>
        <p:nvSpPr>
          <p:cNvPr id="3" name="内容占位符 2">
            <a:extLst>
              <a:ext uri="{FF2B5EF4-FFF2-40B4-BE49-F238E27FC236}">
                <a16:creationId xmlns:a16="http://schemas.microsoft.com/office/drawing/2014/main" id="{FBFC633F-F048-F427-1678-81BD36058A16}"/>
              </a:ext>
            </a:extLst>
          </p:cNvPr>
          <p:cNvSpPr>
            <a:spLocks noGrp="1"/>
          </p:cNvSpPr>
          <p:nvPr>
            <p:ph idx="1"/>
          </p:nvPr>
        </p:nvSpPr>
        <p:spPr/>
        <p:txBody>
          <a:bodyPr/>
          <a:lstStyle/>
          <a:p>
            <a:r>
              <a:rPr lang="zh-CN" altLang="en-US" dirty="0"/>
              <a:t>本质就是要满足两个条件：</a:t>
            </a:r>
            <a:r>
              <a:rPr lang="en-US" altLang="zh-CN" dirty="0"/>
              <a:t>[</a:t>
            </a:r>
            <a:r>
              <a:rPr lang="en-US" altLang="zh-CN" dirty="0" err="1"/>
              <a:t>l,r</a:t>
            </a:r>
            <a:r>
              <a:rPr lang="en-US" altLang="zh-CN" dirty="0"/>
              <a:t>] </a:t>
            </a:r>
            <a:r>
              <a:rPr lang="zh-CN" altLang="en-US" dirty="0"/>
              <a:t>数互不相同，以及最大值是 </a:t>
            </a:r>
            <a:r>
              <a:rPr lang="en-US" altLang="zh-CN" dirty="0"/>
              <a:t>r-l+1</a:t>
            </a:r>
            <a:r>
              <a:rPr lang="zh-CN" altLang="en-US" dirty="0"/>
              <a:t>。</a:t>
            </a:r>
            <a:endParaRPr lang="en-US" altLang="zh-CN" dirty="0"/>
          </a:p>
          <a:p>
            <a:r>
              <a:rPr lang="zh-CN" altLang="en-US" dirty="0"/>
              <a:t>考虑预处理每个数上一次出现的位置，并对这个东西累前缀最大值，记为 </a:t>
            </a:r>
            <a:r>
              <a:rPr lang="en-US" altLang="zh-CN" dirty="0"/>
              <a:t>s</a:t>
            </a:r>
            <a:r>
              <a:rPr lang="zh-CN" altLang="en-US" dirty="0"/>
              <a:t>。则 </a:t>
            </a:r>
            <a:r>
              <a:rPr lang="en-US" altLang="zh-CN" dirty="0"/>
              <a:t>[</a:t>
            </a:r>
            <a:r>
              <a:rPr lang="en-US" altLang="zh-CN" dirty="0" err="1"/>
              <a:t>l,r</a:t>
            </a:r>
            <a:r>
              <a:rPr lang="en-US" altLang="zh-CN" dirty="0"/>
              <a:t>] </a:t>
            </a:r>
            <a:r>
              <a:rPr lang="zh-CN" altLang="en-US" dirty="0"/>
              <a:t>互不相同等价于 </a:t>
            </a:r>
            <a:r>
              <a:rPr lang="en-US" altLang="zh-CN" dirty="0" err="1"/>
              <a:t>s_r</a:t>
            </a:r>
            <a:r>
              <a:rPr lang="en-US" altLang="zh-CN" dirty="0"/>
              <a:t>&lt;l</a:t>
            </a:r>
            <a:r>
              <a:rPr lang="zh-CN" altLang="en-US" dirty="0"/>
              <a:t>。可以 </a:t>
            </a:r>
            <a:r>
              <a:rPr lang="en-US" altLang="zh-CN" dirty="0"/>
              <a:t>O(1)</a:t>
            </a:r>
            <a:r>
              <a:rPr lang="zh-CN" altLang="en-US" dirty="0"/>
              <a:t> 判断。</a:t>
            </a:r>
            <a:endParaRPr lang="en-US" altLang="zh-CN" dirty="0"/>
          </a:p>
          <a:p>
            <a:r>
              <a:rPr lang="zh-CN" altLang="en-US" dirty="0"/>
              <a:t>考虑按最大值分治，计算所有跨过全局最大值的子段，然后左右递归下去。</a:t>
            </a:r>
            <a:endParaRPr lang="en-US" altLang="zh-CN" dirty="0"/>
          </a:p>
          <a:p>
            <a:r>
              <a:rPr lang="zh-CN" altLang="en-US" dirty="0"/>
              <a:t>注意到此时区间的长度已经固定，而且左右端点一定分别在最大值的左右，于是所有可能的区间数量不超过最大值两边区间长度的较短者。</a:t>
            </a:r>
            <a:endParaRPr lang="en-US" altLang="zh-CN" dirty="0"/>
          </a:p>
          <a:p>
            <a:r>
              <a:rPr lang="zh-CN" altLang="en-US" dirty="0"/>
              <a:t>复杂度 </a:t>
            </a:r>
            <a:r>
              <a:rPr lang="en-US" altLang="zh-CN" dirty="0" err="1"/>
              <a:t>nlogn</a:t>
            </a:r>
            <a:r>
              <a:rPr lang="zh-CN" altLang="en-US" dirty="0"/>
              <a:t>。本质是枚举了每一个可能的区间。</a:t>
            </a:r>
          </a:p>
        </p:txBody>
      </p:sp>
    </p:spTree>
    <p:extLst>
      <p:ext uri="{BB962C8B-B14F-4D97-AF65-F5344CB8AC3E}">
        <p14:creationId xmlns:p14="http://schemas.microsoft.com/office/powerpoint/2010/main" val="425376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D30F9-9062-90A7-2F8F-53B2AACAA40D}"/>
              </a:ext>
            </a:extLst>
          </p:cNvPr>
          <p:cNvSpPr>
            <a:spLocks noGrp="1"/>
          </p:cNvSpPr>
          <p:nvPr>
            <p:ph type="title"/>
          </p:nvPr>
        </p:nvSpPr>
        <p:spPr/>
        <p:txBody>
          <a:bodyPr/>
          <a:lstStyle/>
          <a:p>
            <a:r>
              <a:rPr lang="en-US" altLang="zh-CN" b="1" dirty="0"/>
              <a:t>[PA 2014] </a:t>
            </a:r>
            <a:r>
              <a:rPr lang="en-US" altLang="zh-CN" b="1" dirty="0" err="1"/>
              <a:t>Druzyny</a:t>
            </a:r>
            <a:endParaRPr lang="en-US" altLang="zh-CN" b="1" dirty="0"/>
          </a:p>
        </p:txBody>
      </p:sp>
      <p:sp>
        <p:nvSpPr>
          <p:cNvPr id="3" name="内容占位符 2">
            <a:extLst>
              <a:ext uri="{FF2B5EF4-FFF2-40B4-BE49-F238E27FC236}">
                <a16:creationId xmlns:a16="http://schemas.microsoft.com/office/drawing/2014/main" id="{967734A0-272B-C7B3-EE84-4D54763CAA3F}"/>
              </a:ext>
            </a:extLst>
          </p:cNvPr>
          <p:cNvSpPr>
            <a:spLocks noGrp="1"/>
          </p:cNvSpPr>
          <p:nvPr>
            <p:ph idx="1"/>
          </p:nvPr>
        </p:nvSpPr>
        <p:spPr/>
        <p:txBody>
          <a:bodyPr/>
          <a:lstStyle/>
          <a:p>
            <a:r>
              <a:rPr lang="zh-CN" altLang="en-US" dirty="0"/>
              <a:t>给定 </a:t>
            </a:r>
            <a:r>
              <a:rPr lang="en-US" altLang="zh-CN" dirty="0"/>
              <a:t>n </a:t>
            </a:r>
            <a:r>
              <a:rPr lang="zh-CN" altLang="en-US" dirty="0"/>
              <a:t>个数，要求将其划分为若干个连续段。要求第 </a:t>
            </a:r>
            <a:r>
              <a:rPr lang="en-US" altLang="zh-CN" dirty="0" err="1"/>
              <a:t>i</a:t>
            </a:r>
            <a:r>
              <a:rPr lang="en-US" altLang="zh-CN" dirty="0"/>
              <a:t> </a:t>
            </a:r>
            <a:r>
              <a:rPr lang="zh-CN" altLang="en-US" dirty="0"/>
              <a:t>个数所在的连续段大小在 </a:t>
            </a:r>
            <a:r>
              <a:rPr lang="en-US" altLang="zh-CN" dirty="0"/>
              <a:t>[</a:t>
            </a:r>
            <a:r>
              <a:rPr lang="en-US" altLang="zh-CN" dirty="0" err="1"/>
              <a:t>c_i,d_i</a:t>
            </a:r>
            <a:r>
              <a:rPr lang="en-US" altLang="zh-CN" dirty="0"/>
              <a:t>] </a:t>
            </a:r>
            <a:r>
              <a:rPr lang="zh-CN" altLang="en-US" dirty="0"/>
              <a:t>中。求最大划分连续段的数量，以及达到这一数量是方案数（取模）。</a:t>
            </a:r>
            <a:endParaRPr lang="en-US" altLang="zh-CN" dirty="0"/>
          </a:p>
          <a:p>
            <a:r>
              <a:rPr lang="en-US" altLang="zh-CN" dirty="0"/>
              <a:t>1e6</a:t>
            </a:r>
            <a:r>
              <a:rPr lang="zh-CN" altLang="en-US" dirty="0"/>
              <a:t>。</a:t>
            </a:r>
          </a:p>
        </p:txBody>
      </p:sp>
    </p:spTree>
    <p:extLst>
      <p:ext uri="{BB962C8B-B14F-4D97-AF65-F5344CB8AC3E}">
        <p14:creationId xmlns:p14="http://schemas.microsoft.com/office/powerpoint/2010/main" val="22704990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D22B4C-B76F-BE94-4033-E4576E459135}"/>
              </a:ext>
            </a:extLst>
          </p:cNvPr>
          <p:cNvSpPr>
            <a:spLocks noGrp="1"/>
          </p:cNvSpPr>
          <p:nvPr>
            <p:ph type="title"/>
          </p:nvPr>
        </p:nvSpPr>
        <p:spPr/>
        <p:txBody>
          <a:bodyPr/>
          <a:lstStyle/>
          <a:p>
            <a:r>
              <a:rPr lang="en-US" altLang="zh-CN" b="1" dirty="0"/>
              <a:t>[PA 2014] </a:t>
            </a:r>
            <a:r>
              <a:rPr lang="en-US" altLang="zh-CN" b="1" dirty="0" err="1"/>
              <a:t>Druzyny</a:t>
            </a:r>
            <a:endParaRPr lang="zh-CN" altLang="en-US" dirty="0"/>
          </a:p>
        </p:txBody>
      </p:sp>
      <p:sp>
        <p:nvSpPr>
          <p:cNvPr id="3" name="内容占位符 2">
            <a:extLst>
              <a:ext uri="{FF2B5EF4-FFF2-40B4-BE49-F238E27FC236}">
                <a16:creationId xmlns:a16="http://schemas.microsoft.com/office/drawing/2014/main" id="{3AD2F3C5-89D1-D0D4-FF0F-D9A6A16A85EE}"/>
              </a:ext>
            </a:extLst>
          </p:cNvPr>
          <p:cNvSpPr>
            <a:spLocks noGrp="1"/>
          </p:cNvSpPr>
          <p:nvPr>
            <p:ph idx="1"/>
          </p:nvPr>
        </p:nvSpPr>
        <p:spPr/>
        <p:txBody>
          <a:bodyPr/>
          <a:lstStyle/>
          <a:p>
            <a:r>
              <a:rPr lang="zh-CN" altLang="en-US" dirty="0"/>
              <a:t>首先这个显然是一个 </a:t>
            </a:r>
            <a:r>
              <a:rPr lang="en-US" altLang="zh-CN" dirty="0" err="1"/>
              <a:t>dp</a:t>
            </a:r>
            <a:r>
              <a:rPr lang="zh-CN" altLang="en-US" dirty="0"/>
              <a:t>。我们只考虑信息的转移，就可以同时维护两问。设 </a:t>
            </a:r>
            <a:r>
              <a:rPr lang="en-US" altLang="zh-CN" dirty="0" err="1"/>
              <a:t>f_i</a:t>
            </a:r>
            <a:r>
              <a:rPr lang="en-US" altLang="zh-CN" dirty="0"/>
              <a:t> </a:t>
            </a:r>
            <a:r>
              <a:rPr lang="zh-CN" altLang="en-US" dirty="0"/>
              <a:t>是前 </a:t>
            </a:r>
            <a:r>
              <a:rPr lang="en-US" altLang="zh-CN" dirty="0" err="1"/>
              <a:t>i</a:t>
            </a:r>
            <a:r>
              <a:rPr lang="en-US" altLang="zh-CN" dirty="0"/>
              <a:t> </a:t>
            </a:r>
            <a:r>
              <a:rPr lang="zh-CN" altLang="en-US" dirty="0"/>
              <a:t>个数的信息，那么 </a:t>
            </a:r>
            <a:r>
              <a:rPr lang="en-US" altLang="zh-CN" dirty="0" err="1"/>
              <a:t>f_j</a:t>
            </a:r>
            <a:r>
              <a:rPr lang="en-US" altLang="zh-CN" dirty="0"/>
              <a:t> </a:t>
            </a:r>
            <a:r>
              <a:rPr lang="zh-CN" altLang="en-US" dirty="0"/>
              <a:t>会向 </a:t>
            </a:r>
            <a:r>
              <a:rPr lang="en-US" altLang="zh-CN" dirty="0" err="1"/>
              <a:t>f_i</a:t>
            </a:r>
            <a:r>
              <a:rPr lang="en-US" altLang="zh-CN" dirty="0"/>
              <a:t> </a:t>
            </a:r>
            <a:r>
              <a:rPr lang="zh-CN" altLang="en-US" dirty="0"/>
              <a:t>贡献当且仅当 </a:t>
            </a:r>
            <a:r>
              <a:rPr lang="en-US" altLang="zh-CN" dirty="0" err="1"/>
              <a:t>i</a:t>
            </a:r>
            <a:r>
              <a:rPr lang="en-US" altLang="zh-CN" dirty="0"/>
              <a:t>-j </a:t>
            </a:r>
            <a:r>
              <a:rPr lang="zh-CN" altLang="en-US" dirty="0"/>
              <a:t>介于 </a:t>
            </a:r>
            <a:r>
              <a:rPr lang="en-US" altLang="zh-CN" dirty="0"/>
              <a:t>[j+1,i]</a:t>
            </a:r>
            <a:r>
              <a:rPr lang="zh-CN" altLang="en-US" dirty="0"/>
              <a:t> 中 </a:t>
            </a:r>
            <a:r>
              <a:rPr lang="en-US" altLang="zh-CN" dirty="0"/>
              <a:t>c </a:t>
            </a:r>
            <a:r>
              <a:rPr lang="zh-CN" altLang="en-US" dirty="0"/>
              <a:t>的最大值和 </a:t>
            </a:r>
            <a:r>
              <a:rPr lang="en-US" altLang="zh-CN" dirty="0"/>
              <a:t>d </a:t>
            </a:r>
            <a:r>
              <a:rPr lang="zh-CN" altLang="en-US" dirty="0"/>
              <a:t>的最小值之间。</a:t>
            </a:r>
            <a:endParaRPr lang="en-US" altLang="zh-CN" dirty="0"/>
          </a:p>
          <a:p>
            <a:r>
              <a:rPr lang="zh-CN" altLang="en-US" dirty="0"/>
              <a:t>考虑分治。假设当前区间是 </a:t>
            </a:r>
            <a:r>
              <a:rPr lang="en-US" altLang="zh-CN" dirty="0"/>
              <a:t>[</a:t>
            </a:r>
            <a:r>
              <a:rPr lang="en-US" altLang="zh-CN" dirty="0" err="1"/>
              <a:t>l,r</a:t>
            </a:r>
            <a:r>
              <a:rPr lang="en-US" altLang="zh-CN" dirty="0"/>
              <a:t>]</a:t>
            </a:r>
            <a:r>
              <a:rPr lang="zh-CN" altLang="en-US" dirty="0"/>
              <a:t>，我们考虑找到 </a:t>
            </a:r>
            <a:r>
              <a:rPr lang="en-US" altLang="zh-CN" dirty="0"/>
              <a:t>(</a:t>
            </a:r>
            <a:r>
              <a:rPr lang="en-US" altLang="zh-CN" dirty="0" err="1"/>
              <a:t>l,r</a:t>
            </a:r>
            <a:r>
              <a:rPr lang="en-US" altLang="zh-CN" dirty="0"/>
              <a:t>] </a:t>
            </a:r>
            <a:r>
              <a:rPr lang="zh-CN" altLang="en-US" dirty="0"/>
              <a:t>中 </a:t>
            </a:r>
            <a:r>
              <a:rPr lang="en-US" altLang="zh-CN" dirty="0"/>
              <a:t>c </a:t>
            </a:r>
            <a:r>
              <a:rPr lang="zh-CN" altLang="en-US" dirty="0"/>
              <a:t>的最大值位置 </a:t>
            </a:r>
            <a:r>
              <a:rPr lang="en-US" altLang="zh-CN" dirty="0"/>
              <a:t>k</a:t>
            </a:r>
            <a:r>
              <a:rPr lang="zh-CN" altLang="en-US" dirty="0"/>
              <a:t>，然后分成 </a:t>
            </a:r>
            <a:r>
              <a:rPr lang="en-US" altLang="zh-CN" dirty="0"/>
              <a:t>[</a:t>
            </a:r>
            <a:r>
              <a:rPr lang="en-US" altLang="zh-CN" dirty="0" err="1"/>
              <a:t>l,k</a:t>
            </a:r>
            <a:r>
              <a:rPr lang="en-US" altLang="zh-CN" dirty="0"/>
              <a:t>) </a:t>
            </a:r>
            <a:r>
              <a:rPr lang="zh-CN" altLang="en-US" dirty="0"/>
              <a:t>和 </a:t>
            </a:r>
            <a:r>
              <a:rPr lang="en-US" altLang="zh-CN" dirty="0"/>
              <a:t>[</a:t>
            </a:r>
            <a:r>
              <a:rPr lang="en-US" altLang="zh-CN" dirty="0" err="1"/>
              <a:t>k,r</a:t>
            </a:r>
            <a:r>
              <a:rPr lang="en-US" altLang="zh-CN" dirty="0"/>
              <a:t>] </a:t>
            </a:r>
            <a:r>
              <a:rPr lang="zh-CN" altLang="en-US" dirty="0"/>
              <a:t>去做。现在我们只需要计算 </a:t>
            </a:r>
            <a:r>
              <a:rPr lang="en-US" altLang="zh-CN" dirty="0"/>
              <a:t>[</a:t>
            </a:r>
            <a:r>
              <a:rPr lang="en-US" altLang="zh-CN" dirty="0" err="1"/>
              <a:t>l,k</a:t>
            </a:r>
            <a:r>
              <a:rPr lang="en-US" altLang="zh-CN" dirty="0"/>
              <a:t>) </a:t>
            </a:r>
            <a:r>
              <a:rPr lang="zh-CN" altLang="en-US" dirty="0"/>
              <a:t>到 </a:t>
            </a:r>
            <a:r>
              <a:rPr lang="en-US" altLang="zh-CN" dirty="0"/>
              <a:t>[</a:t>
            </a:r>
            <a:r>
              <a:rPr lang="en-US" altLang="zh-CN" dirty="0" err="1"/>
              <a:t>k,r</a:t>
            </a:r>
            <a:r>
              <a:rPr lang="en-US" altLang="zh-CN" dirty="0"/>
              <a:t>] </a:t>
            </a:r>
            <a:r>
              <a:rPr lang="zh-CN" altLang="en-US" dirty="0"/>
              <a:t>的贡献。不难发现此时 </a:t>
            </a:r>
            <a:r>
              <a:rPr lang="en-US" altLang="zh-CN" dirty="0"/>
              <a:t>c </a:t>
            </a:r>
            <a:r>
              <a:rPr lang="zh-CN" altLang="en-US" dirty="0"/>
              <a:t>的最大值被 </a:t>
            </a:r>
            <a:r>
              <a:rPr lang="en-US" altLang="zh-CN" dirty="0" err="1"/>
              <a:t>c_k</a:t>
            </a:r>
            <a:r>
              <a:rPr lang="en-US" altLang="zh-CN" dirty="0"/>
              <a:t> </a:t>
            </a:r>
            <a:r>
              <a:rPr lang="zh-CN" altLang="en-US" dirty="0"/>
              <a:t>锁定。</a:t>
            </a:r>
            <a:endParaRPr lang="en-US" altLang="zh-CN" dirty="0"/>
          </a:p>
          <a:p>
            <a:r>
              <a:rPr lang="zh-CN" altLang="en-US" dirty="0"/>
              <a:t>此时如果固定 </a:t>
            </a:r>
            <a:r>
              <a:rPr lang="en-US" altLang="zh-CN" dirty="0" err="1"/>
              <a:t>i</a:t>
            </a:r>
            <a:r>
              <a:rPr lang="en-US" altLang="zh-CN" dirty="0"/>
              <a:t> </a:t>
            </a:r>
            <a:r>
              <a:rPr lang="zh-CN" altLang="en-US" dirty="0"/>
              <a:t>或 </a:t>
            </a:r>
            <a:r>
              <a:rPr lang="en-US" altLang="zh-CN" dirty="0"/>
              <a:t>j</a:t>
            </a:r>
            <a:r>
              <a:rPr lang="zh-CN" altLang="en-US" dirty="0"/>
              <a:t>，可以转移的部分形成一个区间。我们用线段树维护，对较小的一边操作即可。</a:t>
            </a:r>
            <a:endParaRPr lang="en-US" altLang="zh-CN" dirty="0"/>
          </a:p>
          <a:p>
            <a:r>
              <a:rPr lang="zh-CN" altLang="en-US" dirty="0"/>
              <a:t>复杂度两个 </a:t>
            </a:r>
            <a:r>
              <a:rPr lang="en-US" altLang="zh-CN" dirty="0"/>
              <a:t>log</a:t>
            </a:r>
            <a:r>
              <a:rPr lang="zh-CN" altLang="en-US" dirty="0"/>
              <a:t>。这类技巧别称“启发式分裂”（其实这个更广泛一点）或“最值分治”。</a:t>
            </a:r>
            <a:endParaRPr lang="en-US" altLang="zh-CN" dirty="0"/>
          </a:p>
        </p:txBody>
      </p:sp>
    </p:spTree>
    <p:extLst>
      <p:ext uri="{BB962C8B-B14F-4D97-AF65-F5344CB8AC3E}">
        <p14:creationId xmlns:p14="http://schemas.microsoft.com/office/powerpoint/2010/main" val="3560055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ADF028-D1CF-6317-A619-C7771DD2028E}"/>
              </a:ext>
            </a:extLst>
          </p:cNvPr>
          <p:cNvSpPr>
            <a:spLocks noGrp="1"/>
          </p:cNvSpPr>
          <p:nvPr>
            <p:ph type="title"/>
          </p:nvPr>
        </p:nvSpPr>
        <p:spPr/>
        <p:txBody>
          <a:bodyPr/>
          <a:lstStyle/>
          <a:p>
            <a:r>
              <a:rPr lang="zh-CN" altLang="en-US" dirty="0"/>
              <a:t>中场休息</a:t>
            </a:r>
          </a:p>
        </p:txBody>
      </p:sp>
      <p:sp>
        <p:nvSpPr>
          <p:cNvPr id="3" name="内容占位符 2">
            <a:extLst>
              <a:ext uri="{FF2B5EF4-FFF2-40B4-BE49-F238E27FC236}">
                <a16:creationId xmlns:a16="http://schemas.microsoft.com/office/drawing/2014/main" id="{1248C420-BC7B-3614-EDCA-BD998754FE3F}"/>
              </a:ext>
            </a:extLst>
          </p:cNvPr>
          <p:cNvSpPr>
            <a:spLocks noGrp="1"/>
          </p:cNvSpPr>
          <p:nvPr>
            <p:ph idx="1"/>
          </p:nvPr>
        </p:nvSpPr>
        <p:spPr/>
        <p:txBody>
          <a:bodyPr/>
          <a:lstStyle/>
          <a:p>
            <a:r>
              <a:rPr lang="zh-CN" altLang="en-US" b="1" dirty="0">
                <a:latin typeface="华文隶书" panose="02010800040101010101" pitchFamily="2" charset="-122"/>
                <a:ea typeface="华文隶书" panose="02010800040101010101" pitchFamily="2" charset="-122"/>
              </a:rPr>
              <a:t>您好我是一个高一学生在上海以前学过</a:t>
            </a:r>
            <a:r>
              <a:rPr lang="en-US" altLang="zh-CN" b="1" dirty="0">
                <a:latin typeface="Consolas" panose="020B0609020204030204" pitchFamily="49" charset="0"/>
                <a:ea typeface="华文隶书" panose="02010800040101010101" pitchFamily="2" charset="-122"/>
              </a:rPr>
              <a:t>python</a:t>
            </a:r>
            <a:r>
              <a:rPr lang="zh-CN" altLang="en-US" b="1" dirty="0">
                <a:latin typeface="华文隶书" panose="02010800040101010101" pitchFamily="2" charset="-122"/>
                <a:ea typeface="华文隶书" panose="02010800040101010101" pitchFamily="2" charset="-122"/>
              </a:rPr>
              <a:t>和一些基础算法我现在自学了</a:t>
            </a:r>
            <a:r>
              <a:rPr lang="en-US" altLang="zh-CN" b="1" dirty="0">
                <a:latin typeface="Consolas" panose="020B0609020204030204" pitchFamily="49" charset="0"/>
                <a:ea typeface="华文隶书" panose="02010800040101010101" pitchFamily="2" charset="-122"/>
              </a:rPr>
              <a:t>C++</a:t>
            </a:r>
            <a:r>
              <a:rPr lang="zh-CN" altLang="en-US" b="1" dirty="0">
                <a:latin typeface="华文隶书" panose="02010800040101010101" pitchFamily="2" charset="-122"/>
                <a:ea typeface="华文隶书" panose="02010800040101010101" pitchFamily="2" charset="-122"/>
              </a:rPr>
              <a:t>的所有语法包括指针准备继续学习算法虽然起步较晚但有信心参加算法竞赛比如信息学奥赛并拿奖我知道您很厉害不知道您是否有兴趣当我老师我不会支付任何费用您只需要给我出题然后评价我的解答分享一些竞赛技巧</a:t>
            </a:r>
            <a:endParaRPr lang="en-US" altLang="zh-CN" b="1" dirty="0">
              <a:latin typeface="华文隶书" panose="02010800040101010101" pitchFamily="2" charset="-122"/>
              <a:ea typeface="华文隶书" panose="02010800040101010101" pitchFamily="2" charset="-122"/>
            </a:endParaRPr>
          </a:p>
          <a:p>
            <a:r>
              <a:rPr lang="zh-CN" altLang="en-US" b="1" dirty="0">
                <a:latin typeface="华文隶书" panose="02010800040101010101" pitchFamily="2" charset="-122"/>
                <a:ea typeface="华文隶书" panose="02010800040101010101" pitchFamily="2" charset="-122"/>
              </a:rPr>
              <a:t>昨天我的信息老师说洛谷是什么垃圾玩意大家要打</a:t>
            </a:r>
            <a:r>
              <a:rPr lang="en-US" altLang="zh-CN" b="1" dirty="0">
                <a:latin typeface="Consolas" panose="020B0609020204030204" pitchFamily="49" charset="0"/>
                <a:ea typeface="华文隶书" panose="02010800040101010101" pitchFamily="2" charset="-122"/>
              </a:rPr>
              <a:t>CF</a:t>
            </a:r>
            <a:r>
              <a:rPr lang="zh-CN" altLang="en-US" b="1" dirty="0">
                <a:latin typeface="华文隶书" panose="02010800040101010101" pitchFamily="2" charset="-122"/>
                <a:ea typeface="华文隶书" panose="02010800040101010101" pitchFamily="2" charset="-122"/>
              </a:rPr>
              <a:t>于是我开始使用一年前注册的账户今天我看见一个人品很差的一个同学在洛谷上骗分我觉得他污染了信息学现在我发现信息老师是对的洛谷只是山丘</a:t>
            </a:r>
            <a:r>
              <a:rPr lang="en-US" altLang="zh-CN" b="1" dirty="0">
                <a:latin typeface="Consolas" panose="020B0609020204030204" pitchFamily="49" charset="0"/>
                <a:ea typeface="华文隶书" panose="02010800040101010101" pitchFamily="2" charset="-122"/>
              </a:rPr>
              <a:t>CF</a:t>
            </a:r>
            <a:r>
              <a:rPr lang="zh-CN" altLang="en-US" b="1" dirty="0">
                <a:latin typeface="华文隶书" panose="02010800040101010101" pitchFamily="2" charset="-122"/>
                <a:ea typeface="华文隶书" panose="02010800040101010101" pitchFamily="2" charset="-122"/>
              </a:rPr>
              <a:t>是珠穆朗玛峰不畏浮云遮望眼自缘身在最高层</a:t>
            </a:r>
            <a:r>
              <a:rPr lang="en-US" altLang="zh-CN" b="1" dirty="0" err="1">
                <a:latin typeface="Consolas" panose="020B0609020204030204" pitchFamily="49" charset="0"/>
                <a:ea typeface="华文隶书" panose="02010800040101010101" pitchFamily="2" charset="-122"/>
              </a:rPr>
              <a:t>Codeforces</a:t>
            </a:r>
            <a:r>
              <a:rPr lang="zh-CN" altLang="en-US" b="1" dirty="0">
                <a:latin typeface="华文隶书" panose="02010800040101010101" pitchFamily="2" charset="-122"/>
                <a:ea typeface="华文隶书" panose="02010800040101010101" pitchFamily="2" charset="-122"/>
              </a:rPr>
              <a:t>我来了</a:t>
            </a:r>
          </a:p>
        </p:txBody>
      </p:sp>
    </p:spTree>
    <p:extLst>
      <p:ext uri="{BB962C8B-B14F-4D97-AF65-F5344CB8AC3E}">
        <p14:creationId xmlns:p14="http://schemas.microsoft.com/office/powerpoint/2010/main" val="7149936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608EB-A888-C412-927A-575C7DE5A362}"/>
              </a:ext>
            </a:extLst>
          </p:cNvPr>
          <p:cNvSpPr>
            <a:spLocks noGrp="1"/>
          </p:cNvSpPr>
          <p:nvPr>
            <p:ph type="title"/>
          </p:nvPr>
        </p:nvSpPr>
        <p:spPr/>
        <p:txBody>
          <a:bodyPr/>
          <a:lstStyle/>
          <a:p>
            <a:r>
              <a:rPr lang="zh-CN" altLang="en-US" dirty="0"/>
              <a:t>线段树合并</a:t>
            </a:r>
          </a:p>
        </p:txBody>
      </p:sp>
      <p:sp>
        <p:nvSpPr>
          <p:cNvPr id="3" name="内容占位符 2">
            <a:extLst>
              <a:ext uri="{FF2B5EF4-FFF2-40B4-BE49-F238E27FC236}">
                <a16:creationId xmlns:a16="http://schemas.microsoft.com/office/drawing/2014/main" id="{0CC697AC-6556-5B93-FD50-629A81F3FA5F}"/>
              </a:ext>
            </a:extLst>
          </p:cNvPr>
          <p:cNvSpPr>
            <a:spLocks noGrp="1"/>
          </p:cNvSpPr>
          <p:nvPr>
            <p:ph idx="1"/>
          </p:nvPr>
        </p:nvSpPr>
        <p:spPr/>
        <p:txBody>
          <a:bodyPr/>
          <a:lstStyle/>
          <a:p>
            <a:r>
              <a:rPr lang="zh-CN" altLang="en-US" dirty="0"/>
              <a:t>相信大家都会。</a:t>
            </a:r>
            <a:endParaRPr lang="en-US" altLang="zh-CN" dirty="0"/>
          </a:p>
          <a:p>
            <a:r>
              <a:rPr lang="zh-CN" altLang="en-US" dirty="0"/>
              <a:t>常见的 </a:t>
            </a:r>
            <a:r>
              <a:rPr lang="en-US" altLang="zh-CN" dirty="0"/>
              <a:t>trick </a:t>
            </a:r>
            <a:r>
              <a:rPr lang="zh-CN" altLang="en-US" dirty="0"/>
              <a:t>是维护 </a:t>
            </a:r>
            <a:r>
              <a:rPr lang="en-US" altLang="zh-CN" dirty="0" err="1"/>
              <a:t>dp</a:t>
            </a:r>
            <a:r>
              <a:rPr lang="zh-CN" altLang="en-US" dirty="0"/>
              <a:t>，但本身作为一个工具还有更多应用。</a:t>
            </a:r>
          </a:p>
        </p:txBody>
      </p:sp>
    </p:spTree>
    <p:extLst>
      <p:ext uri="{BB962C8B-B14F-4D97-AF65-F5344CB8AC3E}">
        <p14:creationId xmlns:p14="http://schemas.microsoft.com/office/powerpoint/2010/main" val="388687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C44AC2-5D14-20DF-6B43-94B9823EB33F}"/>
              </a:ext>
            </a:extLst>
          </p:cNvPr>
          <p:cNvSpPr>
            <a:spLocks noGrp="1"/>
          </p:cNvSpPr>
          <p:nvPr>
            <p:ph type="title"/>
          </p:nvPr>
        </p:nvSpPr>
        <p:spPr/>
        <p:txBody>
          <a:bodyPr/>
          <a:lstStyle/>
          <a:p>
            <a:r>
              <a:rPr lang="en-US" altLang="zh-CN" b="1" dirty="0"/>
              <a:t>JOISC 2019 Day2 </a:t>
            </a:r>
            <a:r>
              <a:rPr lang="zh-CN" altLang="en-US" b="1" dirty="0"/>
              <a:t>两个天线</a:t>
            </a:r>
            <a:endParaRPr lang="zh-CN" altLang="en-US" dirty="0"/>
          </a:p>
        </p:txBody>
      </p:sp>
      <p:sp>
        <p:nvSpPr>
          <p:cNvPr id="3" name="内容占位符 2">
            <a:extLst>
              <a:ext uri="{FF2B5EF4-FFF2-40B4-BE49-F238E27FC236}">
                <a16:creationId xmlns:a16="http://schemas.microsoft.com/office/drawing/2014/main" id="{18643A38-27D9-F6AB-D6D5-8CAB0CD0F126}"/>
              </a:ext>
            </a:extLst>
          </p:cNvPr>
          <p:cNvSpPr>
            <a:spLocks noGrp="1"/>
          </p:cNvSpPr>
          <p:nvPr>
            <p:ph idx="1"/>
          </p:nvPr>
        </p:nvSpPr>
        <p:spPr/>
        <p:txBody>
          <a:bodyPr/>
          <a:lstStyle/>
          <a:p>
            <a:r>
              <a:rPr lang="zh-CN" altLang="en-US" dirty="0"/>
              <a:t>有 </a:t>
            </a:r>
            <a:r>
              <a:rPr lang="en-US" altLang="zh-CN" dirty="0"/>
              <a:t>n</a:t>
            </a:r>
            <a:r>
              <a:rPr lang="zh-CN" altLang="en-US" dirty="0"/>
              <a:t> 个天线排成一行。天线 </a:t>
            </a:r>
            <a:r>
              <a:rPr lang="en-US" altLang="zh-CN" dirty="0" err="1"/>
              <a:t>i</a:t>
            </a:r>
            <a:r>
              <a:rPr lang="zh-CN" altLang="en-US" dirty="0"/>
              <a:t> 的高度为 </a:t>
            </a:r>
            <a:r>
              <a:rPr lang="en-US" altLang="zh-CN" dirty="0" err="1"/>
              <a:t>H_i</a:t>
            </a:r>
            <a:r>
              <a:rPr lang="zh-CN" altLang="en-US" dirty="0"/>
              <a:t>。天线 </a:t>
            </a:r>
            <a:r>
              <a:rPr lang="en-US" altLang="zh-CN" dirty="0" err="1"/>
              <a:t>i</a:t>
            </a:r>
            <a:r>
              <a:rPr lang="zh-CN" altLang="en-US" dirty="0"/>
              <a:t> 可以向天线 </a:t>
            </a:r>
            <a:r>
              <a:rPr lang="en-US" altLang="zh-CN" dirty="0"/>
              <a:t>j</a:t>
            </a:r>
            <a:r>
              <a:rPr lang="zh-CN" altLang="en-US" dirty="0"/>
              <a:t> 发送信息当且仅当 </a:t>
            </a:r>
            <a:r>
              <a:rPr lang="en-US" altLang="zh-CN" dirty="0"/>
              <a:t>|</a:t>
            </a:r>
            <a:r>
              <a:rPr lang="en-US" altLang="zh-CN" dirty="0" err="1"/>
              <a:t>i</a:t>
            </a:r>
            <a:r>
              <a:rPr lang="en-US" altLang="zh-CN" dirty="0"/>
              <a:t>-j|</a:t>
            </a:r>
            <a:r>
              <a:rPr lang="zh-CN" altLang="en-US" dirty="0"/>
              <a:t>∈</a:t>
            </a:r>
            <a:r>
              <a:rPr lang="en-US" altLang="zh-CN" dirty="0"/>
              <a:t>[</a:t>
            </a:r>
            <a:r>
              <a:rPr lang="en-US" altLang="zh-CN" dirty="0" err="1"/>
              <a:t>A_i,B_i</a:t>
            </a:r>
            <a:r>
              <a:rPr lang="en-US" altLang="zh-CN" dirty="0"/>
              <a:t>]</a:t>
            </a:r>
            <a:r>
              <a:rPr lang="zh-CN" altLang="en-US" dirty="0"/>
              <a:t>。对于一对可以互发消息的天线 </a:t>
            </a:r>
            <a:r>
              <a:rPr lang="en-US" altLang="zh-CN" dirty="0"/>
              <a:t>(</a:t>
            </a:r>
            <a:r>
              <a:rPr lang="en-US" altLang="zh-CN" dirty="0" err="1"/>
              <a:t>i,j</a:t>
            </a:r>
            <a:r>
              <a:rPr lang="en-US" altLang="zh-CN" dirty="0"/>
              <a:t>)</a:t>
            </a:r>
            <a:r>
              <a:rPr lang="zh-CN" altLang="en-US" dirty="0"/>
              <a:t>，定义其通信成本为 </a:t>
            </a:r>
            <a:r>
              <a:rPr lang="en-US" altLang="zh-CN" dirty="0"/>
              <a:t>|</a:t>
            </a:r>
            <a:r>
              <a:rPr lang="en-US" altLang="zh-CN" dirty="0" err="1"/>
              <a:t>H_i-H_j</a:t>
            </a:r>
            <a:r>
              <a:rPr lang="en-US" altLang="zh-CN" dirty="0"/>
              <a:t>|</a:t>
            </a:r>
            <a:r>
              <a:rPr lang="zh-CN" altLang="en-US" dirty="0"/>
              <a:t>。</a:t>
            </a:r>
            <a:r>
              <a:rPr lang="en-US" altLang="zh-CN" dirty="0"/>
              <a:t>Q </a:t>
            </a:r>
            <a:r>
              <a:rPr lang="zh-CN" altLang="en-US" dirty="0"/>
              <a:t>次查询一个区间内能互发消息的天线对中最大的通信成本。</a:t>
            </a:r>
            <a:endParaRPr lang="en-US" altLang="zh-CN" dirty="0"/>
          </a:p>
          <a:p>
            <a:r>
              <a:rPr lang="en-US" altLang="zh-CN" dirty="0" err="1"/>
              <a:t>n,m</a:t>
            </a:r>
            <a:r>
              <a:rPr lang="en-US" altLang="zh-CN" dirty="0"/>
              <a:t> 2e5 h 1e9</a:t>
            </a:r>
            <a:endParaRPr lang="zh-CN" altLang="en-US" dirty="0"/>
          </a:p>
        </p:txBody>
      </p:sp>
    </p:spTree>
    <p:extLst>
      <p:ext uri="{BB962C8B-B14F-4D97-AF65-F5344CB8AC3E}">
        <p14:creationId xmlns:p14="http://schemas.microsoft.com/office/powerpoint/2010/main" val="3602186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4CF4D1-3A24-AD33-0015-507161FA5AAE}"/>
              </a:ext>
            </a:extLst>
          </p:cNvPr>
          <p:cNvSpPr>
            <a:spLocks noGrp="1"/>
          </p:cNvSpPr>
          <p:nvPr>
            <p:ph type="title"/>
          </p:nvPr>
        </p:nvSpPr>
        <p:spPr/>
        <p:txBody>
          <a:bodyPr/>
          <a:lstStyle/>
          <a:p>
            <a:r>
              <a:rPr lang="zh-CN" altLang="en-US" dirty="0"/>
              <a:t>线性空间树上线段树合并</a:t>
            </a:r>
          </a:p>
        </p:txBody>
      </p:sp>
      <p:sp>
        <p:nvSpPr>
          <p:cNvPr id="3" name="内容占位符 2">
            <a:extLst>
              <a:ext uri="{FF2B5EF4-FFF2-40B4-BE49-F238E27FC236}">
                <a16:creationId xmlns:a16="http://schemas.microsoft.com/office/drawing/2014/main" id="{3BB0D76D-08FC-B5F1-2F67-B781D416A57E}"/>
              </a:ext>
            </a:extLst>
          </p:cNvPr>
          <p:cNvSpPr>
            <a:spLocks noGrp="1"/>
          </p:cNvSpPr>
          <p:nvPr>
            <p:ph idx="1"/>
          </p:nvPr>
        </p:nvSpPr>
        <p:spPr/>
        <p:txBody>
          <a:bodyPr/>
          <a:lstStyle/>
          <a:p>
            <a:r>
              <a:rPr lang="zh-CN" altLang="en-US" dirty="0"/>
              <a:t>请输入文本。</a:t>
            </a:r>
            <a:endParaRPr lang="en-US" altLang="zh-CN" dirty="0"/>
          </a:p>
          <a:p>
            <a:r>
              <a:rPr lang="zh-CN" altLang="en-US" dirty="0"/>
              <a:t>其实线段树合并用来维护子树信息还不少的，最知名的是 </a:t>
            </a:r>
            <a:r>
              <a:rPr lang="en-US" altLang="zh-CN" dirty="0"/>
              <a:t>SAM </a:t>
            </a:r>
            <a:r>
              <a:rPr lang="zh-CN" altLang="en-US" dirty="0"/>
              <a:t>里维护 </a:t>
            </a:r>
            <a:r>
              <a:rPr lang="en-US" altLang="zh-CN" dirty="0" err="1"/>
              <a:t>endpos</a:t>
            </a:r>
            <a:r>
              <a:rPr lang="zh-CN" altLang="en-US" dirty="0"/>
              <a:t>。</a:t>
            </a:r>
          </a:p>
        </p:txBody>
      </p:sp>
    </p:spTree>
    <p:extLst>
      <p:ext uri="{BB962C8B-B14F-4D97-AF65-F5344CB8AC3E}">
        <p14:creationId xmlns:p14="http://schemas.microsoft.com/office/powerpoint/2010/main" val="33255371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B17E9F-F9B6-83FA-1FAF-BBA2F2169ED6}"/>
              </a:ext>
            </a:extLst>
          </p:cNvPr>
          <p:cNvSpPr>
            <a:spLocks noGrp="1"/>
          </p:cNvSpPr>
          <p:nvPr>
            <p:ph type="title"/>
          </p:nvPr>
        </p:nvSpPr>
        <p:spPr/>
        <p:txBody>
          <a:bodyPr/>
          <a:lstStyle/>
          <a:p>
            <a:r>
              <a:rPr lang="en-US" altLang="zh-CN" b="1" dirty="0"/>
              <a:t>CF911G Mass Change Queries</a:t>
            </a:r>
            <a:endParaRPr lang="zh-CN" altLang="en-US" dirty="0"/>
          </a:p>
        </p:txBody>
      </p:sp>
      <p:sp>
        <p:nvSpPr>
          <p:cNvPr id="3" name="内容占位符 2">
            <a:extLst>
              <a:ext uri="{FF2B5EF4-FFF2-40B4-BE49-F238E27FC236}">
                <a16:creationId xmlns:a16="http://schemas.microsoft.com/office/drawing/2014/main" id="{A6ABED63-FA19-DB5F-47AC-9463DBE1DAA1}"/>
              </a:ext>
            </a:extLst>
          </p:cNvPr>
          <p:cNvSpPr>
            <a:spLocks noGrp="1"/>
          </p:cNvSpPr>
          <p:nvPr>
            <p:ph idx="1"/>
          </p:nvPr>
        </p:nvSpPr>
        <p:spPr/>
        <p:txBody>
          <a:bodyPr/>
          <a:lstStyle/>
          <a:p>
            <a:r>
              <a:rPr lang="zh-CN" altLang="en-US" dirty="0"/>
              <a:t>给出一个数列，有 </a:t>
            </a:r>
            <a:r>
              <a:rPr lang="en-US" altLang="zh-CN" dirty="0"/>
              <a:t>q </a:t>
            </a:r>
            <a:r>
              <a:rPr lang="zh-CN" altLang="en-US" dirty="0"/>
              <a:t>个操作，每种操作是把区间 </a:t>
            </a:r>
            <a:r>
              <a:rPr lang="en-US" altLang="zh-CN" dirty="0"/>
              <a:t>[</a:t>
            </a:r>
            <a:r>
              <a:rPr lang="en-US" altLang="zh-CN" dirty="0" err="1"/>
              <a:t>l,r</a:t>
            </a:r>
            <a:r>
              <a:rPr lang="en-US" altLang="zh-CN" dirty="0"/>
              <a:t>] </a:t>
            </a:r>
            <a:r>
              <a:rPr lang="zh-CN" altLang="en-US" dirty="0"/>
              <a:t>中等于 </a:t>
            </a:r>
            <a:r>
              <a:rPr lang="en-US" altLang="zh-CN" dirty="0"/>
              <a:t>x </a:t>
            </a:r>
            <a:r>
              <a:rPr lang="zh-CN" altLang="en-US" dirty="0"/>
              <a:t>的数改成 </a:t>
            </a:r>
            <a:r>
              <a:rPr lang="en-US" altLang="zh-CN" dirty="0"/>
              <a:t>y</a:t>
            </a:r>
            <a:r>
              <a:rPr lang="zh-CN" altLang="en-US" dirty="0"/>
              <a:t>。输出 </a:t>
            </a:r>
            <a:r>
              <a:rPr lang="en-US" altLang="zh-CN" dirty="0"/>
              <a:t>q </a:t>
            </a:r>
            <a:r>
              <a:rPr lang="zh-CN" altLang="en-US" dirty="0"/>
              <a:t>步操作完的数列。</a:t>
            </a:r>
            <a:endParaRPr lang="en-US" altLang="zh-CN" dirty="0"/>
          </a:p>
          <a:p>
            <a:r>
              <a:rPr lang="en-US" altLang="zh-CN" dirty="0"/>
              <a:t>2e5</a:t>
            </a:r>
            <a:r>
              <a:rPr lang="zh-CN" altLang="en-US" dirty="0"/>
              <a:t>。</a:t>
            </a:r>
            <a:endParaRPr lang="en-US" altLang="zh-CN" dirty="0"/>
          </a:p>
          <a:p>
            <a:r>
              <a:rPr lang="zh-CN" altLang="en-US" dirty="0"/>
              <a:t>这题比较简单，大家看个两分钟就开始讲了。</a:t>
            </a:r>
          </a:p>
        </p:txBody>
      </p:sp>
    </p:spTree>
    <p:extLst>
      <p:ext uri="{BB962C8B-B14F-4D97-AF65-F5344CB8AC3E}">
        <p14:creationId xmlns:p14="http://schemas.microsoft.com/office/powerpoint/2010/main" val="4354297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80C757-0969-6B7F-609E-EAC14B3DAA7B}"/>
              </a:ext>
            </a:extLst>
          </p:cNvPr>
          <p:cNvSpPr>
            <a:spLocks noGrp="1"/>
          </p:cNvSpPr>
          <p:nvPr>
            <p:ph type="title"/>
          </p:nvPr>
        </p:nvSpPr>
        <p:spPr/>
        <p:txBody>
          <a:bodyPr/>
          <a:lstStyle/>
          <a:p>
            <a:r>
              <a:rPr lang="en-US" altLang="zh-CN" b="1" dirty="0"/>
              <a:t>CF911G Mass Change Queries</a:t>
            </a:r>
            <a:endParaRPr lang="zh-CN" altLang="en-US" dirty="0"/>
          </a:p>
        </p:txBody>
      </p:sp>
      <p:sp>
        <p:nvSpPr>
          <p:cNvPr id="3" name="内容占位符 2">
            <a:extLst>
              <a:ext uri="{FF2B5EF4-FFF2-40B4-BE49-F238E27FC236}">
                <a16:creationId xmlns:a16="http://schemas.microsoft.com/office/drawing/2014/main" id="{FE68A95D-9DFF-262C-5161-CF35D19FDC52}"/>
              </a:ext>
            </a:extLst>
          </p:cNvPr>
          <p:cNvSpPr>
            <a:spLocks noGrp="1"/>
          </p:cNvSpPr>
          <p:nvPr>
            <p:ph idx="1"/>
          </p:nvPr>
        </p:nvSpPr>
        <p:spPr/>
        <p:txBody>
          <a:bodyPr/>
          <a:lstStyle/>
          <a:p>
            <a:r>
              <a:rPr lang="zh-CN" altLang="en-US" dirty="0"/>
              <a:t>对于每个值直接维护一棵线段树。修改就是直接分裂合并。</a:t>
            </a:r>
            <a:endParaRPr lang="en-US" altLang="zh-CN" dirty="0"/>
          </a:p>
          <a:p>
            <a:r>
              <a:rPr lang="zh-CN" altLang="en-US" dirty="0"/>
              <a:t>做完了。</a:t>
            </a:r>
          </a:p>
        </p:txBody>
      </p:sp>
    </p:spTree>
    <p:extLst>
      <p:ext uri="{BB962C8B-B14F-4D97-AF65-F5344CB8AC3E}">
        <p14:creationId xmlns:p14="http://schemas.microsoft.com/office/powerpoint/2010/main" val="21415079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A9F89-3D6A-96C7-3256-B9B39F9CF140}"/>
              </a:ext>
            </a:extLst>
          </p:cNvPr>
          <p:cNvSpPr>
            <a:spLocks noGrp="1"/>
          </p:cNvSpPr>
          <p:nvPr>
            <p:ph type="title"/>
          </p:nvPr>
        </p:nvSpPr>
        <p:spPr/>
        <p:txBody>
          <a:bodyPr/>
          <a:lstStyle/>
          <a:p>
            <a:r>
              <a:rPr lang="en-US" altLang="zh-CN" b="1" dirty="0"/>
              <a:t>P3521 [POI 2011] ROT-Tree Rotations</a:t>
            </a:r>
            <a:endParaRPr lang="zh-CN" altLang="en-US" dirty="0"/>
          </a:p>
        </p:txBody>
      </p:sp>
      <p:sp>
        <p:nvSpPr>
          <p:cNvPr id="3" name="内容占位符 2">
            <a:extLst>
              <a:ext uri="{FF2B5EF4-FFF2-40B4-BE49-F238E27FC236}">
                <a16:creationId xmlns:a16="http://schemas.microsoft.com/office/drawing/2014/main" id="{DF26F9F4-BB62-0844-10F4-37F02A699C1F}"/>
              </a:ext>
            </a:extLst>
          </p:cNvPr>
          <p:cNvSpPr>
            <a:spLocks noGrp="1"/>
          </p:cNvSpPr>
          <p:nvPr>
            <p:ph idx="1"/>
          </p:nvPr>
        </p:nvSpPr>
        <p:spPr/>
        <p:txBody>
          <a:bodyPr/>
          <a:lstStyle/>
          <a:p>
            <a:r>
              <a:rPr lang="zh-CN" altLang="en-US" dirty="0"/>
              <a:t>给定一棵叶节点带权的二叉树，可以任意次交换任意一个点的左右子树，求叶节点按 </a:t>
            </a:r>
            <a:r>
              <a:rPr lang="en-US" altLang="zh-CN" dirty="0" err="1"/>
              <a:t>dfn</a:t>
            </a:r>
            <a:r>
              <a:rPr lang="en-US" altLang="zh-CN" dirty="0"/>
              <a:t> </a:t>
            </a:r>
            <a:r>
              <a:rPr lang="zh-CN" altLang="en-US" dirty="0"/>
              <a:t>排序后的最小逆序对数。</a:t>
            </a:r>
            <a:endParaRPr lang="en-US" altLang="zh-CN" dirty="0"/>
          </a:p>
          <a:p>
            <a:r>
              <a:rPr lang="en-US" altLang="zh-CN" dirty="0"/>
              <a:t>2e5</a:t>
            </a:r>
            <a:r>
              <a:rPr lang="zh-CN" altLang="en-US" dirty="0"/>
              <a:t>。</a:t>
            </a:r>
          </a:p>
        </p:txBody>
      </p:sp>
    </p:spTree>
    <p:extLst>
      <p:ext uri="{BB962C8B-B14F-4D97-AF65-F5344CB8AC3E}">
        <p14:creationId xmlns:p14="http://schemas.microsoft.com/office/powerpoint/2010/main" val="21297873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569A1D-A550-D852-0D95-E9D4C215A3DE}"/>
              </a:ext>
            </a:extLst>
          </p:cNvPr>
          <p:cNvSpPr>
            <a:spLocks noGrp="1"/>
          </p:cNvSpPr>
          <p:nvPr>
            <p:ph type="title"/>
          </p:nvPr>
        </p:nvSpPr>
        <p:spPr/>
        <p:txBody>
          <a:bodyPr/>
          <a:lstStyle/>
          <a:p>
            <a:r>
              <a:rPr lang="en-US" altLang="zh-CN" b="1" dirty="0"/>
              <a:t>P3521 [POI 2011] ROT-Tree Rotations</a:t>
            </a:r>
            <a:endParaRPr lang="zh-CN" altLang="en-US" dirty="0"/>
          </a:p>
        </p:txBody>
      </p:sp>
      <p:sp>
        <p:nvSpPr>
          <p:cNvPr id="3" name="内容占位符 2">
            <a:extLst>
              <a:ext uri="{FF2B5EF4-FFF2-40B4-BE49-F238E27FC236}">
                <a16:creationId xmlns:a16="http://schemas.microsoft.com/office/drawing/2014/main" id="{86EC45AB-B4AD-F9C0-66C7-92927BE6C2C6}"/>
              </a:ext>
            </a:extLst>
          </p:cNvPr>
          <p:cNvSpPr>
            <a:spLocks noGrp="1"/>
          </p:cNvSpPr>
          <p:nvPr>
            <p:ph idx="1"/>
          </p:nvPr>
        </p:nvSpPr>
        <p:spPr/>
        <p:txBody>
          <a:bodyPr/>
          <a:lstStyle/>
          <a:p>
            <a:r>
              <a:rPr lang="zh-CN" altLang="en-US" dirty="0"/>
              <a:t>显然每个子树是否交换是独立的。</a:t>
            </a:r>
            <a:endParaRPr lang="en-US" altLang="zh-CN" dirty="0"/>
          </a:p>
          <a:p>
            <a:r>
              <a:rPr lang="zh-CN" altLang="en-US" dirty="0"/>
              <a:t>于是我们只需要对每个子树算出其两个儿子之间的逆序对数，然后对比一下决定是否交换然后计入贡献即可。</a:t>
            </a:r>
            <a:endParaRPr lang="en-US" altLang="zh-CN" dirty="0"/>
          </a:p>
          <a:p>
            <a:r>
              <a:rPr lang="zh-CN" altLang="en-US" dirty="0"/>
              <a:t>儿子之间的逆序对数可以用权值线段树合并快速解决。</a:t>
            </a:r>
          </a:p>
        </p:txBody>
      </p:sp>
    </p:spTree>
    <p:extLst>
      <p:ext uri="{BB962C8B-B14F-4D97-AF65-F5344CB8AC3E}">
        <p14:creationId xmlns:p14="http://schemas.microsoft.com/office/powerpoint/2010/main" val="114398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9CE21E-4534-EF4F-3705-F8B0947EB73A}"/>
              </a:ext>
            </a:extLst>
          </p:cNvPr>
          <p:cNvSpPr>
            <a:spLocks noGrp="1"/>
          </p:cNvSpPr>
          <p:nvPr>
            <p:ph type="title"/>
          </p:nvPr>
        </p:nvSpPr>
        <p:spPr/>
        <p:txBody>
          <a:bodyPr/>
          <a:lstStyle/>
          <a:p>
            <a:r>
              <a:rPr lang="en-US" altLang="zh-CN" b="1" dirty="0"/>
              <a:t>P5298 [PKUWC2018] Minimax</a:t>
            </a:r>
            <a:endParaRPr lang="zh-CN" altLang="en-US" dirty="0"/>
          </a:p>
        </p:txBody>
      </p:sp>
      <p:sp>
        <p:nvSpPr>
          <p:cNvPr id="3" name="内容占位符 2">
            <a:extLst>
              <a:ext uri="{FF2B5EF4-FFF2-40B4-BE49-F238E27FC236}">
                <a16:creationId xmlns:a16="http://schemas.microsoft.com/office/drawing/2014/main" id="{2FE2089C-2F07-8486-1A6F-971C3BCF291B}"/>
              </a:ext>
            </a:extLst>
          </p:cNvPr>
          <p:cNvSpPr>
            <a:spLocks noGrp="1"/>
          </p:cNvSpPr>
          <p:nvPr>
            <p:ph idx="1"/>
          </p:nvPr>
        </p:nvSpPr>
        <p:spPr/>
        <p:txBody>
          <a:bodyPr/>
          <a:lstStyle/>
          <a:p>
            <a:r>
              <a:rPr lang="en-US" altLang="zh-CN" dirty="0"/>
              <a:t>3e5</a:t>
            </a:r>
            <a:endParaRPr lang="zh-CN" altLang="en-US" dirty="0"/>
          </a:p>
        </p:txBody>
      </p:sp>
      <p:pic>
        <p:nvPicPr>
          <p:cNvPr id="7" name="图片 6">
            <a:extLst>
              <a:ext uri="{FF2B5EF4-FFF2-40B4-BE49-F238E27FC236}">
                <a16:creationId xmlns:a16="http://schemas.microsoft.com/office/drawing/2014/main" id="{54EDD9D5-515E-0965-3F39-CD703D1D64AB}"/>
              </a:ext>
            </a:extLst>
          </p:cNvPr>
          <p:cNvPicPr>
            <a:picLocks noChangeAspect="1"/>
          </p:cNvPicPr>
          <p:nvPr/>
        </p:nvPicPr>
        <p:blipFill>
          <a:blip r:embed="rId2"/>
          <a:stretch>
            <a:fillRect/>
          </a:stretch>
        </p:blipFill>
        <p:spPr>
          <a:xfrm>
            <a:off x="1935667" y="1994208"/>
            <a:ext cx="9753570" cy="4754199"/>
          </a:xfrm>
          <a:prstGeom prst="rect">
            <a:avLst/>
          </a:prstGeom>
        </p:spPr>
      </p:pic>
    </p:spTree>
    <p:extLst>
      <p:ext uri="{BB962C8B-B14F-4D97-AF65-F5344CB8AC3E}">
        <p14:creationId xmlns:p14="http://schemas.microsoft.com/office/powerpoint/2010/main" val="24248294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1C7C59-81A1-C5D6-C64F-C6DBB3530DCC}"/>
              </a:ext>
            </a:extLst>
          </p:cNvPr>
          <p:cNvSpPr>
            <a:spLocks noGrp="1"/>
          </p:cNvSpPr>
          <p:nvPr>
            <p:ph type="title"/>
          </p:nvPr>
        </p:nvSpPr>
        <p:spPr/>
        <p:txBody>
          <a:bodyPr/>
          <a:lstStyle/>
          <a:p>
            <a:r>
              <a:rPr lang="en-US" altLang="zh-CN" b="1" dirty="0"/>
              <a:t>P5298 [PKUWC2018] Minimax</a:t>
            </a:r>
            <a:endParaRPr lang="zh-CN" altLang="en-US" dirty="0"/>
          </a:p>
        </p:txBody>
      </p:sp>
      <p:sp>
        <p:nvSpPr>
          <p:cNvPr id="3" name="内容占位符 2">
            <a:extLst>
              <a:ext uri="{FF2B5EF4-FFF2-40B4-BE49-F238E27FC236}">
                <a16:creationId xmlns:a16="http://schemas.microsoft.com/office/drawing/2014/main" id="{01201FCF-6FDD-75DB-7C62-C467BEA48A75}"/>
              </a:ext>
            </a:extLst>
          </p:cNvPr>
          <p:cNvSpPr>
            <a:spLocks noGrp="1"/>
          </p:cNvSpPr>
          <p:nvPr>
            <p:ph idx="1"/>
          </p:nvPr>
        </p:nvSpPr>
        <p:spPr/>
        <p:txBody>
          <a:bodyPr/>
          <a:lstStyle/>
          <a:p>
            <a:r>
              <a:rPr lang="zh-CN" altLang="en-US" dirty="0"/>
              <a:t>考虑直接求权值的分布列。</a:t>
            </a:r>
            <a:endParaRPr lang="en-US" altLang="zh-CN" dirty="0"/>
          </a:p>
          <a:p>
            <a:endParaRPr lang="zh-CN" altLang="en-US" dirty="0"/>
          </a:p>
        </p:txBody>
      </p:sp>
      <p:pic>
        <p:nvPicPr>
          <p:cNvPr id="5" name="图片 4">
            <a:extLst>
              <a:ext uri="{FF2B5EF4-FFF2-40B4-BE49-F238E27FC236}">
                <a16:creationId xmlns:a16="http://schemas.microsoft.com/office/drawing/2014/main" id="{C455D212-BBCD-5A63-28B3-CD8A0B2018CD}"/>
              </a:ext>
            </a:extLst>
          </p:cNvPr>
          <p:cNvPicPr>
            <a:picLocks noChangeAspect="1"/>
          </p:cNvPicPr>
          <p:nvPr/>
        </p:nvPicPr>
        <p:blipFill>
          <a:blip r:embed="rId2"/>
          <a:stretch>
            <a:fillRect/>
          </a:stretch>
        </p:blipFill>
        <p:spPr>
          <a:xfrm>
            <a:off x="994379" y="2466528"/>
            <a:ext cx="10358127" cy="3538346"/>
          </a:xfrm>
          <a:prstGeom prst="rect">
            <a:avLst/>
          </a:prstGeom>
        </p:spPr>
      </p:pic>
    </p:spTree>
    <p:extLst>
      <p:ext uri="{BB962C8B-B14F-4D97-AF65-F5344CB8AC3E}">
        <p14:creationId xmlns:p14="http://schemas.microsoft.com/office/powerpoint/2010/main" val="3509028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57C481-990F-AB1A-77E7-FA701494BC57}"/>
              </a:ext>
            </a:extLst>
          </p:cNvPr>
          <p:cNvSpPr>
            <a:spLocks noGrp="1"/>
          </p:cNvSpPr>
          <p:nvPr>
            <p:ph type="title"/>
          </p:nvPr>
        </p:nvSpPr>
        <p:spPr/>
        <p:txBody>
          <a:bodyPr/>
          <a:lstStyle/>
          <a:p>
            <a:r>
              <a:rPr lang="en-US" altLang="zh-CN" b="1" dirty="0"/>
              <a:t>P5298 [PKUWC2018] Minimax</a:t>
            </a:r>
            <a:endParaRPr lang="zh-CN" altLang="en-US" dirty="0"/>
          </a:p>
        </p:txBody>
      </p:sp>
      <p:sp>
        <p:nvSpPr>
          <p:cNvPr id="3" name="内容占位符 2">
            <a:extLst>
              <a:ext uri="{FF2B5EF4-FFF2-40B4-BE49-F238E27FC236}">
                <a16:creationId xmlns:a16="http://schemas.microsoft.com/office/drawing/2014/main" id="{94DF4424-70CA-5534-2FAE-F4448BCC81A7}"/>
              </a:ext>
            </a:extLst>
          </p:cNvPr>
          <p:cNvSpPr>
            <a:spLocks noGrp="1"/>
          </p:cNvSpPr>
          <p:nvPr>
            <p:ph idx="1"/>
          </p:nvPr>
        </p:nvSpPr>
        <p:spPr/>
        <p:txBody>
          <a:bodyPr/>
          <a:lstStyle/>
          <a:p>
            <a:r>
              <a:rPr lang="zh-CN" altLang="en-US" dirty="0"/>
              <a:t>我们断言，这个东西可以直接用线段树合并优化。</a:t>
            </a:r>
            <a:endParaRPr lang="en-US" altLang="zh-CN" dirty="0"/>
          </a:p>
          <a:p>
            <a:r>
              <a:rPr lang="zh-CN" altLang="en-US" dirty="0"/>
              <a:t>为什么？</a:t>
            </a:r>
            <a:endParaRPr lang="en-US" altLang="zh-CN" dirty="0"/>
          </a:p>
          <a:p>
            <a:r>
              <a:rPr lang="zh-CN" altLang="en-US" dirty="0"/>
              <a:t>假设目前要合并节点 </a:t>
            </a:r>
            <a:r>
              <a:rPr lang="en-US" altLang="zh-CN" dirty="0"/>
              <a:t>x </a:t>
            </a:r>
            <a:r>
              <a:rPr lang="zh-CN" altLang="en-US" dirty="0"/>
              <a:t>与 </a:t>
            </a:r>
            <a:r>
              <a:rPr lang="en-US" altLang="zh-CN" dirty="0"/>
              <a:t>y</a:t>
            </a:r>
            <a:r>
              <a:rPr lang="zh-CN" altLang="en-US" dirty="0"/>
              <a:t>，且所有前后缀相关信息全部已知。</a:t>
            </a:r>
            <a:endParaRPr lang="en-US" altLang="zh-CN" dirty="0"/>
          </a:p>
          <a:p>
            <a:r>
              <a:rPr lang="zh-CN" altLang="en-US" dirty="0"/>
              <a:t>如果两个节点都不为空，那反正递归下去。</a:t>
            </a:r>
            <a:endParaRPr lang="en-US" altLang="zh-CN" dirty="0"/>
          </a:p>
          <a:p>
            <a:r>
              <a:rPr lang="zh-CN" altLang="en-US" dirty="0"/>
              <a:t>如果其中一个为空，我们会发现对另一个的刻画变成了简单的区间乘！这是可以在线段树上打标记维护的。</a:t>
            </a:r>
            <a:endParaRPr lang="en-US" altLang="zh-CN" dirty="0"/>
          </a:p>
          <a:p>
            <a:r>
              <a:rPr lang="zh-CN" altLang="en-US" dirty="0"/>
              <a:t>同时线段树的初始节点并不多，复杂度得到了保证。</a:t>
            </a:r>
          </a:p>
        </p:txBody>
      </p:sp>
    </p:spTree>
    <p:extLst>
      <p:ext uri="{BB962C8B-B14F-4D97-AF65-F5344CB8AC3E}">
        <p14:creationId xmlns:p14="http://schemas.microsoft.com/office/powerpoint/2010/main" val="331722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7330A-CB4A-9277-029F-D70B4B72EED6}"/>
              </a:ext>
            </a:extLst>
          </p:cNvPr>
          <p:cNvSpPr>
            <a:spLocks noGrp="1"/>
          </p:cNvSpPr>
          <p:nvPr>
            <p:ph type="title"/>
          </p:nvPr>
        </p:nvSpPr>
        <p:spPr/>
        <p:txBody>
          <a:bodyPr/>
          <a:lstStyle/>
          <a:p>
            <a:r>
              <a:rPr lang="en-US" altLang="zh-CN" b="1" dirty="0"/>
              <a:t>CF932F Escape Through Leaf</a:t>
            </a:r>
            <a:endParaRPr lang="zh-CN" altLang="en-US" dirty="0"/>
          </a:p>
        </p:txBody>
      </p:sp>
      <p:sp>
        <p:nvSpPr>
          <p:cNvPr id="3" name="内容占位符 2">
            <a:extLst>
              <a:ext uri="{FF2B5EF4-FFF2-40B4-BE49-F238E27FC236}">
                <a16:creationId xmlns:a16="http://schemas.microsoft.com/office/drawing/2014/main" id="{48367F33-2B23-8B40-F6F8-5CAF23648FE3}"/>
              </a:ext>
            </a:extLst>
          </p:cNvPr>
          <p:cNvSpPr>
            <a:spLocks noGrp="1"/>
          </p:cNvSpPr>
          <p:nvPr>
            <p:ph idx="1"/>
          </p:nvPr>
        </p:nvSpPr>
        <p:spPr/>
        <p:txBody>
          <a:bodyPr/>
          <a:lstStyle/>
          <a:p>
            <a:r>
              <a:rPr lang="zh-CN" altLang="en-US" dirty="0"/>
              <a:t>有一颗 </a:t>
            </a:r>
            <a:r>
              <a:rPr lang="en-US" altLang="zh-CN" dirty="0"/>
              <a:t>n</a:t>
            </a:r>
            <a:r>
              <a:rPr lang="zh-CN" altLang="en-US" dirty="0"/>
              <a:t> 个节点的树（节点从 </a:t>
            </a:r>
            <a:r>
              <a:rPr lang="en-US" altLang="zh-CN" dirty="0"/>
              <a:t>1</a:t>
            </a:r>
            <a:r>
              <a:rPr lang="zh-CN" altLang="en-US" dirty="0"/>
              <a:t> 到 </a:t>
            </a:r>
            <a:r>
              <a:rPr lang="en-US" altLang="zh-CN" dirty="0"/>
              <a:t>n</a:t>
            </a:r>
            <a:r>
              <a:rPr lang="zh-CN" altLang="en-US" dirty="0"/>
              <a:t> 依次编号），根节点为 </a:t>
            </a:r>
            <a:r>
              <a:rPr lang="en-US" altLang="zh-CN" dirty="0"/>
              <a:t>1</a:t>
            </a:r>
            <a:r>
              <a:rPr lang="zh-CN" altLang="en-US" dirty="0"/>
              <a:t>。每个节点有两个权值，第 </a:t>
            </a:r>
            <a:r>
              <a:rPr lang="en-US" altLang="zh-CN" dirty="0" err="1"/>
              <a:t>i</a:t>
            </a:r>
            <a:r>
              <a:rPr lang="zh-CN" altLang="en-US" dirty="0"/>
              <a:t> 个节点的权值为 </a:t>
            </a:r>
            <a:r>
              <a:rPr lang="en-US" altLang="zh-CN" dirty="0"/>
              <a:t>ai</a:t>
            </a:r>
            <a:r>
              <a:rPr lang="zh-CN" altLang="en-US" dirty="0"/>
              <a:t>​</a:t>
            </a:r>
            <a:r>
              <a:rPr lang="en-US" altLang="zh-CN" dirty="0"/>
              <a:t>,bi</a:t>
            </a:r>
            <a:r>
              <a:rPr lang="zh-CN" altLang="en-US" dirty="0"/>
              <a:t>​。</a:t>
            </a:r>
          </a:p>
          <a:p>
            <a:r>
              <a:rPr lang="zh-CN" altLang="en-US" dirty="0"/>
              <a:t>你可以从一个节点跳到它的子树内任意一个节点上。从节点 </a:t>
            </a:r>
            <a:r>
              <a:rPr lang="en-US" altLang="zh-CN" dirty="0"/>
              <a:t>x</a:t>
            </a:r>
            <a:r>
              <a:rPr lang="zh-CN" altLang="en-US" dirty="0"/>
              <a:t> 跳到节点 </a:t>
            </a:r>
            <a:r>
              <a:rPr lang="en-US" altLang="zh-CN" dirty="0"/>
              <a:t>y</a:t>
            </a:r>
            <a:r>
              <a:rPr lang="zh-CN" altLang="en-US" dirty="0"/>
              <a:t> 一次的花费为 </a:t>
            </a:r>
            <a:r>
              <a:rPr lang="en-US" altLang="zh-CN" dirty="0" err="1"/>
              <a:t>a_x</a:t>
            </a:r>
            <a:r>
              <a:rPr lang="zh-CN" altLang="en-US" dirty="0"/>
              <a:t>​</a:t>
            </a:r>
            <a:r>
              <a:rPr lang="en-US" altLang="zh-CN" dirty="0"/>
              <a:t>*</a:t>
            </a:r>
            <a:r>
              <a:rPr lang="en-US" altLang="zh-CN" dirty="0" err="1"/>
              <a:t>b_y</a:t>
            </a:r>
            <a:r>
              <a:rPr lang="zh-CN" altLang="en-US" dirty="0"/>
              <a:t>​。跳跃多次走过一条路径的总费用为每次跳跃的费用之和。请分别计算出每个节点到达树的某个叶子节点的费用中的最小值。</a:t>
            </a:r>
          </a:p>
          <a:p>
            <a:r>
              <a:rPr lang="zh-CN" altLang="en-US" dirty="0"/>
              <a:t>注意：就算根节点的度数为 </a:t>
            </a:r>
            <a:r>
              <a:rPr lang="en-US" altLang="zh-CN" dirty="0"/>
              <a:t>1</a:t>
            </a:r>
            <a:r>
              <a:rPr lang="zh-CN" altLang="en-US" dirty="0"/>
              <a:t>，根节点也不算做叶子节点。另外，不能从一个节点跳到它自己。</a:t>
            </a:r>
            <a:endParaRPr lang="en-US" altLang="zh-CN" dirty="0"/>
          </a:p>
          <a:p>
            <a:r>
              <a:rPr lang="en-US" altLang="zh-CN" dirty="0" err="1"/>
              <a:t>n,|a</a:t>
            </a:r>
            <a:r>
              <a:rPr lang="en-US" altLang="zh-CN" dirty="0"/>
              <a:t>|,|b|&lt;=1e5</a:t>
            </a:r>
            <a:r>
              <a:rPr lang="zh-CN" altLang="en-US" dirty="0"/>
              <a:t>。</a:t>
            </a:r>
            <a:endParaRPr lang="en-US" altLang="zh-CN" dirty="0"/>
          </a:p>
          <a:p>
            <a:endParaRPr lang="zh-CN" altLang="en-US" dirty="0"/>
          </a:p>
        </p:txBody>
      </p:sp>
    </p:spTree>
    <p:extLst>
      <p:ext uri="{BB962C8B-B14F-4D97-AF65-F5344CB8AC3E}">
        <p14:creationId xmlns:p14="http://schemas.microsoft.com/office/powerpoint/2010/main" val="3408592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01AE96-0777-7FCC-0FF3-8A49402A9883}"/>
              </a:ext>
            </a:extLst>
          </p:cNvPr>
          <p:cNvSpPr>
            <a:spLocks noGrp="1"/>
          </p:cNvSpPr>
          <p:nvPr>
            <p:ph type="title"/>
          </p:nvPr>
        </p:nvSpPr>
        <p:spPr/>
        <p:txBody>
          <a:bodyPr/>
          <a:lstStyle/>
          <a:p>
            <a:r>
              <a:rPr lang="en-US" altLang="zh-CN" b="1" dirty="0"/>
              <a:t>CF932F Escape Through Leaf</a:t>
            </a:r>
            <a:endParaRPr lang="zh-CN" altLang="en-US" dirty="0"/>
          </a:p>
        </p:txBody>
      </p:sp>
      <p:sp>
        <p:nvSpPr>
          <p:cNvPr id="3" name="内容占位符 2">
            <a:extLst>
              <a:ext uri="{FF2B5EF4-FFF2-40B4-BE49-F238E27FC236}">
                <a16:creationId xmlns:a16="http://schemas.microsoft.com/office/drawing/2014/main" id="{6D99C336-C271-4C9C-086A-71B4264B728E}"/>
              </a:ext>
            </a:extLst>
          </p:cNvPr>
          <p:cNvSpPr>
            <a:spLocks noGrp="1"/>
          </p:cNvSpPr>
          <p:nvPr>
            <p:ph idx="1"/>
          </p:nvPr>
        </p:nvSpPr>
        <p:spPr/>
        <p:txBody>
          <a:bodyPr/>
          <a:lstStyle/>
          <a:p>
            <a:r>
              <a:rPr lang="zh-CN" altLang="en-US" dirty="0"/>
              <a:t>设 </a:t>
            </a:r>
            <a:r>
              <a:rPr lang="en-US" altLang="zh-CN" dirty="0" err="1"/>
              <a:t>f_x</a:t>
            </a:r>
            <a:r>
              <a:rPr lang="en-US" altLang="zh-CN" dirty="0"/>
              <a:t> </a:t>
            </a:r>
            <a:r>
              <a:rPr lang="zh-CN" altLang="en-US" dirty="0"/>
              <a:t>表示 </a:t>
            </a:r>
            <a:r>
              <a:rPr lang="en-US" altLang="zh-CN" dirty="0"/>
              <a:t>x </a:t>
            </a:r>
            <a:r>
              <a:rPr lang="zh-CN" altLang="en-US" dirty="0"/>
              <a:t>跳到叶子的最小花费。</a:t>
            </a:r>
            <a:endParaRPr lang="en-US" altLang="zh-CN" dirty="0"/>
          </a:p>
          <a:p>
            <a:r>
              <a:rPr lang="zh-CN" altLang="en-US" dirty="0"/>
              <a:t>那么转移就是在 </a:t>
            </a:r>
            <a:r>
              <a:rPr lang="en-US" altLang="zh-CN" dirty="0"/>
              <a:t>x </a:t>
            </a:r>
            <a:r>
              <a:rPr lang="zh-CN" altLang="en-US" dirty="0"/>
              <a:t>子树中找 </a:t>
            </a:r>
            <a:r>
              <a:rPr lang="en-US" altLang="zh-CN" dirty="0"/>
              <a:t>y </a:t>
            </a:r>
            <a:r>
              <a:rPr lang="zh-CN" altLang="en-US" dirty="0"/>
              <a:t>最小化 </a:t>
            </a:r>
            <a:r>
              <a:rPr lang="en-US" altLang="zh-CN" dirty="0" err="1"/>
              <a:t>f_y+a_x</a:t>
            </a:r>
            <a:r>
              <a:rPr lang="en-US" altLang="zh-CN" dirty="0"/>
              <a:t>*</a:t>
            </a:r>
            <a:r>
              <a:rPr lang="en-US" altLang="zh-CN" dirty="0" err="1"/>
              <a:t>b_y</a:t>
            </a:r>
            <a:r>
              <a:rPr lang="zh-CN" altLang="en-US" dirty="0"/>
              <a:t>。</a:t>
            </a:r>
            <a:endParaRPr lang="en-US" altLang="zh-CN" dirty="0"/>
          </a:p>
          <a:p>
            <a:r>
              <a:rPr lang="zh-CN" altLang="en-US" dirty="0"/>
              <a:t>需要知道子树的李超树形态。</a:t>
            </a:r>
            <a:endParaRPr lang="en-US" altLang="zh-CN" dirty="0"/>
          </a:p>
          <a:p>
            <a:r>
              <a:rPr lang="zh-CN" altLang="en-US" dirty="0"/>
              <a:t>线段树合并即可。</a:t>
            </a:r>
          </a:p>
        </p:txBody>
      </p:sp>
    </p:spTree>
    <p:extLst>
      <p:ext uri="{BB962C8B-B14F-4D97-AF65-F5344CB8AC3E}">
        <p14:creationId xmlns:p14="http://schemas.microsoft.com/office/powerpoint/2010/main" val="3129815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9C14A8-0161-021F-A76F-7E7BA72B8CC9}"/>
              </a:ext>
            </a:extLst>
          </p:cNvPr>
          <p:cNvSpPr>
            <a:spLocks noGrp="1"/>
          </p:cNvSpPr>
          <p:nvPr>
            <p:ph type="title"/>
          </p:nvPr>
        </p:nvSpPr>
        <p:spPr/>
        <p:txBody>
          <a:bodyPr/>
          <a:lstStyle/>
          <a:p>
            <a:r>
              <a:rPr lang="en-US" altLang="zh-CN" b="1" dirty="0"/>
              <a:t>JOISC 2019 Day2 </a:t>
            </a:r>
            <a:r>
              <a:rPr lang="zh-CN" altLang="en-US" b="1" dirty="0"/>
              <a:t>两个天线</a:t>
            </a:r>
            <a:endParaRPr lang="zh-CN" altLang="en-US" dirty="0"/>
          </a:p>
        </p:txBody>
      </p:sp>
      <p:sp>
        <p:nvSpPr>
          <p:cNvPr id="3" name="内容占位符 2">
            <a:extLst>
              <a:ext uri="{FF2B5EF4-FFF2-40B4-BE49-F238E27FC236}">
                <a16:creationId xmlns:a16="http://schemas.microsoft.com/office/drawing/2014/main" id="{23C38A23-3F1B-0F6E-57FE-00298E8DA904}"/>
              </a:ext>
            </a:extLst>
          </p:cNvPr>
          <p:cNvSpPr>
            <a:spLocks noGrp="1"/>
          </p:cNvSpPr>
          <p:nvPr>
            <p:ph idx="1"/>
          </p:nvPr>
        </p:nvSpPr>
        <p:spPr/>
        <p:txBody>
          <a:bodyPr/>
          <a:lstStyle/>
          <a:p>
            <a:r>
              <a:rPr lang="zh-CN" altLang="en-US" dirty="0"/>
              <a:t>我们考虑拆绝对值，不妨 </a:t>
            </a:r>
            <a:r>
              <a:rPr lang="en-US" altLang="zh-CN" dirty="0" err="1"/>
              <a:t>i</a:t>
            </a:r>
            <a:r>
              <a:rPr lang="en-US" altLang="zh-CN" dirty="0"/>
              <a:t>&lt;=j</a:t>
            </a:r>
            <a:r>
              <a:rPr lang="zh-CN" altLang="en-US" dirty="0"/>
              <a:t>，那么先计算 </a:t>
            </a:r>
            <a:r>
              <a:rPr lang="en-US" altLang="zh-CN" dirty="0" err="1"/>
              <a:t>H_j-H_i</a:t>
            </a:r>
            <a:r>
              <a:rPr lang="en-US" altLang="zh-CN" dirty="0"/>
              <a:t> </a:t>
            </a:r>
            <a:r>
              <a:rPr lang="zh-CN" altLang="en-US" dirty="0"/>
              <a:t>的最大值，晚点反过来再跑一遍。</a:t>
            </a:r>
            <a:endParaRPr lang="en-US" altLang="zh-CN" dirty="0"/>
          </a:p>
          <a:p>
            <a:r>
              <a:rPr lang="zh-CN" altLang="en-US" dirty="0"/>
              <a:t>扫描线扫 </a:t>
            </a:r>
            <a:r>
              <a:rPr lang="en-US" altLang="zh-CN" dirty="0"/>
              <a:t>j</a:t>
            </a:r>
            <a:r>
              <a:rPr lang="zh-CN" altLang="en-US" dirty="0"/>
              <a:t>，线段树对于每个 </a:t>
            </a:r>
            <a:r>
              <a:rPr lang="en-US" altLang="zh-CN" dirty="0" err="1"/>
              <a:t>i</a:t>
            </a:r>
            <a:r>
              <a:rPr lang="en-US" altLang="zh-CN" dirty="0"/>
              <a:t> </a:t>
            </a:r>
            <a:r>
              <a:rPr lang="zh-CN" altLang="en-US" dirty="0"/>
              <a:t>维护 </a:t>
            </a:r>
            <a:r>
              <a:rPr lang="en-US" altLang="zh-CN" dirty="0"/>
              <a:t>-</a:t>
            </a:r>
            <a:r>
              <a:rPr lang="en-US" altLang="zh-CN" dirty="0" err="1"/>
              <a:t>H_i</a:t>
            </a:r>
            <a:r>
              <a:rPr lang="zh-CN" altLang="en-US" dirty="0"/>
              <a:t>（在 </a:t>
            </a:r>
            <a:r>
              <a:rPr lang="en-US" altLang="zh-CN" dirty="0" err="1"/>
              <a:t>i+A_i</a:t>
            </a:r>
            <a:r>
              <a:rPr lang="en-US" altLang="zh-CN" dirty="0"/>
              <a:t> </a:t>
            </a:r>
            <a:r>
              <a:rPr lang="zh-CN" altLang="en-US" dirty="0"/>
              <a:t>处加入，</a:t>
            </a:r>
            <a:r>
              <a:rPr lang="en-US" altLang="zh-CN" dirty="0" err="1"/>
              <a:t>i+B_i</a:t>
            </a:r>
            <a:r>
              <a:rPr lang="en-US" altLang="zh-CN" dirty="0"/>
              <a:t> </a:t>
            </a:r>
            <a:r>
              <a:rPr lang="zh-CN" altLang="en-US" dirty="0"/>
              <a:t>处删除）。如果固定右端点，可以直接区间查询。</a:t>
            </a:r>
            <a:endParaRPr lang="en-US" altLang="zh-CN" dirty="0"/>
          </a:p>
          <a:p>
            <a:r>
              <a:rPr lang="zh-CN" altLang="en-US" dirty="0"/>
              <a:t>但是右端点是不固定的。于是我们对于一个右端点采取直接把 </a:t>
            </a:r>
            <a:r>
              <a:rPr lang="en-US" altLang="zh-CN" dirty="0" err="1"/>
              <a:t>H_j</a:t>
            </a:r>
            <a:r>
              <a:rPr lang="en-US" altLang="zh-CN" dirty="0"/>
              <a:t> </a:t>
            </a:r>
            <a:r>
              <a:rPr lang="zh-CN" altLang="en-US" dirty="0"/>
              <a:t>当做一个标记放给对应的区间，然后查历史最值即可。</a:t>
            </a:r>
          </a:p>
        </p:txBody>
      </p:sp>
    </p:spTree>
    <p:extLst>
      <p:ext uri="{BB962C8B-B14F-4D97-AF65-F5344CB8AC3E}">
        <p14:creationId xmlns:p14="http://schemas.microsoft.com/office/powerpoint/2010/main" val="22583516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8C6559-EBAA-6454-B2F9-45FD1EF1540B}"/>
              </a:ext>
            </a:extLst>
          </p:cNvPr>
          <p:cNvSpPr>
            <a:spLocks noGrp="1"/>
          </p:cNvSpPr>
          <p:nvPr>
            <p:ph type="title"/>
          </p:nvPr>
        </p:nvSpPr>
        <p:spPr/>
        <p:txBody>
          <a:bodyPr/>
          <a:lstStyle/>
          <a:p>
            <a:r>
              <a:rPr lang="en-US" altLang="zh-CN" b="1" dirty="0"/>
              <a:t>P5612 [Ynoi2013] </a:t>
            </a:r>
            <a:r>
              <a:rPr lang="en-US" altLang="zh-CN" b="1" dirty="0" err="1"/>
              <a:t>Ynoi</a:t>
            </a:r>
            <a:r>
              <a:rPr lang="zh-CN" altLang="en-US" b="1" dirty="0"/>
              <a:t>（弱化版）</a:t>
            </a:r>
            <a:endParaRPr lang="zh-CN" altLang="en-US" dirty="0"/>
          </a:p>
        </p:txBody>
      </p:sp>
      <p:sp>
        <p:nvSpPr>
          <p:cNvPr id="3" name="内容占位符 2">
            <a:extLst>
              <a:ext uri="{FF2B5EF4-FFF2-40B4-BE49-F238E27FC236}">
                <a16:creationId xmlns:a16="http://schemas.microsoft.com/office/drawing/2014/main" id="{12D93121-4618-F714-6639-C52DA8086818}"/>
              </a:ext>
            </a:extLst>
          </p:cNvPr>
          <p:cNvSpPr>
            <a:spLocks noGrp="1"/>
          </p:cNvSpPr>
          <p:nvPr>
            <p:ph idx="1"/>
          </p:nvPr>
        </p:nvSpPr>
        <p:spPr/>
        <p:txBody>
          <a:bodyPr/>
          <a:lstStyle/>
          <a:p>
            <a:r>
              <a:rPr lang="zh-CN" altLang="en-US" dirty="0"/>
              <a:t>给定长度为 </a:t>
            </a:r>
            <a:r>
              <a:rPr lang="en-US" altLang="zh-CN" dirty="0"/>
              <a:t>n </a:t>
            </a:r>
            <a:r>
              <a:rPr lang="zh-CN" altLang="en-US" dirty="0"/>
              <a:t>的序列支持区间异或，区间排序，区间求异或和。</a:t>
            </a:r>
            <a:endParaRPr lang="en-US" altLang="zh-CN" dirty="0"/>
          </a:p>
          <a:p>
            <a:r>
              <a:rPr lang="en-US" altLang="zh-CN" dirty="0"/>
              <a:t>1e5</a:t>
            </a:r>
            <a:r>
              <a:rPr lang="zh-CN" altLang="en-US" dirty="0"/>
              <a:t>。</a:t>
            </a:r>
            <a:endParaRPr lang="en-US" altLang="zh-CN" dirty="0"/>
          </a:p>
          <a:p>
            <a:r>
              <a:rPr lang="zh-CN" altLang="en-US" dirty="0"/>
              <a:t>与原题不同的是，我们这里支持更大一点的空间。</a:t>
            </a:r>
          </a:p>
        </p:txBody>
      </p:sp>
    </p:spTree>
    <p:extLst>
      <p:ext uri="{BB962C8B-B14F-4D97-AF65-F5344CB8AC3E}">
        <p14:creationId xmlns:p14="http://schemas.microsoft.com/office/powerpoint/2010/main" val="1937907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F46A5-C4FE-AE14-FFED-A3E0308820D4}"/>
              </a:ext>
            </a:extLst>
          </p:cNvPr>
          <p:cNvSpPr>
            <a:spLocks noGrp="1"/>
          </p:cNvSpPr>
          <p:nvPr>
            <p:ph type="title"/>
          </p:nvPr>
        </p:nvSpPr>
        <p:spPr/>
        <p:txBody>
          <a:bodyPr/>
          <a:lstStyle/>
          <a:p>
            <a:r>
              <a:rPr lang="en-US" altLang="zh-CN" b="1" dirty="0"/>
              <a:t>P5612 [Ynoi2013] </a:t>
            </a:r>
            <a:r>
              <a:rPr lang="en-US" altLang="zh-CN" b="1" dirty="0" err="1"/>
              <a:t>Ynoi</a:t>
            </a:r>
            <a:r>
              <a:rPr lang="zh-CN" altLang="en-US" b="1" dirty="0"/>
              <a:t>（弱化版）</a:t>
            </a:r>
            <a:endParaRPr lang="zh-CN" altLang="en-US" dirty="0"/>
          </a:p>
        </p:txBody>
      </p:sp>
      <p:sp>
        <p:nvSpPr>
          <p:cNvPr id="3" name="内容占位符 2">
            <a:extLst>
              <a:ext uri="{FF2B5EF4-FFF2-40B4-BE49-F238E27FC236}">
                <a16:creationId xmlns:a16="http://schemas.microsoft.com/office/drawing/2014/main" id="{BB318ADD-0D84-BB0C-B116-BABF13B76803}"/>
              </a:ext>
            </a:extLst>
          </p:cNvPr>
          <p:cNvSpPr>
            <a:spLocks noGrp="1"/>
          </p:cNvSpPr>
          <p:nvPr>
            <p:ph idx="1"/>
          </p:nvPr>
        </p:nvSpPr>
        <p:spPr/>
        <p:txBody>
          <a:bodyPr/>
          <a:lstStyle/>
          <a:p>
            <a:r>
              <a:rPr lang="zh-CN" altLang="en-US" dirty="0"/>
              <a:t>考虑颜色段均摊维护有序段。每个有序段用一棵 </a:t>
            </a:r>
            <a:r>
              <a:rPr lang="en-US" altLang="zh-CN" dirty="0"/>
              <a:t>01 Trie </a:t>
            </a:r>
            <a:r>
              <a:rPr lang="zh-CN" altLang="en-US" dirty="0"/>
              <a:t>维护。</a:t>
            </a:r>
            <a:endParaRPr lang="en-US" altLang="zh-CN" dirty="0"/>
          </a:p>
          <a:p>
            <a:r>
              <a:rPr lang="zh-CN" altLang="en-US" dirty="0"/>
              <a:t>我们的 </a:t>
            </a:r>
            <a:r>
              <a:rPr lang="en-US" altLang="zh-CN" dirty="0"/>
              <a:t>split </a:t>
            </a:r>
            <a:r>
              <a:rPr lang="zh-CN" altLang="en-US" dirty="0"/>
              <a:t>就是 </a:t>
            </a:r>
            <a:r>
              <a:rPr lang="en-US" altLang="zh-CN" dirty="0"/>
              <a:t>Trie </a:t>
            </a:r>
            <a:r>
              <a:rPr lang="zh-CN" altLang="en-US" dirty="0"/>
              <a:t>分裂，区间排序就是把区间全部求出来（两端区间可能涉及 </a:t>
            </a:r>
            <a:r>
              <a:rPr lang="en-US" altLang="zh-CN" dirty="0"/>
              <a:t>split</a:t>
            </a:r>
            <a:r>
              <a:rPr lang="zh-CN" altLang="en-US" dirty="0"/>
              <a:t>）后 </a:t>
            </a:r>
            <a:r>
              <a:rPr lang="en-US" altLang="zh-CN" dirty="0"/>
              <a:t>01 Trie </a:t>
            </a:r>
            <a:r>
              <a:rPr lang="zh-CN" altLang="en-US" dirty="0"/>
              <a:t>合并。</a:t>
            </a:r>
            <a:endParaRPr lang="en-US" altLang="zh-CN" dirty="0"/>
          </a:p>
          <a:p>
            <a:r>
              <a:rPr lang="zh-CN" altLang="en-US" dirty="0"/>
              <a:t>区间异或就直接维护一个外层的线段树打标记，标记下放到底层时打给对应段上的 </a:t>
            </a:r>
            <a:r>
              <a:rPr lang="en-US" altLang="zh-CN" dirty="0"/>
              <a:t>01 Trie</a:t>
            </a:r>
            <a:r>
              <a:rPr lang="zh-CN" altLang="en-US" dirty="0"/>
              <a:t>。注意这样在 </a:t>
            </a:r>
            <a:r>
              <a:rPr lang="en-US" altLang="zh-CN" dirty="0"/>
              <a:t>split </a:t>
            </a:r>
            <a:r>
              <a:rPr lang="zh-CN" altLang="en-US" dirty="0"/>
              <a:t>的时候需要考虑标记的影响。</a:t>
            </a:r>
            <a:endParaRPr lang="en-US" altLang="zh-CN" dirty="0"/>
          </a:p>
        </p:txBody>
      </p:sp>
    </p:spTree>
    <p:extLst>
      <p:ext uri="{BB962C8B-B14F-4D97-AF65-F5344CB8AC3E}">
        <p14:creationId xmlns:p14="http://schemas.microsoft.com/office/powerpoint/2010/main" val="25178919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F77392-DAD7-E072-4608-D299A63E4C40}"/>
              </a:ext>
            </a:extLst>
          </p:cNvPr>
          <p:cNvSpPr>
            <a:spLocks noGrp="1"/>
          </p:cNvSpPr>
          <p:nvPr>
            <p:ph type="title"/>
          </p:nvPr>
        </p:nvSpPr>
        <p:spPr/>
        <p:txBody>
          <a:bodyPr/>
          <a:lstStyle/>
          <a:p>
            <a:r>
              <a:rPr lang="en-US" altLang="zh-CN" b="1" dirty="0"/>
              <a:t>P5612 [Ynoi2013] </a:t>
            </a:r>
            <a:r>
              <a:rPr lang="en-US" altLang="zh-CN" b="1" dirty="0" err="1"/>
              <a:t>Ynoi</a:t>
            </a:r>
            <a:endParaRPr lang="zh-CN" altLang="en-US" dirty="0"/>
          </a:p>
        </p:txBody>
      </p:sp>
      <p:sp>
        <p:nvSpPr>
          <p:cNvPr id="3" name="内容占位符 2">
            <a:extLst>
              <a:ext uri="{FF2B5EF4-FFF2-40B4-BE49-F238E27FC236}">
                <a16:creationId xmlns:a16="http://schemas.microsoft.com/office/drawing/2014/main" id="{715230F0-9D73-78EB-7176-A96910F328BC}"/>
              </a:ext>
            </a:extLst>
          </p:cNvPr>
          <p:cNvSpPr>
            <a:spLocks noGrp="1"/>
          </p:cNvSpPr>
          <p:nvPr>
            <p:ph idx="1"/>
          </p:nvPr>
        </p:nvSpPr>
        <p:spPr/>
        <p:txBody>
          <a:bodyPr/>
          <a:lstStyle/>
          <a:p>
            <a:r>
              <a:rPr lang="zh-CN" altLang="en-US" dirty="0"/>
              <a:t>如果你想要通过原题，那么这样是不足够的，你需要卡空间。</a:t>
            </a:r>
            <a:endParaRPr lang="en-US" altLang="zh-CN" dirty="0"/>
          </a:p>
          <a:p>
            <a:r>
              <a:rPr lang="zh-CN" altLang="en-US" dirty="0"/>
              <a:t>具体而言使用压缩 </a:t>
            </a:r>
            <a:r>
              <a:rPr lang="en-US" altLang="zh-CN" dirty="0"/>
              <a:t>Trie</a:t>
            </a:r>
            <a:r>
              <a:rPr lang="zh-CN" altLang="en-US" dirty="0"/>
              <a:t>，一种仅维护所有叶子虚树的数据结构。</a:t>
            </a:r>
            <a:endParaRPr lang="en-US" altLang="zh-CN" dirty="0"/>
          </a:p>
          <a:p>
            <a:r>
              <a:rPr lang="zh-CN" altLang="en-US" dirty="0"/>
              <a:t>实战价值为 </a:t>
            </a:r>
            <a:r>
              <a:rPr lang="en-US" altLang="zh-CN" dirty="0"/>
              <a:t>0</a:t>
            </a:r>
            <a:r>
              <a:rPr lang="zh-CN" altLang="en-US" dirty="0"/>
              <a:t>，不作过多描述。</a:t>
            </a:r>
            <a:endParaRPr lang="en-US" altLang="zh-CN" dirty="0"/>
          </a:p>
          <a:p>
            <a:r>
              <a:rPr lang="zh-CN" altLang="en-US" dirty="0"/>
              <a:t>如果你不想写它但对这个算法感兴趣，可以写 </a:t>
            </a:r>
            <a:r>
              <a:rPr lang="en-US" altLang="zh-CN" dirty="0"/>
              <a:t>P5312</a:t>
            </a:r>
            <a:r>
              <a:rPr lang="zh-CN" altLang="en-US" dirty="0"/>
              <a:t>。</a:t>
            </a:r>
          </a:p>
        </p:txBody>
      </p:sp>
    </p:spTree>
    <p:extLst>
      <p:ext uri="{BB962C8B-B14F-4D97-AF65-F5344CB8AC3E}">
        <p14:creationId xmlns:p14="http://schemas.microsoft.com/office/powerpoint/2010/main" val="19594287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337AD0-3C65-7A53-F583-84A39D3D457F}"/>
              </a:ext>
            </a:extLst>
          </p:cNvPr>
          <p:cNvSpPr>
            <a:spLocks noGrp="1"/>
          </p:cNvSpPr>
          <p:nvPr>
            <p:ph type="title"/>
          </p:nvPr>
        </p:nvSpPr>
        <p:spPr/>
        <p:txBody>
          <a:bodyPr/>
          <a:lstStyle/>
          <a:p>
            <a:r>
              <a:rPr lang="zh-CN" altLang="en-US" dirty="0"/>
              <a:t>中场休息</a:t>
            </a:r>
          </a:p>
        </p:txBody>
      </p:sp>
      <p:sp>
        <p:nvSpPr>
          <p:cNvPr id="3" name="内容占位符 2">
            <a:extLst>
              <a:ext uri="{FF2B5EF4-FFF2-40B4-BE49-F238E27FC236}">
                <a16:creationId xmlns:a16="http://schemas.microsoft.com/office/drawing/2014/main" id="{954C5C32-0FB7-5796-84F9-7B353773FE00}"/>
              </a:ext>
            </a:extLst>
          </p:cNvPr>
          <p:cNvSpPr>
            <a:spLocks noGrp="1"/>
          </p:cNvSpPr>
          <p:nvPr>
            <p:ph idx="1"/>
          </p:nvPr>
        </p:nvSpPr>
        <p:spPr/>
        <p:txBody>
          <a:bodyPr/>
          <a:lstStyle/>
          <a:p>
            <a:r>
              <a:rPr lang="zh-CN" altLang="en-US" b="1" dirty="0">
                <a:latin typeface="华文隶书" panose="02010800040101010101" pitchFamily="2" charset="-122"/>
                <a:ea typeface="华文隶书" panose="02010800040101010101" pitchFamily="2" charset="-122"/>
              </a:rPr>
              <a:t>苏格拉底曰请告诉我柏拉图你是否同意最强的斗士当属能飞之辈如邦巴迪罗鳄地罗与邦邦比尼古西尼柏拉图对曰此言不当陆地斗士如嘟嘟帕塔品与瞳瞳瞳萨胡尔虽不能飞翔然其功业辉煌岂可轻视苏格拉底复言吾以为唯有让斗士鏖战方能识真章待其胜负自明方可究竟是非柏拉图欣然赞曰善哉苏格拉底吾亦以为此乃探求真理之正道也</a:t>
            </a:r>
            <a:endParaRPr lang="en-US" altLang="zh-CN" b="1" dirty="0">
              <a:latin typeface="华文隶书" panose="02010800040101010101" pitchFamily="2" charset="-122"/>
              <a:ea typeface="华文隶书" panose="02010800040101010101" pitchFamily="2" charset="-122"/>
            </a:endParaRPr>
          </a:p>
          <a:p>
            <a:r>
              <a:rPr lang="zh-CN" altLang="en-US" b="1" dirty="0">
                <a:latin typeface="华文隶书" panose="02010800040101010101" pitchFamily="2" charset="-122"/>
                <a:ea typeface="华文隶书" panose="02010800040101010101" pitchFamily="2" charset="-122"/>
              </a:rPr>
              <a:t>我对着铁质的凳子踢了五下然后把那堆钢栏杆在地上滚了一下然后把椅子夹在了篮筐上</a:t>
            </a:r>
          </a:p>
        </p:txBody>
      </p:sp>
    </p:spTree>
    <p:extLst>
      <p:ext uri="{BB962C8B-B14F-4D97-AF65-F5344CB8AC3E}">
        <p14:creationId xmlns:p14="http://schemas.microsoft.com/office/powerpoint/2010/main" val="25668641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C80934-3AE3-1708-AA58-171D39D97619}"/>
              </a:ext>
            </a:extLst>
          </p:cNvPr>
          <p:cNvSpPr>
            <a:spLocks noGrp="1"/>
          </p:cNvSpPr>
          <p:nvPr>
            <p:ph type="title"/>
          </p:nvPr>
        </p:nvSpPr>
        <p:spPr/>
        <p:txBody>
          <a:bodyPr/>
          <a:lstStyle/>
          <a:p>
            <a:r>
              <a:rPr lang="zh-CN" altLang="en-US" dirty="0"/>
              <a:t>二进制分组</a:t>
            </a:r>
          </a:p>
        </p:txBody>
      </p:sp>
      <p:sp>
        <p:nvSpPr>
          <p:cNvPr id="3" name="内容占位符 2">
            <a:extLst>
              <a:ext uri="{FF2B5EF4-FFF2-40B4-BE49-F238E27FC236}">
                <a16:creationId xmlns:a16="http://schemas.microsoft.com/office/drawing/2014/main" id="{8E142DCD-EDEF-2836-35F7-EC63F8FB6230}"/>
              </a:ext>
            </a:extLst>
          </p:cNvPr>
          <p:cNvSpPr>
            <a:spLocks noGrp="1"/>
          </p:cNvSpPr>
          <p:nvPr>
            <p:ph idx="1"/>
          </p:nvPr>
        </p:nvSpPr>
        <p:spPr/>
        <p:txBody>
          <a:bodyPr/>
          <a:lstStyle/>
          <a:p>
            <a:r>
              <a:rPr lang="zh-CN" altLang="en-US" dirty="0"/>
              <a:t>本质是以一个 </a:t>
            </a:r>
            <a:r>
              <a:rPr lang="en-US" altLang="zh-CN" dirty="0"/>
              <a:t>log </a:t>
            </a:r>
            <a:r>
              <a:rPr lang="zh-CN" altLang="en-US" dirty="0"/>
              <a:t>的代价把插入转化为重建。</a:t>
            </a:r>
            <a:endParaRPr lang="en-US" altLang="zh-CN" dirty="0"/>
          </a:p>
          <a:p>
            <a:r>
              <a:rPr lang="zh-CN" altLang="en-US" dirty="0"/>
              <a:t>其实有非常多的变种。</a:t>
            </a:r>
            <a:endParaRPr lang="en-US" altLang="zh-CN" dirty="0"/>
          </a:p>
          <a:p>
            <a:r>
              <a:rPr lang="zh-CN" altLang="en-US" dirty="0"/>
              <a:t>最常见的应用是让 </a:t>
            </a:r>
            <a:r>
              <a:rPr lang="en-US" altLang="zh-CN" dirty="0"/>
              <a:t>KDT </a:t>
            </a:r>
            <a:r>
              <a:rPr lang="zh-CN" altLang="en-US" dirty="0"/>
              <a:t>支持插入。</a:t>
            </a:r>
            <a:endParaRPr lang="en-US" altLang="zh-CN" dirty="0"/>
          </a:p>
          <a:p>
            <a:r>
              <a:rPr lang="zh-CN" altLang="en-US" dirty="0"/>
              <a:t>也有题会让你维护凸包。</a:t>
            </a:r>
            <a:endParaRPr lang="en-US" altLang="zh-CN" dirty="0"/>
          </a:p>
          <a:p>
            <a:r>
              <a:rPr lang="zh-CN" altLang="en-US" dirty="0"/>
              <a:t>可以理解成稍微简化一点的线段树。</a:t>
            </a:r>
          </a:p>
        </p:txBody>
      </p:sp>
    </p:spTree>
    <p:extLst>
      <p:ext uri="{BB962C8B-B14F-4D97-AF65-F5344CB8AC3E}">
        <p14:creationId xmlns:p14="http://schemas.microsoft.com/office/powerpoint/2010/main" val="3248442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5F64CE-E503-D70B-9DC3-036DF6FD9F88}"/>
              </a:ext>
            </a:extLst>
          </p:cNvPr>
          <p:cNvSpPr>
            <a:spLocks noGrp="1"/>
          </p:cNvSpPr>
          <p:nvPr>
            <p:ph type="title"/>
          </p:nvPr>
        </p:nvSpPr>
        <p:spPr/>
        <p:txBody>
          <a:bodyPr/>
          <a:lstStyle/>
          <a:p>
            <a:r>
              <a:rPr lang="en-US" altLang="zh-CN" b="1" dirty="0"/>
              <a:t>CF710F String Set Queries</a:t>
            </a:r>
            <a:endParaRPr lang="zh-CN" altLang="en-US" dirty="0"/>
          </a:p>
        </p:txBody>
      </p:sp>
      <p:sp>
        <p:nvSpPr>
          <p:cNvPr id="3" name="内容占位符 2">
            <a:extLst>
              <a:ext uri="{FF2B5EF4-FFF2-40B4-BE49-F238E27FC236}">
                <a16:creationId xmlns:a16="http://schemas.microsoft.com/office/drawing/2014/main" id="{F81611B8-4548-C407-20DE-C7C970461E5E}"/>
              </a:ext>
            </a:extLst>
          </p:cNvPr>
          <p:cNvSpPr>
            <a:spLocks noGrp="1"/>
          </p:cNvSpPr>
          <p:nvPr>
            <p:ph idx="1"/>
          </p:nvPr>
        </p:nvSpPr>
        <p:spPr/>
        <p:txBody>
          <a:bodyPr/>
          <a:lstStyle/>
          <a:p>
            <a:r>
              <a:rPr lang="zh-CN" altLang="en-US" dirty="0"/>
              <a:t>维护一个字符串集合，支持加串、删串、查询所有串在给定模板串中的出现次数。</a:t>
            </a:r>
            <a:endParaRPr lang="en-US" altLang="zh-CN" dirty="0"/>
          </a:p>
          <a:p>
            <a:r>
              <a:rPr lang="zh-CN" altLang="en-US" dirty="0"/>
              <a:t>操作数和字符串总长都是 </a:t>
            </a:r>
            <a:r>
              <a:rPr lang="en-US" altLang="zh-CN" dirty="0"/>
              <a:t>3e5</a:t>
            </a:r>
            <a:r>
              <a:rPr lang="zh-CN" altLang="en-US" dirty="0"/>
              <a:t>。</a:t>
            </a:r>
          </a:p>
        </p:txBody>
      </p:sp>
    </p:spTree>
    <p:extLst>
      <p:ext uri="{BB962C8B-B14F-4D97-AF65-F5344CB8AC3E}">
        <p14:creationId xmlns:p14="http://schemas.microsoft.com/office/powerpoint/2010/main" val="30044371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EBF539-9A03-85DF-E00C-1BC866850D59}"/>
              </a:ext>
            </a:extLst>
          </p:cNvPr>
          <p:cNvSpPr>
            <a:spLocks noGrp="1"/>
          </p:cNvSpPr>
          <p:nvPr>
            <p:ph type="title"/>
          </p:nvPr>
        </p:nvSpPr>
        <p:spPr/>
        <p:txBody>
          <a:bodyPr/>
          <a:lstStyle/>
          <a:p>
            <a:r>
              <a:rPr lang="en-US" altLang="zh-CN" b="1" dirty="0"/>
              <a:t>CF710F String Set Queries</a:t>
            </a:r>
            <a:endParaRPr lang="zh-CN" altLang="en-US" dirty="0"/>
          </a:p>
        </p:txBody>
      </p:sp>
      <p:sp>
        <p:nvSpPr>
          <p:cNvPr id="3" name="内容占位符 2">
            <a:extLst>
              <a:ext uri="{FF2B5EF4-FFF2-40B4-BE49-F238E27FC236}">
                <a16:creationId xmlns:a16="http://schemas.microsoft.com/office/drawing/2014/main" id="{C3B36593-69BB-2119-D295-2DE6CA6E717B}"/>
              </a:ext>
            </a:extLst>
          </p:cNvPr>
          <p:cNvSpPr>
            <a:spLocks noGrp="1"/>
          </p:cNvSpPr>
          <p:nvPr>
            <p:ph idx="1"/>
          </p:nvPr>
        </p:nvSpPr>
        <p:spPr/>
        <p:txBody>
          <a:bodyPr/>
          <a:lstStyle/>
          <a:p>
            <a:r>
              <a:rPr lang="zh-CN" altLang="en-US" dirty="0"/>
              <a:t>首先删除是假的，因为我们可以维护两个插入然后作差。</a:t>
            </a:r>
            <a:endParaRPr lang="en-US" altLang="zh-CN" dirty="0"/>
          </a:p>
          <a:p>
            <a:r>
              <a:rPr lang="zh-CN" altLang="en-US" dirty="0"/>
              <a:t>如果只有插入显然是 </a:t>
            </a:r>
            <a:r>
              <a:rPr lang="en-US" altLang="zh-CN" dirty="0"/>
              <a:t>AC </a:t>
            </a:r>
            <a:r>
              <a:rPr lang="zh-CN" altLang="en-US" dirty="0"/>
              <a:t>机板子题。</a:t>
            </a:r>
            <a:endParaRPr lang="en-US" altLang="zh-CN" dirty="0"/>
          </a:p>
          <a:p>
            <a:r>
              <a:rPr lang="zh-CN" altLang="en-US" dirty="0"/>
              <a:t>于是我们给它拍一个二进制分组上去就做完了。</a:t>
            </a:r>
          </a:p>
        </p:txBody>
      </p:sp>
    </p:spTree>
    <p:extLst>
      <p:ext uri="{BB962C8B-B14F-4D97-AF65-F5344CB8AC3E}">
        <p14:creationId xmlns:p14="http://schemas.microsoft.com/office/powerpoint/2010/main" val="29466160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18660C-A1F2-2C7F-08A6-CE35B23E32A3}"/>
              </a:ext>
            </a:extLst>
          </p:cNvPr>
          <p:cNvSpPr>
            <a:spLocks noGrp="1"/>
          </p:cNvSpPr>
          <p:nvPr>
            <p:ph type="title"/>
          </p:nvPr>
        </p:nvSpPr>
        <p:spPr/>
        <p:txBody>
          <a:bodyPr/>
          <a:lstStyle/>
          <a:p>
            <a:r>
              <a:rPr lang="zh-CN" altLang="en-US" dirty="0"/>
              <a:t>二进制分组</a:t>
            </a:r>
            <a:r>
              <a:rPr lang="en-US" altLang="zh-CN" dirty="0"/>
              <a:t>·</a:t>
            </a:r>
            <a:r>
              <a:rPr lang="zh-CN" altLang="en-US" dirty="0"/>
              <a:t>变种一</a:t>
            </a:r>
          </a:p>
        </p:txBody>
      </p:sp>
      <p:sp>
        <p:nvSpPr>
          <p:cNvPr id="3" name="内容占位符 2">
            <a:extLst>
              <a:ext uri="{FF2B5EF4-FFF2-40B4-BE49-F238E27FC236}">
                <a16:creationId xmlns:a16="http://schemas.microsoft.com/office/drawing/2014/main" id="{B368CBFA-D7F6-6CBD-DF49-F1BD9E599EE3}"/>
              </a:ext>
            </a:extLst>
          </p:cNvPr>
          <p:cNvSpPr>
            <a:spLocks noGrp="1"/>
          </p:cNvSpPr>
          <p:nvPr>
            <p:ph idx="1"/>
          </p:nvPr>
        </p:nvSpPr>
        <p:spPr/>
        <p:txBody>
          <a:bodyPr/>
          <a:lstStyle/>
          <a:p>
            <a:r>
              <a:rPr lang="zh-CN" altLang="en-US" dirty="0"/>
              <a:t>我会只进行 </a:t>
            </a:r>
            <a:r>
              <a:rPr lang="en-US" altLang="zh-CN" dirty="0"/>
              <a:t>O(1) </a:t>
            </a:r>
            <a:r>
              <a:rPr lang="zh-CN" altLang="en-US" dirty="0"/>
              <a:t>次合并！</a:t>
            </a:r>
            <a:endParaRPr lang="en-US" altLang="zh-CN" dirty="0"/>
          </a:p>
          <a:p>
            <a:r>
              <a:rPr lang="zh-CN" altLang="en-US" dirty="0"/>
              <a:t>只进行一次进位即可。如果新加后没有进位则至多 </a:t>
            </a:r>
            <a:r>
              <a:rPr lang="en-US" altLang="zh-CN" dirty="0"/>
              <a:t>O(log) </a:t>
            </a:r>
            <a:r>
              <a:rPr lang="zh-CN" altLang="en-US" dirty="0"/>
              <a:t>个组，否则组数不增。</a:t>
            </a:r>
            <a:endParaRPr lang="en-US" altLang="zh-CN" dirty="0"/>
          </a:p>
        </p:txBody>
      </p:sp>
    </p:spTree>
    <p:extLst>
      <p:ext uri="{BB962C8B-B14F-4D97-AF65-F5344CB8AC3E}">
        <p14:creationId xmlns:p14="http://schemas.microsoft.com/office/powerpoint/2010/main" val="2309870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D554B-7BC1-3E9C-0CEF-02F90491D45E}"/>
              </a:ext>
            </a:extLst>
          </p:cNvPr>
          <p:cNvSpPr>
            <a:spLocks noGrp="1"/>
          </p:cNvSpPr>
          <p:nvPr>
            <p:ph type="title"/>
          </p:nvPr>
        </p:nvSpPr>
        <p:spPr/>
        <p:txBody>
          <a:bodyPr/>
          <a:lstStyle/>
          <a:p>
            <a:r>
              <a:rPr lang="zh-CN" altLang="en-US" dirty="0"/>
              <a:t>二进制分组</a:t>
            </a:r>
            <a:r>
              <a:rPr lang="en-US" altLang="zh-CN" dirty="0"/>
              <a:t>·</a:t>
            </a:r>
            <a:r>
              <a:rPr lang="zh-CN" altLang="en-US" dirty="0"/>
              <a:t>变种二</a:t>
            </a:r>
          </a:p>
        </p:txBody>
      </p:sp>
      <p:sp>
        <p:nvSpPr>
          <p:cNvPr id="3" name="内容占位符 2">
            <a:extLst>
              <a:ext uri="{FF2B5EF4-FFF2-40B4-BE49-F238E27FC236}">
                <a16:creationId xmlns:a16="http://schemas.microsoft.com/office/drawing/2014/main" id="{3A47F584-A823-3DBB-D366-EFA73183371A}"/>
              </a:ext>
            </a:extLst>
          </p:cNvPr>
          <p:cNvSpPr>
            <a:spLocks noGrp="1"/>
          </p:cNvSpPr>
          <p:nvPr>
            <p:ph idx="1"/>
          </p:nvPr>
        </p:nvSpPr>
        <p:spPr/>
        <p:txBody>
          <a:bodyPr/>
          <a:lstStyle/>
          <a:p>
            <a:r>
              <a:rPr lang="zh-CN" altLang="en-US" dirty="0"/>
              <a:t>我会支持撤销！</a:t>
            </a:r>
            <a:endParaRPr lang="en-US" altLang="zh-CN" dirty="0"/>
          </a:p>
          <a:p>
            <a:r>
              <a:rPr lang="zh-CN" altLang="en-US" dirty="0"/>
              <a:t>在下一个组成立时构建上一个组即可。</a:t>
            </a:r>
          </a:p>
        </p:txBody>
      </p:sp>
    </p:spTree>
    <p:extLst>
      <p:ext uri="{BB962C8B-B14F-4D97-AF65-F5344CB8AC3E}">
        <p14:creationId xmlns:p14="http://schemas.microsoft.com/office/powerpoint/2010/main" val="1305036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634D2B-025D-1DEF-19EB-8BDA4A14C38B}"/>
              </a:ext>
            </a:extLst>
          </p:cNvPr>
          <p:cNvSpPr>
            <a:spLocks noGrp="1"/>
          </p:cNvSpPr>
          <p:nvPr>
            <p:ph type="title"/>
          </p:nvPr>
        </p:nvSpPr>
        <p:spPr/>
        <p:txBody>
          <a:bodyPr/>
          <a:lstStyle/>
          <a:p>
            <a:r>
              <a:rPr lang="zh-CN" altLang="en-US" dirty="0"/>
              <a:t>二进制分组</a:t>
            </a:r>
            <a:r>
              <a:rPr lang="en-US" altLang="zh-CN" dirty="0"/>
              <a:t>·</a:t>
            </a:r>
            <a:r>
              <a:rPr lang="zh-CN" altLang="en-US" dirty="0"/>
              <a:t>线段树</a:t>
            </a:r>
          </a:p>
        </p:txBody>
      </p:sp>
      <p:sp>
        <p:nvSpPr>
          <p:cNvPr id="3" name="内容占位符 2">
            <a:extLst>
              <a:ext uri="{FF2B5EF4-FFF2-40B4-BE49-F238E27FC236}">
                <a16:creationId xmlns:a16="http://schemas.microsoft.com/office/drawing/2014/main" id="{04341816-DDF3-B48A-49B8-9F62FF5BC3D8}"/>
              </a:ext>
            </a:extLst>
          </p:cNvPr>
          <p:cNvSpPr>
            <a:spLocks noGrp="1"/>
          </p:cNvSpPr>
          <p:nvPr>
            <p:ph idx="1"/>
          </p:nvPr>
        </p:nvSpPr>
        <p:spPr/>
        <p:txBody>
          <a:bodyPr/>
          <a:lstStyle/>
          <a:p>
            <a:r>
              <a:rPr lang="zh-CN" altLang="en-US" dirty="0"/>
              <a:t>前面我们提了二进制分组是简化的线段树。</a:t>
            </a:r>
            <a:endParaRPr lang="en-US" altLang="zh-CN" dirty="0"/>
          </a:p>
          <a:p>
            <a:r>
              <a:rPr lang="zh-CN" altLang="en-US" dirty="0"/>
              <a:t>这意味着线段树的末尾追加实际上也可以做到和二进制分组一样的复杂度。</a:t>
            </a:r>
            <a:endParaRPr lang="en-US" altLang="zh-CN" dirty="0"/>
          </a:p>
          <a:p>
            <a:r>
              <a:rPr lang="zh-CN" altLang="en-US" dirty="0"/>
              <a:t>利用这一特性，我们可以让我们的二进制分组支持区间查询。</a:t>
            </a:r>
          </a:p>
        </p:txBody>
      </p:sp>
    </p:spTree>
    <p:extLst>
      <p:ext uri="{BB962C8B-B14F-4D97-AF65-F5344CB8AC3E}">
        <p14:creationId xmlns:p14="http://schemas.microsoft.com/office/powerpoint/2010/main" val="1771166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925FBF-1527-E726-B6E3-1E860212F103}"/>
              </a:ext>
            </a:extLst>
          </p:cNvPr>
          <p:cNvSpPr>
            <a:spLocks noGrp="1"/>
          </p:cNvSpPr>
          <p:nvPr>
            <p:ph type="title"/>
          </p:nvPr>
        </p:nvSpPr>
        <p:spPr/>
        <p:txBody>
          <a:bodyPr/>
          <a:lstStyle/>
          <a:p>
            <a:r>
              <a:rPr lang="zh-CN" altLang="en-US" dirty="0"/>
              <a:t>权值线段树</a:t>
            </a:r>
            <a:r>
              <a:rPr lang="en-US" altLang="zh-CN" dirty="0"/>
              <a:t>&amp;</a:t>
            </a:r>
            <a:r>
              <a:rPr lang="zh-CN" altLang="en-US" dirty="0"/>
              <a:t>动态开点线段树</a:t>
            </a:r>
          </a:p>
        </p:txBody>
      </p:sp>
      <p:sp>
        <p:nvSpPr>
          <p:cNvPr id="3" name="内容占位符 2">
            <a:extLst>
              <a:ext uri="{FF2B5EF4-FFF2-40B4-BE49-F238E27FC236}">
                <a16:creationId xmlns:a16="http://schemas.microsoft.com/office/drawing/2014/main" id="{DE561060-33A1-CE81-A48F-0154A5DADE75}"/>
              </a:ext>
            </a:extLst>
          </p:cNvPr>
          <p:cNvSpPr>
            <a:spLocks noGrp="1"/>
          </p:cNvSpPr>
          <p:nvPr>
            <p:ph idx="1"/>
          </p:nvPr>
        </p:nvSpPr>
        <p:spPr/>
        <p:txBody>
          <a:bodyPr/>
          <a:lstStyle/>
          <a:p>
            <a:r>
              <a:rPr lang="zh-CN" altLang="en-US" dirty="0"/>
              <a:t>工具性的 </a:t>
            </a:r>
            <a:r>
              <a:rPr lang="en-US" altLang="zh-CN" dirty="0"/>
              <a:t>Trick</a:t>
            </a:r>
            <a:r>
              <a:rPr lang="zh-CN" altLang="en-US" dirty="0"/>
              <a:t>。</a:t>
            </a:r>
            <a:endParaRPr lang="en-US" altLang="zh-CN" dirty="0"/>
          </a:p>
          <a:p>
            <a:r>
              <a:rPr lang="zh-CN" altLang="en-US" dirty="0"/>
              <a:t>注意权值线段树和 </a:t>
            </a:r>
            <a:r>
              <a:rPr lang="en-US" altLang="zh-CN" dirty="0"/>
              <a:t>01 Trie </a:t>
            </a:r>
            <a:r>
              <a:rPr lang="zh-CN" altLang="en-US" dirty="0"/>
              <a:t>是等价的。</a:t>
            </a:r>
            <a:endParaRPr lang="en-US" altLang="zh-CN" dirty="0"/>
          </a:p>
          <a:p>
            <a:r>
              <a:rPr lang="zh-CN" altLang="en-US" dirty="0"/>
              <a:t>注意不要在动态开点里把 </a:t>
            </a:r>
            <a:r>
              <a:rPr lang="en-US" altLang="zh-CN" dirty="0"/>
              <a:t>vector </a:t>
            </a:r>
            <a:r>
              <a:rPr lang="zh-CN" altLang="en-US" dirty="0"/>
              <a:t>和引用混用。</a:t>
            </a:r>
            <a:endParaRPr lang="en-US" altLang="zh-CN" dirty="0"/>
          </a:p>
          <a:p>
            <a:r>
              <a:rPr lang="zh-CN" altLang="en-US" dirty="0"/>
              <a:t>绝大多数动态开点线段树不是线性的，</a:t>
            </a:r>
            <a:r>
              <a:rPr lang="zh-CN" altLang="en-US" b="1" dirty="0"/>
              <a:t>注意全局插入的李超树是。</a:t>
            </a:r>
            <a:endParaRPr lang="zh-CN" altLang="en-US" dirty="0"/>
          </a:p>
        </p:txBody>
      </p:sp>
    </p:spTree>
    <p:extLst>
      <p:ext uri="{BB962C8B-B14F-4D97-AF65-F5344CB8AC3E}">
        <p14:creationId xmlns:p14="http://schemas.microsoft.com/office/powerpoint/2010/main" val="1987085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57C59-C77B-64DC-D08F-6181FD65CEB3}"/>
              </a:ext>
            </a:extLst>
          </p:cNvPr>
          <p:cNvSpPr>
            <a:spLocks noGrp="1"/>
          </p:cNvSpPr>
          <p:nvPr>
            <p:ph type="title"/>
          </p:nvPr>
        </p:nvSpPr>
        <p:spPr/>
        <p:txBody>
          <a:bodyPr/>
          <a:lstStyle/>
          <a:p>
            <a:r>
              <a:rPr lang="en-US" altLang="zh-CN" b="1" dirty="0"/>
              <a:t>P3309 [SDOI2014] </a:t>
            </a:r>
            <a:r>
              <a:rPr lang="zh-CN" altLang="en-US" b="1" dirty="0"/>
              <a:t>向量集</a:t>
            </a:r>
            <a:endParaRPr lang="zh-CN" altLang="en-US" dirty="0"/>
          </a:p>
        </p:txBody>
      </p:sp>
      <p:sp>
        <p:nvSpPr>
          <p:cNvPr id="3" name="内容占位符 2">
            <a:extLst>
              <a:ext uri="{FF2B5EF4-FFF2-40B4-BE49-F238E27FC236}">
                <a16:creationId xmlns:a16="http://schemas.microsoft.com/office/drawing/2014/main" id="{C99187EE-9880-3288-F2AB-FBD60C64103A}"/>
              </a:ext>
            </a:extLst>
          </p:cNvPr>
          <p:cNvSpPr>
            <a:spLocks noGrp="1"/>
          </p:cNvSpPr>
          <p:nvPr>
            <p:ph idx="1"/>
          </p:nvPr>
        </p:nvSpPr>
        <p:spPr/>
        <p:txBody>
          <a:bodyPr/>
          <a:lstStyle/>
          <a:p>
            <a:r>
              <a:rPr lang="zh-CN" altLang="en-US" dirty="0"/>
              <a:t>维护一个向量序列支持末尾追加向量和区间查询与给定向量点积的最大值，强制在线。</a:t>
            </a:r>
            <a:r>
              <a:rPr lang="en-US" altLang="zh-CN" dirty="0"/>
              <a:t>n&lt;=4e5</a:t>
            </a:r>
            <a:r>
              <a:rPr lang="zh-CN" altLang="en-US" dirty="0"/>
              <a:t>。</a:t>
            </a:r>
          </a:p>
        </p:txBody>
      </p:sp>
    </p:spTree>
    <p:extLst>
      <p:ext uri="{BB962C8B-B14F-4D97-AF65-F5344CB8AC3E}">
        <p14:creationId xmlns:p14="http://schemas.microsoft.com/office/powerpoint/2010/main" val="37485543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D1DA48-A5F3-87E7-B58B-8404E4D71FF8}"/>
              </a:ext>
            </a:extLst>
          </p:cNvPr>
          <p:cNvSpPr>
            <a:spLocks noGrp="1"/>
          </p:cNvSpPr>
          <p:nvPr>
            <p:ph type="title"/>
          </p:nvPr>
        </p:nvSpPr>
        <p:spPr/>
        <p:txBody>
          <a:bodyPr/>
          <a:lstStyle/>
          <a:p>
            <a:r>
              <a:rPr lang="en-US" altLang="zh-CN" b="1" dirty="0"/>
              <a:t>P3309 [SDOI2014] </a:t>
            </a:r>
            <a:r>
              <a:rPr lang="zh-CN" altLang="en-US" b="1" dirty="0"/>
              <a:t>向量集</a:t>
            </a:r>
            <a:endParaRPr lang="zh-CN" altLang="en-US" dirty="0"/>
          </a:p>
        </p:txBody>
      </p:sp>
      <p:sp>
        <p:nvSpPr>
          <p:cNvPr id="3" name="内容占位符 2">
            <a:extLst>
              <a:ext uri="{FF2B5EF4-FFF2-40B4-BE49-F238E27FC236}">
                <a16:creationId xmlns:a16="http://schemas.microsoft.com/office/drawing/2014/main" id="{22711CF8-664A-481D-4042-6F351E344FF3}"/>
              </a:ext>
            </a:extLst>
          </p:cNvPr>
          <p:cNvSpPr>
            <a:spLocks noGrp="1"/>
          </p:cNvSpPr>
          <p:nvPr>
            <p:ph idx="1"/>
          </p:nvPr>
        </p:nvSpPr>
        <p:spPr/>
        <p:txBody>
          <a:bodyPr/>
          <a:lstStyle/>
          <a:p>
            <a:r>
              <a:rPr lang="zh-CN" altLang="en-US" dirty="0"/>
              <a:t>如果没有追加的话显然是线段树维护凸包。</a:t>
            </a:r>
            <a:endParaRPr lang="en-US" altLang="zh-CN" dirty="0"/>
          </a:p>
          <a:p>
            <a:r>
              <a:rPr lang="zh-CN" altLang="en-US" dirty="0"/>
              <a:t>现在有追加我们继续线段树维护凸包，但是只对两个儿子都满了的点 </a:t>
            </a:r>
            <a:r>
              <a:rPr lang="en-US" altLang="zh-CN" dirty="0"/>
              <a:t>pushup</a:t>
            </a:r>
            <a:r>
              <a:rPr lang="zh-CN" altLang="en-US" dirty="0"/>
              <a:t>，归并两个儿子。</a:t>
            </a:r>
            <a:endParaRPr lang="en-US" altLang="zh-CN" dirty="0"/>
          </a:p>
          <a:p>
            <a:r>
              <a:rPr lang="zh-CN" altLang="en-US" dirty="0"/>
              <a:t>每个点只会被  </a:t>
            </a:r>
            <a:r>
              <a:rPr lang="en-US" altLang="zh-CN" dirty="0"/>
              <a:t>pushup </a:t>
            </a:r>
            <a:r>
              <a:rPr lang="zh-CN" altLang="en-US" dirty="0"/>
              <a:t>一次，且查询涉及到的点一定都满了。</a:t>
            </a:r>
            <a:endParaRPr lang="en-US" altLang="zh-CN" dirty="0"/>
          </a:p>
          <a:p>
            <a:r>
              <a:rPr lang="zh-CN" altLang="en-US" dirty="0"/>
              <a:t>复杂度两个 </a:t>
            </a:r>
            <a:r>
              <a:rPr lang="en-US" altLang="zh-CN" dirty="0"/>
              <a:t>log</a:t>
            </a:r>
            <a:r>
              <a:rPr lang="zh-CN" altLang="en-US" dirty="0"/>
              <a:t>。</a:t>
            </a:r>
          </a:p>
        </p:txBody>
      </p:sp>
    </p:spTree>
    <p:extLst>
      <p:ext uri="{BB962C8B-B14F-4D97-AF65-F5344CB8AC3E}">
        <p14:creationId xmlns:p14="http://schemas.microsoft.com/office/powerpoint/2010/main" val="29704368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10A82E-7FFB-3740-3752-55FD329307D5}"/>
              </a:ext>
            </a:extLst>
          </p:cNvPr>
          <p:cNvSpPr>
            <a:spLocks noGrp="1"/>
          </p:cNvSpPr>
          <p:nvPr>
            <p:ph type="title"/>
          </p:nvPr>
        </p:nvSpPr>
        <p:spPr/>
        <p:txBody>
          <a:bodyPr/>
          <a:lstStyle/>
          <a:p>
            <a:r>
              <a:rPr lang="en-US" altLang="zh-CN" b="1" dirty="0"/>
              <a:t>UOJ46【</a:t>
            </a:r>
            <a:r>
              <a:rPr lang="zh-CN" altLang="en-US" b="1" dirty="0"/>
              <a:t>清华集训</a:t>
            </a:r>
            <a:r>
              <a:rPr lang="en-US" altLang="zh-CN" b="1" dirty="0"/>
              <a:t>2014】</a:t>
            </a:r>
            <a:r>
              <a:rPr lang="zh-CN" altLang="en-US" b="1" dirty="0"/>
              <a:t>玄学</a:t>
            </a:r>
            <a:endParaRPr lang="zh-CN" altLang="en-US" dirty="0"/>
          </a:p>
        </p:txBody>
      </p:sp>
      <p:sp>
        <p:nvSpPr>
          <p:cNvPr id="3" name="内容占位符 2">
            <a:extLst>
              <a:ext uri="{FF2B5EF4-FFF2-40B4-BE49-F238E27FC236}">
                <a16:creationId xmlns:a16="http://schemas.microsoft.com/office/drawing/2014/main" id="{7A6A1131-0E24-23C0-8CA4-2F0C04AE7D4E}"/>
              </a:ext>
            </a:extLst>
          </p:cNvPr>
          <p:cNvSpPr>
            <a:spLocks noGrp="1"/>
          </p:cNvSpPr>
          <p:nvPr>
            <p:ph idx="1"/>
          </p:nvPr>
        </p:nvSpPr>
        <p:spPr/>
        <p:txBody>
          <a:bodyPr/>
          <a:lstStyle/>
          <a:p>
            <a:r>
              <a:rPr lang="zh-CN" altLang="en-US" dirty="0"/>
              <a:t>要求维护一个“操作”列，每个“操作”形如：对序列的 </a:t>
            </a:r>
            <a:r>
              <a:rPr lang="en-US" altLang="zh-CN" dirty="0"/>
              <a:t>[</a:t>
            </a:r>
            <a:r>
              <a:rPr lang="en-US" altLang="zh-CN" dirty="0" err="1"/>
              <a:t>l,r</a:t>
            </a:r>
            <a:r>
              <a:rPr lang="en-US" altLang="zh-CN" dirty="0"/>
              <a:t>] </a:t>
            </a:r>
            <a:r>
              <a:rPr lang="zh-CN" altLang="en-US" dirty="0"/>
              <a:t>区间施以一个支持结合律的变化。现在要求强制在线支持一下操作：末尾加入一个“操作”；给定位置查询一段区间里的“操作”对这个位置的影响。序列长度 </a:t>
            </a:r>
            <a:r>
              <a:rPr lang="en-US" altLang="zh-CN" dirty="0"/>
              <a:t>1e5</a:t>
            </a:r>
            <a:r>
              <a:rPr lang="zh-CN" altLang="en-US" dirty="0"/>
              <a:t>，操作数 </a:t>
            </a:r>
            <a:r>
              <a:rPr lang="en-US" altLang="zh-CN" dirty="0"/>
              <a:t>6e5</a:t>
            </a:r>
            <a:r>
              <a:rPr lang="zh-CN" altLang="en-US" dirty="0"/>
              <a:t>。</a:t>
            </a:r>
          </a:p>
        </p:txBody>
      </p:sp>
    </p:spTree>
    <p:extLst>
      <p:ext uri="{BB962C8B-B14F-4D97-AF65-F5344CB8AC3E}">
        <p14:creationId xmlns:p14="http://schemas.microsoft.com/office/powerpoint/2010/main" val="19937723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8CA6C3-1BA0-BC12-50B6-53B738EE993A}"/>
              </a:ext>
            </a:extLst>
          </p:cNvPr>
          <p:cNvSpPr>
            <a:spLocks noGrp="1"/>
          </p:cNvSpPr>
          <p:nvPr>
            <p:ph type="title"/>
          </p:nvPr>
        </p:nvSpPr>
        <p:spPr/>
        <p:txBody>
          <a:bodyPr/>
          <a:lstStyle/>
          <a:p>
            <a:r>
              <a:rPr lang="en-US" altLang="zh-CN" b="1" dirty="0"/>
              <a:t>UOJ46【</a:t>
            </a:r>
            <a:r>
              <a:rPr lang="zh-CN" altLang="en-US" b="1" dirty="0"/>
              <a:t>清华集训</a:t>
            </a:r>
            <a:r>
              <a:rPr lang="en-US" altLang="zh-CN" b="1" dirty="0"/>
              <a:t>2014】</a:t>
            </a:r>
            <a:r>
              <a:rPr lang="zh-CN" altLang="en-US" b="1" dirty="0"/>
              <a:t>玄学</a:t>
            </a:r>
            <a:endParaRPr lang="zh-CN" altLang="en-US" dirty="0"/>
          </a:p>
        </p:txBody>
      </p:sp>
      <p:sp>
        <p:nvSpPr>
          <p:cNvPr id="3" name="内容占位符 2">
            <a:extLst>
              <a:ext uri="{FF2B5EF4-FFF2-40B4-BE49-F238E27FC236}">
                <a16:creationId xmlns:a16="http://schemas.microsoft.com/office/drawing/2014/main" id="{0969F8D8-7E30-AD5E-D170-4283542E76DE}"/>
              </a:ext>
            </a:extLst>
          </p:cNvPr>
          <p:cNvSpPr>
            <a:spLocks noGrp="1"/>
          </p:cNvSpPr>
          <p:nvPr>
            <p:ph idx="1"/>
          </p:nvPr>
        </p:nvSpPr>
        <p:spPr/>
        <p:txBody>
          <a:bodyPr/>
          <a:lstStyle/>
          <a:p>
            <a:r>
              <a:rPr lang="zh-CN" altLang="en-US" dirty="0"/>
              <a:t>类似上一题的思路，线段树维护操作的影响。</a:t>
            </a:r>
            <a:endParaRPr lang="en-US" altLang="zh-CN" dirty="0"/>
          </a:p>
          <a:p>
            <a:r>
              <a:rPr lang="zh-CN" altLang="en-US" dirty="0"/>
              <a:t>注意到一段连续的操作可以被缩成一个点，这样操作列区间 </a:t>
            </a:r>
            <a:r>
              <a:rPr lang="en-US" altLang="zh-CN" dirty="0"/>
              <a:t>[</a:t>
            </a:r>
            <a:r>
              <a:rPr lang="en-US" altLang="zh-CN" dirty="0" err="1"/>
              <a:t>l,r</a:t>
            </a:r>
            <a:r>
              <a:rPr lang="en-US" altLang="zh-CN" dirty="0"/>
              <a:t>] </a:t>
            </a:r>
            <a:r>
              <a:rPr lang="zh-CN" altLang="en-US" dirty="0"/>
              <a:t>的信息长度就是 </a:t>
            </a:r>
            <a:r>
              <a:rPr lang="en-US" altLang="zh-CN" dirty="0"/>
              <a:t>O(r-l+1) </a:t>
            </a:r>
            <a:r>
              <a:rPr lang="zh-CN" altLang="en-US" dirty="0"/>
              <a:t>的了。</a:t>
            </a:r>
            <a:endParaRPr lang="en-US" altLang="zh-CN" dirty="0"/>
          </a:p>
          <a:p>
            <a:r>
              <a:rPr lang="zh-CN" altLang="en-US" dirty="0"/>
              <a:t>查询的时候在对应的线段树节点上二分即可。</a:t>
            </a:r>
            <a:endParaRPr lang="en-US" altLang="zh-CN" dirty="0"/>
          </a:p>
          <a:p>
            <a:r>
              <a:rPr lang="zh-CN" altLang="en-US" dirty="0"/>
              <a:t>复杂度两个 </a:t>
            </a:r>
            <a:r>
              <a:rPr lang="en-US" altLang="zh-CN" dirty="0"/>
              <a:t>log</a:t>
            </a:r>
            <a:r>
              <a:rPr lang="zh-CN" altLang="en-US" dirty="0"/>
              <a:t>。</a:t>
            </a:r>
          </a:p>
        </p:txBody>
      </p:sp>
    </p:spTree>
    <p:extLst>
      <p:ext uri="{BB962C8B-B14F-4D97-AF65-F5344CB8AC3E}">
        <p14:creationId xmlns:p14="http://schemas.microsoft.com/office/powerpoint/2010/main" val="18973879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A4335-1DDC-27E6-FB60-EA08A8D40ED5}"/>
              </a:ext>
            </a:extLst>
          </p:cNvPr>
          <p:cNvSpPr>
            <a:spLocks noGrp="1"/>
          </p:cNvSpPr>
          <p:nvPr>
            <p:ph type="title"/>
          </p:nvPr>
        </p:nvSpPr>
        <p:spPr/>
        <p:txBody>
          <a:bodyPr/>
          <a:lstStyle/>
          <a:p>
            <a:r>
              <a:rPr lang="en-US" altLang="zh-CN" dirty="0"/>
              <a:t>PKUWC2025D1T2 Ancestors</a:t>
            </a:r>
            <a:endParaRPr lang="zh-CN" altLang="en-US" dirty="0"/>
          </a:p>
        </p:txBody>
      </p:sp>
      <p:sp>
        <p:nvSpPr>
          <p:cNvPr id="3" name="内容占位符 2">
            <a:extLst>
              <a:ext uri="{FF2B5EF4-FFF2-40B4-BE49-F238E27FC236}">
                <a16:creationId xmlns:a16="http://schemas.microsoft.com/office/drawing/2014/main" id="{C68DB705-829F-77A2-F7C2-710F1D8C9754}"/>
              </a:ext>
            </a:extLst>
          </p:cNvPr>
          <p:cNvSpPr>
            <a:spLocks noGrp="1"/>
          </p:cNvSpPr>
          <p:nvPr>
            <p:ph idx="1"/>
          </p:nvPr>
        </p:nvSpPr>
        <p:spPr/>
        <p:txBody>
          <a:bodyPr/>
          <a:lstStyle/>
          <a:p>
            <a:r>
              <a:rPr lang="zh-CN" altLang="en-US" dirty="0"/>
              <a:t>给定一棵 </a:t>
            </a:r>
            <a:r>
              <a:rPr lang="en-US" altLang="zh-CN" dirty="0"/>
              <a:t>n </a:t>
            </a:r>
            <a:r>
              <a:rPr lang="zh-CN" altLang="en-US" dirty="0"/>
              <a:t>个点的有根树。</a:t>
            </a:r>
            <a:r>
              <a:rPr lang="en-US" altLang="zh-CN" dirty="0"/>
              <a:t>m </a:t>
            </a:r>
            <a:r>
              <a:rPr lang="zh-CN" altLang="en-US" dirty="0"/>
              <a:t>次询问每次给定 </a:t>
            </a:r>
            <a:r>
              <a:rPr lang="en-US" altLang="zh-CN" dirty="0" err="1"/>
              <a:t>l,r,x</a:t>
            </a:r>
            <a:r>
              <a:rPr lang="en-US" altLang="zh-CN" dirty="0"/>
              <a:t> </a:t>
            </a:r>
            <a:r>
              <a:rPr lang="zh-CN" altLang="en-US" dirty="0"/>
              <a:t>求 </a:t>
            </a:r>
            <a:r>
              <a:rPr lang="en-US" altLang="zh-CN" dirty="0"/>
              <a:t>l </a:t>
            </a:r>
            <a:r>
              <a:rPr lang="zh-CN" altLang="en-US" dirty="0"/>
              <a:t>到 </a:t>
            </a:r>
            <a:r>
              <a:rPr lang="en-US" altLang="zh-CN" dirty="0"/>
              <a:t>r </a:t>
            </a:r>
            <a:r>
              <a:rPr lang="zh-CN" altLang="en-US" dirty="0"/>
              <a:t>的节点，其 </a:t>
            </a:r>
            <a:r>
              <a:rPr lang="en-US" altLang="zh-CN" dirty="0"/>
              <a:t>x </a:t>
            </a:r>
            <a:r>
              <a:rPr lang="zh-CN" altLang="en-US" dirty="0"/>
              <a:t>级祖先构成的集合的大小。</a:t>
            </a:r>
            <a:endParaRPr lang="en-US" altLang="zh-CN" dirty="0"/>
          </a:p>
          <a:p>
            <a:r>
              <a:rPr lang="en-US" altLang="zh-CN" dirty="0"/>
              <a:t>3log</a:t>
            </a:r>
            <a:r>
              <a:rPr lang="zh-CN" altLang="en-US" dirty="0"/>
              <a:t>。</a:t>
            </a:r>
            <a:endParaRPr lang="en-US" altLang="zh-CN" dirty="0"/>
          </a:p>
        </p:txBody>
      </p:sp>
    </p:spTree>
    <p:extLst>
      <p:ext uri="{BB962C8B-B14F-4D97-AF65-F5344CB8AC3E}">
        <p14:creationId xmlns:p14="http://schemas.microsoft.com/office/powerpoint/2010/main" val="6422362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F56A8C-7210-945A-81F0-103779282866}"/>
              </a:ext>
            </a:extLst>
          </p:cNvPr>
          <p:cNvSpPr>
            <a:spLocks noGrp="1"/>
          </p:cNvSpPr>
          <p:nvPr>
            <p:ph type="title"/>
          </p:nvPr>
        </p:nvSpPr>
        <p:spPr/>
        <p:txBody>
          <a:bodyPr/>
          <a:lstStyle/>
          <a:p>
            <a:r>
              <a:rPr lang="zh-CN" altLang="en-US" dirty="0"/>
              <a:t>感谢聆听</a:t>
            </a:r>
          </a:p>
        </p:txBody>
      </p:sp>
      <p:sp>
        <p:nvSpPr>
          <p:cNvPr id="3" name="内容占位符 2">
            <a:extLst>
              <a:ext uri="{FF2B5EF4-FFF2-40B4-BE49-F238E27FC236}">
                <a16:creationId xmlns:a16="http://schemas.microsoft.com/office/drawing/2014/main" id="{62DAA1D4-7676-CF5E-7471-AB11066F7986}"/>
              </a:ext>
            </a:extLst>
          </p:cNvPr>
          <p:cNvSpPr>
            <a:spLocks noGrp="1"/>
          </p:cNvSpPr>
          <p:nvPr>
            <p:ph idx="1"/>
          </p:nvPr>
        </p:nvSpPr>
        <p:spPr>
          <a:xfrm>
            <a:off x="838200" y="1825624"/>
            <a:ext cx="10515600" cy="4923967"/>
          </a:xfrm>
        </p:spPr>
        <p:txBody>
          <a:bodyPr>
            <a:normAutofit lnSpcReduction="10000"/>
          </a:bodyPr>
          <a:lstStyle/>
          <a:p>
            <a:r>
              <a:rPr lang="zh-CN" altLang="en-US" b="1" dirty="0">
                <a:latin typeface="华文隶书" panose="02010800040101010101" pitchFamily="2" charset="-122"/>
                <a:ea typeface="华文隶书" panose="02010800040101010101" pitchFamily="2" charset="-122"/>
              </a:rPr>
              <a:t>紫题代表基础黑题代表拔高看起来都是题但背后的逻辑完全不同在信竞的整个学习体系里紫题是地基黑题是尖顶孩子一下子从紫题跳到黑题中间那一大段蓝题绿题橙题的梯子直接跳过最后不是卡题卡心态就是掉进盲目刷题的陷阱里根本不知道自己到底在学啥很多孩子一看到紫题自己能做就觉得太简单了不值得花时间于是跳过不练转头冲向黑题初期打基础刷紫题掌握基本算法和数据结构中期攻克常见题型刷绿题橙题建立题感后期黑题精做冲刺省选练综合练速度练稳定性</a:t>
            </a:r>
            <a:endParaRPr lang="en-US" altLang="zh-CN" b="1" dirty="0">
              <a:latin typeface="华文隶书" panose="02010800040101010101" pitchFamily="2" charset="-122"/>
              <a:ea typeface="华文隶书" panose="02010800040101010101" pitchFamily="2" charset="-122"/>
            </a:endParaRPr>
          </a:p>
          <a:p>
            <a:r>
              <a:rPr lang="zh-CN" altLang="en-US" b="1" dirty="0">
                <a:latin typeface="华文隶书" panose="02010800040101010101" pitchFamily="2" charset="-122"/>
                <a:ea typeface="华文隶书" panose="02010800040101010101" pitchFamily="2" charset="-122"/>
              </a:rPr>
              <a:t>现在你已经学会输出嘟的</a:t>
            </a:r>
            <a:r>
              <a:rPr lang="en-US" altLang="zh-CN" b="1" dirty="0">
                <a:latin typeface="Consolas" panose="020B0609020204030204" pitchFamily="49" charset="0"/>
                <a:ea typeface="华文隶书" panose="02010800040101010101" pitchFamily="2" charset="-122"/>
              </a:rPr>
              <a:t>114</a:t>
            </a:r>
            <a:r>
              <a:rPr lang="zh-CN" altLang="en-US" b="1" dirty="0">
                <a:latin typeface="华文隶书" panose="02010800040101010101" pitchFamily="2" charset="-122"/>
                <a:ea typeface="华文隶书" panose="02010800040101010101" pitchFamily="2" charset="-122"/>
              </a:rPr>
              <a:t>种方法了直接输出嘟发嘟表情包发奶龙嘟表情包发嘟字符画发嘟套嘟字符画发口都发啫阝发口者阝拼音输入</a:t>
            </a:r>
            <a:r>
              <a:rPr lang="en-US" altLang="zh-CN" b="1" dirty="0">
                <a:latin typeface="Consolas" panose="020B0609020204030204" pitchFamily="49" charset="0"/>
                <a:ea typeface="华文隶书" panose="02010800040101010101" pitchFamily="2" charset="-122"/>
              </a:rPr>
              <a:t>du</a:t>
            </a:r>
            <a:r>
              <a:rPr lang="zh-CN" altLang="en-US" b="1" dirty="0">
                <a:latin typeface="华文隶书" panose="02010800040101010101" pitchFamily="2" charset="-122"/>
                <a:ea typeface="华文隶书" panose="02010800040101010101" pitchFamily="2" charset="-122"/>
              </a:rPr>
              <a:t>五笔输入</a:t>
            </a:r>
            <a:r>
              <a:rPr lang="en-US" altLang="zh-CN" b="1" dirty="0" err="1">
                <a:latin typeface="Consolas" panose="020B0609020204030204" pitchFamily="49" charset="0"/>
                <a:ea typeface="华文隶书" panose="02010800040101010101" pitchFamily="2" charset="-122"/>
              </a:rPr>
              <a:t>kftb</a:t>
            </a:r>
            <a:r>
              <a:rPr lang="zh-CN" altLang="en-US" b="1" dirty="0">
                <a:latin typeface="华文隶书" panose="02010800040101010101" pitchFamily="2" charset="-122"/>
                <a:ea typeface="华文隶书" panose="02010800040101010101" pitchFamily="2" charset="-122"/>
              </a:rPr>
              <a:t>复制群友发的嘟从奶龙表情包里提取嘟从奶龙身体里提取嘟后面忘了现在请计算发出</a:t>
            </a:r>
            <a:r>
              <a:rPr lang="en-US" altLang="zh-CN" b="1" dirty="0">
                <a:latin typeface="Consolas" panose="020B0609020204030204" pitchFamily="49" charset="0"/>
                <a:ea typeface="华文隶书" panose="02010800040101010101" pitchFamily="2" charset="-122"/>
              </a:rPr>
              <a:t>114514</a:t>
            </a:r>
            <a:r>
              <a:rPr lang="zh-CN" altLang="en-US" b="1" dirty="0">
                <a:latin typeface="华文隶书" panose="02010800040101010101" pitchFamily="2" charset="-122"/>
                <a:ea typeface="华文隶书" panose="02010800040101010101" pitchFamily="2" charset="-122"/>
              </a:rPr>
              <a:t>个嘟的方案数由于答案可能非常大将其对</a:t>
            </a:r>
            <a:r>
              <a:rPr lang="en-US" altLang="zh-CN" b="1" dirty="0">
                <a:latin typeface="Consolas" panose="020B0609020204030204" pitchFamily="49" charset="0"/>
                <a:ea typeface="华文隶书" panose="02010800040101010101" pitchFamily="2" charset="-122"/>
              </a:rPr>
              <a:t>998244353</a:t>
            </a:r>
            <a:r>
              <a:rPr lang="zh-CN" altLang="en-US" b="1" dirty="0">
                <a:latin typeface="华文隶书" panose="02010800040101010101" pitchFamily="2" charset="-122"/>
                <a:ea typeface="华文隶书" panose="02010800040101010101" pitchFamily="2" charset="-122"/>
              </a:rPr>
              <a:t>取模后输出</a:t>
            </a:r>
          </a:p>
        </p:txBody>
      </p:sp>
    </p:spTree>
    <p:extLst>
      <p:ext uri="{BB962C8B-B14F-4D97-AF65-F5344CB8AC3E}">
        <p14:creationId xmlns:p14="http://schemas.microsoft.com/office/powerpoint/2010/main" val="3276341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DE0AB4-0851-7180-D1F4-D72CC1D1595A}"/>
              </a:ext>
            </a:extLst>
          </p:cNvPr>
          <p:cNvSpPr>
            <a:spLocks noGrp="1"/>
          </p:cNvSpPr>
          <p:nvPr>
            <p:ph type="title"/>
          </p:nvPr>
        </p:nvSpPr>
        <p:spPr/>
        <p:txBody>
          <a:bodyPr/>
          <a:lstStyle/>
          <a:p>
            <a:r>
              <a:rPr lang="zh-CN" altLang="en-US" dirty="0"/>
              <a:t>持久化线段树</a:t>
            </a:r>
          </a:p>
        </p:txBody>
      </p:sp>
      <p:sp>
        <p:nvSpPr>
          <p:cNvPr id="3" name="内容占位符 2">
            <a:extLst>
              <a:ext uri="{FF2B5EF4-FFF2-40B4-BE49-F238E27FC236}">
                <a16:creationId xmlns:a16="http://schemas.microsoft.com/office/drawing/2014/main" id="{748200DB-0BFD-D35C-4430-CC5BCCACF2C4}"/>
              </a:ext>
            </a:extLst>
          </p:cNvPr>
          <p:cNvSpPr>
            <a:spLocks noGrp="1"/>
          </p:cNvSpPr>
          <p:nvPr>
            <p:ph idx="1"/>
          </p:nvPr>
        </p:nvSpPr>
        <p:spPr/>
        <p:txBody>
          <a:bodyPr/>
          <a:lstStyle/>
          <a:p>
            <a:r>
              <a:rPr lang="zh-CN" altLang="en-US" dirty="0"/>
              <a:t>注意：“可持久化”是谬称。</a:t>
            </a:r>
            <a:endParaRPr lang="en-US" altLang="zh-CN" dirty="0"/>
          </a:p>
          <a:p>
            <a:r>
              <a:rPr lang="zh-CN" altLang="en-US" dirty="0"/>
              <a:t>常见用途是求区间 </a:t>
            </a:r>
            <a:r>
              <a:rPr lang="en-US" altLang="zh-CN" dirty="0"/>
              <a:t>kth</a:t>
            </a:r>
            <a:r>
              <a:rPr lang="zh-CN" altLang="en-US" dirty="0"/>
              <a:t> 之类的东西。</a:t>
            </a:r>
            <a:endParaRPr lang="en-US" altLang="zh-CN" dirty="0"/>
          </a:p>
          <a:p>
            <a:r>
              <a:rPr lang="zh-CN" altLang="en-US" dirty="0"/>
              <a:t>所有持久化数据结构，在 </a:t>
            </a:r>
            <a:r>
              <a:rPr lang="en-US" altLang="zh-CN" dirty="0"/>
              <a:t>OI </a:t>
            </a:r>
            <a:r>
              <a:rPr lang="zh-CN" altLang="en-US" dirty="0"/>
              <a:t>里几乎只有持久化线段树显著有用。</a:t>
            </a:r>
            <a:endParaRPr lang="en-US" altLang="zh-CN" dirty="0"/>
          </a:p>
          <a:p>
            <a:r>
              <a:rPr lang="zh-CN" altLang="en-US" dirty="0"/>
              <a:t>如果时间有多或者大家感兴趣也可以再多讲讲别的持久化相关。</a:t>
            </a:r>
          </a:p>
        </p:txBody>
      </p:sp>
    </p:spTree>
    <p:extLst>
      <p:ext uri="{BB962C8B-B14F-4D97-AF65-F5344CB8AC3E}">
        <p14:creationId xmlns:p14="http://schemas.microsoft.com/office/powerpoint/2010/main" val="3668843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461961-10E1-4100-366B-A60F02D4B6CC}"/>
              </a:ext>
            </a:extLst>
          </p:cNvPr>
          <p:cNvSpPr>
            <a:spLocks noGrp="1"/>
          </p:cNvSpPr>
          <p:nvPr>
            <p:ph type="title"/>
          </p:nvPr>
        </p:nvSpPr>
        <p:spPr/>
        <p:txBody>
          <a:bodyPr/>
          <a:lstStyle/>
          <a:p>
            <a:r>
              <a:rPr lang="en-US" altLang="zh-CN" b="1" dirty="0"/>
              <a:t>P2839 [</a:t>
            </a:r>
            <a:r>
              <a:rPr lang="zh-CN" altLang="en-US" b="1" dirty="0"/>
              <a:t>国家集训队</a:t>
            </a:r>
            <a:r>
              <a:rPr lang="en-US" altLang="zh-CN" b="1" dirty="0"/>
              <a:t>] middle</a:t>
            </a:r>
            <a:endParaRPr lang="zh-CN" altLang="en-US" dirty="0"/>
          </a:p>
        </p:txBody>
      </p:sp>
      <p:sp>
        <p:nvSpPr>
          <p:cNvPr id="3" name="内容占位符 2">
            <a:extLst>
              <a:ext uri="{FF2B5EF4-FFF2-40B4-BE49-F238E27FC236}">
                <a16:creationId xmlns:a16="http://schemas.microsoft.com/office/drawing/2014/main" id="{F4CBBB5C-D81B-5924-38FC-89C5BEE5CBC8}"/>
              </a:ext>
            </a:extLst>
          </p:cNvPr>
          <p:cNvSpPr>
            <a:spLocks noGrp="1"/>
          </p:cNvSpPr>
          <p:nvPr>
            <p:ph idx="1"/>
          </p:nvPr>
        </p:nvSpPr>
        <p:spPr/>
        <p:txBody>
          <a:bodyPr/>
          <a:lstStyle/>
          <a:p>
            <a:r>
              <a:rPr lang="zh-CN" altLang="en-US" dirty="0"/>
              <a:t>给定长度为 </a:t>
            </a:r>
            <a:r>
              <a:rPr lang="en-US" altLang="zh-CN" dirty="0"/>
              <a:t>n </a:t>
            </a:r>
            <a:r>
              <a:rPr lang="zh-CN" altLang="en-US" dirty="0"/>
              <a:t>的序列，强制在线多次查询给定 </a:t>
            </a:r>
            <a:r>
              <a:rPr lang="en-US" altLang="zh-CN" dirty="0"/>
              <a:t>a&lt;b&lt;c&lt;d </a:t>
            </a:r>
            <a:r>
              <a:rPr lang="zh-CN" altLang="en-US" dirty="0"/>
              <a:t>下 </a:t>
            </a:r>
            <a:r>
              <a:rPr lang="en-US" altLang="zh-CN" dirty="0"/>
              <a:t>a&lt;=l&lt;=b</a:t>
            </a:r>
            <a:r>
              <a:rPr lang="zh-CN" altLang="en-US" dirty="0"/>
              <a:t>，</a:t>
            </a:r>
            <a:r>
              <a:rPr lang="en-US" altLang="zh-CN" dirty="0"/>
              <a:t>c&lt;=r&lt;=d </a:t>
            </a:r>
            <a:r>
              <a:rPr lang="zh-CN" altLang="en-US" dirty="0"/>
              <a:t>的 </a:t>
            </a:r>
            <a:r>
              <a:rPr lang="en-US" altLang="zh-CN" dirty="0"/>
              <a:t>[</a:t>
            </a:r>
            <a:r>
              <a:rPr lang="en-US" altLang="zh-CN" dirty="0" err="1"/>
              <a:t>l,r</a:t>
            </a:r>
            <a:r>
              <a:rPr lang="en-US" altLang="zh-CN" dirty="0"/>
              <a:t>] </a:t>
            </a:r>
            <a:r>
              <a:rPr lang="zh-CN" altLang="en-US" dirty="0"/>
              <a:t>的中位数的最大值。</a:t>
            </a:r>
            <a:endParaRPr lang="en-US" altLang="zh-CN" dirty="0"/>
          </a:p>
        </p:txBody>
      </p:sp>
    </p:spTree>
    <p:extLst>
      <p:ext uri="{BB962C8B-B14F-4D97-AF65-F5344CB8AC3E}">
        <p14:creationId xmlns:p14="http://schemas.microsoft.com/office/powerpoint/2010/main" val="418570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3E53DA-7193-4C42-BCBC-CEA5DE83B2AA}"/>
              </a:ext>
            </a:extLst>
          </p:cNvPr>
          <p:cNvSpPr>
            <a:spLocks noGrp="1"/>
          </p:cNvSpPr>
          <p:nvPr>
            <p:ph type="title"/>
          </p:nvPr>
        </p:nvSpPr>
        <p:spPr/>
        <p:txBody>
          <a:bodyPr/>
          <a:lstStyle/>
          <a:p>
            <a:r>
              <a:rPr lang="en-US" altLang="zh-CN" b="1" dirty="0"/>
              <a:t>P2839 [</a:t>
            </a:r>
            <a:r>
              <a:rPr lang="zh-CN" altLang="en-US" b="1" dirty="0"/>
              <a:t>国家集训队</a:t>
            </a:r>
            <a:r>
              <a:rPr lang="en-US" altLang="zh-CN" b="1" dirty="0"/>
              <a:t>] middle</a:t>
            </a:r>
            <a:endParaRPr lang="zh-CN" altLang="en-US" dirty="0"/>
          </a:p>
        </p:txBody>
      </p:sp>
      <p:sp>
        <p:nvSpPr>
          <p:cNvPr id="3" name="内容占位符 2">
            <a:extLst>
              <a:ext uri="{FF2B5EF4-FFF2-40B4-BE49-F238E27FC236}">
                <a16:creationId xmlns:a16="http://schemas.microsoft.com/office/drawing/2014/main" id="{5012C3C7-E011-1214-5839-53EA1920D4D0}"/>
              </a:ext>
            </a:extLst>
          </p:cNvPr>
          <p:cNvSpPr>
            <a:spLocks noGrp="1"/>
          </p:cNvSpPr>
          <p:nvPr>
            <p:ph idx="1"/>
          </p:nvPr>
        </p:nvSpPr>
        <p:spPr/>
        <p:txBody>
          <a:bodyPr/>
          <a:lstStyle/>
          <a:p>
            <a:r>
              <a:rPr lang="zh-CN" altLang="en-US" dirty="0"/>
              <a:t>二分答案，把 </a:t>
            </a:r>
            <a:r>
              <a:rPr lang="en-US" altLang="zh-CN" dirty="0"/>
              <a:t>&gt;=mid </a:t>
            </a:r>
            <a:r>
              <a:rPr lang="zh-CN" altLang="en-US" dirty="0"/>
              <a:t>和 </a:t>
            </a:r>
            <a:r>
              <a:rPr lang="en-US" altLang="zh-CN" dirty="0"/>
              <a:t>&lt;mid </a:t>
            </a:r>
            <a:r>
              <a:rPr lang="zh-CN" altLang="en-US" dirty="0"/>
              <a:t>的值分别记为 </a:t>
            </a:r>
            <a:r>
              <a:rPr lang="en-US" altLang="zh-CN" dirty="0"/>
              <a:t>1 </a:t>
            </a:r>
            <a:r>
              <a:rPr lang="zh-CN" altLang="en-US" dirty="0"/>
              <a:t>和 </a:t>
            </a:r>
            <a:r>
              <a:rPr lang="en-US" altLang="zh-CN" dirty="0"/>
              <a:t>-1</a:t>
            </a:r>
            <a:r>
              <a:rPr lang="zh-CN" altLang="en-US" dirty="0"/>
              <a:t>，问题转化为最大子段和。</a:t>
            </a:r>
            <a:endParaRPr lang="en-US" altLang="zh-CN" dirty="0"/>
          </a:p>
          <a:p>
            <a:r>
              <a:rPr lang="zh-CN" altLang="en-US" dirty="0"/>
              <a:t>持久化线段树维护即可。</a:t>
            </a:r>
          </a:p>
        </p:txBody>
      </p:sp>
    </p:spTree>
    <p:extLst>
      <p:ext uri="{BB962C8B-B14F-4D97-AF65-F5344CB8AC3E}">
        <p14:creationId xmlns:p14="http://schemas.microsoft.com/office/powerpoint/2010/main" val="507442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A54411-0EE2-7078-A068-417632637350}"/>
              </a:ext>
            </a:extLst>
          </p:cNvPr>
          <p:cNvSpPr>
            <a:spLocks noGrp="1"/>
          </p:cNvSpPr>
          <p:nvPr>
            <p:ph type="title"/>
          </p:nvPr>
        </p:nvSpPr>
        <p:spPr/>
        <p:txBody>
          <a:bodyPr/>
          <a:lstStyle/>
          <a:p>
            <a:r>
              <a:rPr lang="en-US" altLang="zh-CN" b="1" dirty="0"/>
              <a:t>P3302 [SDOI2013] </a:t>
            </a:r>
            <a:r>
              <a:rPr lang="zh-CN" altLang="en-US" b="1" dirty="0"/>
              <a:t>森林</a:t>
            </a:r>
            <a:endParaRPr lang="zh-CN" altLang="en-US" dirty="0"/>
          </a:p>
        </p:txBody>
      </p:sp>
      <p:sp>
        <p:nvSpPr>
          <p:cNvPr id="3" name="内容占位符 2">
            <a:extLst>
              <a:ext uri="{FF2B5EF4-FFF2-40B4-BE49-F238E27FC236}">
                <a16:creationId xmlns:a16="http://schemas.microsoft.com/office/drawing/2014/main" id="{15D84FA2-E0E7-E5E5-14AB-F79D71398B15}"/>
              </a:ext>
            </a:extLst>
          </p:cNvPr>
          <p:cNvSpPr>
            <a:spLocks noGrp="1"/>
          </p:cNvSpPr>
          <p:nvPr>
            <p:ph idx="1"/>
          </p:nvPr>
        </p:nvSpPr>
        <p:spPr/>
        <p:txBody>
          <a:bodyPr/>
          <a:lstStyle/>
          <a:p>
            <a:r>
              <a:rPr lang="zh-CN" altLang="en-US" dirty="0"/>
              <a:t>给定 </a:t>
            </a:r>
            <a:r>
              <a:rPr lang="en-US" altLang="zh-CN" dirty="0"/>
              <a:t>n </a:t>
            </a:r>
            <a:r>
              <a:rPr lang="zh-CN" altLang="en-US" dirty="0"/>
              <a:t>个带权点，支持连边和查路径 </a:t>
            </a:r>
            <a:r>
              <a:rPr lang="en-US" altLang="zh-CN" dirty="0"/>
              <a:t>kth</a:t>
            </a:r>
            <a:r>
              <a:rPr lang="zh-CN" altLang="en-US" dirty="0"/>
              <a:t>，保证每时每刻构成一棵森林。强制在线。</a:t>
            </a:r>
            <a:endParaRPr lang="en-US" altLang="zh-CN" dirty="0"/>
          </a:p>
          <a:p>
            <a:r>
              <a:rPr lang="en-US" altLang="zh-CN" dirty="0"/>
              <a:t>8e4</a:t>
            </a:r>
            <a:r>
              <a:rPr lang="zh-CN" altLang="en-US" dirty="0"/>
              <a:t>。</a:t>
            </a:r>
          </a:p>
        </p:txBody>
      </p:sp>
    </p:spTree>
    <p:extLst>
      <p:ext uri="{BB962C8B-B14F-4D97-AF65-F5344CB8AC3E}">
        <p14:creationId xmlns:p14="http://schemas.microsoft.com/office/powerpoint/2010/main" val="12968055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773</TotalTime>
  <Words>4260</Words>
  <Application>Microsoft Office PowerPoint</Application>
  <PresentationFormat>宽屏</PresentationFormat>
  <Paragraphs>208</Paragraphs>
  <Slides>55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55</vt:i4>
      </vt:variant>
    </vt:vector>
  </HeadingPairs>
  <TitlesOfParts>
    <vt:vector size="61" baseType="lpstr">
      <vt:lpstr>等线</vt:lpstr>
      <vt:lpstr>等线 Light</vt:lpstr>
      <vt:lpstr>华文隶书</vt:lpstr>
      <vt:lpstr>Arial</vt:lpstr>
      <vt:lpstr>Consolas</vt:lpstr>
      <vt:lpstr>Office 主题​​</vt:lpstr>
      <vt:lpstr>线段树！</vt:lpstr>
      <vt:lpstr>扫描线</vt:lpstr>
      <vt:lpstr>JOISC 2019 Day2 两个天线</vt:lpstr>
      <vt:lpstr>JOISC 2019 Day2 两个天线</vt:lpstr>
      <vt:lpstr>权值线段树&amp;动态开点线段树</vt:lpstr>
      <vt:lpstr>持久化线段树</vt:lpstr>
      <vt:lpstr>P2839 [国家集训队] middle</vt:lpstr>
      <vt:lpstr>P2839 [国家集训队] middle</vt:lpstr>
      <vt:lpstr>P3302 [SDOI2013] 森林</vt:lpstr>
      <vt:lpstr>P3302 [SDOI2013] 森林</vt:lpstr>
      <vt:lpstr>P3302 [SDOI2013] 森林</vt:lpstr>
      <vt:lpstr>CF464E The Classic Problem</vt:lpstr>
      <vt:lpstr>CF464E The Classic Problem</vt:lpstr>
      <vt:lpstr>中场休息</vt:lpstr>
      <vt:lpstr>CDQ 分治</vt:lpstr>
      <vt:lpstr>平面最近点对</vt:lpstr>
      <vt:lpstr>P3206 [HNOI2010] 城市建设</vt:lpstr>
      <vt:lpstr>P3206 [HNOI2010] 城市建设</vt:lpstr>
      <vt:lpstr>P8569 [JRKSJ R6] 第七学区</vt:lpstr>
      <vt:lpstr>P8569 [JRKSJ R6] 第七学区</vt:lpstr>
      <vt:lpstr>P8569 [JRKSJ R6] 第七学区</vt:lpstr>
      <vt:lpstr>ARC150F Constant Sum Subsequence</vt:lpstr>
      <vt:lpstr>ARC150F Constant Sum Subsequence</vt:lpstr>
      <vt:lpstr>CF1175F The Number of Subpermutations</vt:lpstr>
      <vt:lpstr>CF1175F The Number of Subpermutations</vt:lpstr>
      <vt:lpstr>[PA 2014] Druzyny</vt:lpstr>
      <vt:lpstr>[PA 2014] Druzyny</vt:lpstr>
      <vt:lpstr>中场休息</vt:lpstr>
      <vt:lpstr>线段树合并</vt:lpstr>
      <vt:lpstr>线性空间树上线段树合并</vt:lpstr>
      <vt:lpstr>CF911G Mass Change Queries</vt:lpstr>
      <vt:lpstr>CF911G Mass Change Queries</vt:lpstr>
      <vt:lpstr>P3521 [POI 2011] ROT-Tree Rotations</vt:lpstr>
      <vt:lpstr>P3521 [POI 2011] ROT-Tree Rotations</vt:lpstr>
      <vt:lpstr>P5298 [PKUWC2018] Minimax</vt:lpstr>
      <vt:lpstr>P5298 [PKUWC2018] Minimax</vt:lpstr>
      <vt:lpstr>P5298 [PKUWC2018] Minimax</vt:lpstr>
      <vt:lpstr>CF932F Escape Through Leaf</vt:lpstr>
      <vt:lpstr>CF932F Escape Through Leaf</vt:lpstr>
      <vt:lpstr>P5612 [Ynoi2013] Ynoi（弱化版）</vt:lpstr>
      <vt:lpstr>P5612 [Ynoi2013] Ynoi（弱化版）</vt:lpstr>
      <vt:lpstr>P5612 [Ynoi2013] Ynoi</vt:lpstr>
      <vt:lpstr>中场休息</vt:lpstr>
      <vt:lpstr>二进制分组</vt:lpstr>
      <vt:lpstr>CF710F String Set Queries</vt:lpstr>
      <vt:lpstr>CF710F String Set Queries</vt:lpstr>
      <vt:lpstr>二进制分组·变种一</vt:lpstr>
      <vt:lpstr>二进制分组·变种二</vt:lpstr>
      <vt:lpstr>二进制分组·线段树</vt:lpstr>
      <vt:lpstr>P3309 [SDOI2014] 向量集</vt:lpstr>
      <vt:lpstr>P3309 [SDOI2014] 向量集</vt:lpstr>
      <vt:lpstr>UOJ46【清华集训2014】玄学</vt:lpstr>
      <vt:lpstr>UOJ46【清华集训2014】玄学</vt:lpstr>
      <vt:lpstr>PKUWC2025D1T2 Ancestors</vt:lpstr>
      <vt:lpstr>感谢聆听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家红 张</dc:creator>
  <cp:lastModifiedBy>家红 张</cp:lastModifiedBy>
  <cp:revision>4</cp:revision>
  <dcterms:created xsi:type="dcterms:W3CDTF">2025-07-21T22:27:00Z</dcterms:created>
  <dcterms:modified xsi:type="dcterms:W3CDTF">2025-08-05T08:30:37Z</dcterms:modified>
</cp:coreProperties>
</file>