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55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B3CCE-94A6-4FB5-8B3A-33727F88C99F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285C-53BA-4899-AD50-B84641AA4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93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B3CCE-94A6-4FB5-8B3A-33727F88C99F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285C-53BA-4899-AD50-B84641AA4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83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B3CCE-94A6-4FB5-8B3A-33727F88C99F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285C-53BA-4899-AD50-B84641AA4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12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B3CCE-94A6-4FB5-8B3A-33727F88C99F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285C-53BA-4899-AD50-B84641AA4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28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B3CCE-94A6-4FB5-8B3A-33727F88C99F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285C-53BA-4899-AD50-B84641AA4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80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B3CCE-94A6-4FB5-8B3A-33727F88C99F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285C-53BA-4899-AD50-B84641AA4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1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B3CCE-94A6-4FB5-8B3A-33727F88C99F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285C-53BA-4899-AD50-B84641AA4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40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B3CCE-94A6-4FB5-8B3A-33727F88C99F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285C-53BA-4899-AD50-B84641AA4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01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B3CCE-94A6-4FB5-8B3A-33727F88C99F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285C-53BA-4899-AD50-B84641AA4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46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B3CCE-94A6-4FB5-8B3A-33727F88C99F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285C-53BA-4899-AD50-B84641AA4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375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B3CCE-94A6-4FB5-8B3A-33727F88C99F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285C-53BA-4899-AD50-B84641AA4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02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B3CCE-94A6-4FB5-8B3A-33727F88C99F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6285C-53BA-4899-AD50-B84641AA4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74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368766"/>
              </p:ext>
            </p:extLst>
          </p:nvPr>
        </p:nvGraphicFramePr>
        <p:xfrm>
          <a:off x="2294552" y="313694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84777273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3528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073782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4801760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28717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92592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0836952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395657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72730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80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27962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98756" y="1101587"/>
            <a:ext cx="118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 = 13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6233311" y="2453480"/>
            <a:ext cx="0" cy="4979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6366096" y="2453479"/>
            <a:ext cx="0" cy="49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39089" y="3507782"/>
            <a:ext cx="112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nums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55541" y="53961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Answer = 3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06147" y="724277"/>
            <a:ext cx="146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(7,7)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015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441048" y="-82004"/>
            <a:ext cx="1204111" cy="1059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3381915" y="713044"/>
            <a:ext cx="1204111" cy="1059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355039" y="1866146"/>
            <a:ext cx="1204111" cy="105925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4" name="직선 화살표 연결선 3"/>
          <p:cNvCxnSpPr>
            <a:endCxn id="14" idx="2"/>
          </p:cNvCxnSpPr>
          <p:nvPr/>
        </p:nvCxnSpPr>
        <p:spPr>
          <a:xfrm>
            <a:off x="1645159" y="581770"/>
            <a:ext cx="1736756" cy="66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14" idx="3"/>
          </p:cNvCxnSpPr>
          <p:nvPr/>
        </p:nvCxnSpPr>
        <p:spPr>
          <a:xfrm flipH="1" flipV="1">
            <a:off x="1536517" y="962015"/>
            <a:ext cx="2021736" cy="655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794133" y="1052550"/>
            <a:ext cx="9054" cy="813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1158535" y="1144741"/>
            <a:ext cx="45267" cy="721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2627461" y="2422934"/>
            <a:ext cx="1204111" cy="1059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 flipV="1">
            <a:off x="1257095" y="1063867"/>
            <a:ext cx="1599996" cy="15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1309151" y="962015"/>
            <a:ext cx="1631407" cy="146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3778282" y="1772299"/>
            <a:ext cx="285183" cy="93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3446522" y="1692474"/>
            <a:ext cx="305832" cy="896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5" idx="6"/>
          </p:cNvCxnSpPr>
          <p:nvPr/>
        </p:nvCxnSpPr>
        <p:spPr>
          <a:xfrm>
            <a:off x="1559150" y="2395774"/>
            <a:ext cx="1194959" cy="37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1536517" y="2671905"/>
            <a:ext cx="1101277" cy="472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568328" y="801511"/>
            <a:ext cx="2144889" cy="5159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736527" y="4109155"/>
            <a:ext cx="1808490" cy="18513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</a:p>
          <a:p>
            <a:pPr algn="ctr"/>
            <a:r>
              <a:rPr lang="en-US" altLang="ko-KR" dirty="0" smtClean="0"/>
              <a:t>Line 18,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55898" y="4850178"/>
            <a:ext cx="228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dfs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:  1 2 4 3 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6143" y="5406966"/>
            <a:ext cx="251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bfs</a:t>
            </a:r>
            <a:r>
              <a:rPr lang="ko-KR" altLang="en-US" dirty="0" smtClean="0"/>
              <a:t>출력 </a:t>
            </a:r>
            <a:r>
              <a:rPr lang="en-US" altLang="ko-KR" dirty="0" smtClean="0"/>
              <a:t>: 1 2 3 4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870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25371" y="369332"/>
            <a:ext cx="4888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8031" y="0"/>
            <a:ext cx="47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31938" y="0"/>
            <a:ext cx="47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99243" y="369332"/>
            <a:ext cx="4888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25371" y="0"/>
            <a:ext cx="268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start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5789" y="369332"/>
            <a:ext cx="4888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450487"/>
              </p:ext>
            </p:extLst>
          </p:nvPr>
        </p:nvGraphicFramePr>
        <p:xfrm>
          <a:off x="972243" y="1268113"/>
          <a:ext cx="16268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856">
                  <a:extLst>
                    <a:ext uri="{9D8B030D-6E8A-4147-A177-3AD203B41FA5}">
                      <a16:colId xmlns:a16="http://schemas.microsoft.com/office/drawing/2014/main" val="390532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60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2, </a:t>
                      </a:r>
                      <a:r>
                        <a:rPr lang="en-US" altLang="ko-KR" sz="1400" dirty="0" smtClean="0"/>
                        <a:t>graph[1][0]</a:t>
                      </a:r>
                      <a:endParaRPr lang="ko-KR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104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1, </a:t>
                      </a:r>
                      <a:r>
                        <a:rPr lang="en-US" altLang="ko-KR" sz="1400" dirty="0" smtClean="0"/>
                        <a:t>graph[2][0]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71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1, graph[3][0]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81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1, </a:t>
                      </a:r>
                      <a:r>
                        <a:rPr lang="en-US" altLang="ko-KR" sz="1400" dirty="0" smtClean="0"/>
                        <a:t>graph[4][0]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0682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023797" y="855821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graph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265157" y="-6601807"/>
            <a:ext cx="6096000" cy="1394227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</a:rPr>
              <a:t>sys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</a:rPr>
              <a:t>collections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deque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DFS(</a:t>
            </a:r>
            <a:r>
              <a:rPr lang="en-US" altLang="ko-K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cur_node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global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visited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print(</a:t>
            </a:r>
            <a:r>
              <a:rPr lang="en-US" altLang="ko-K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cur_node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end= </a:t>
            </a:r>
            <a:r>
              <a:rPr lang="en-US" altLang="ko-K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“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visited[</a:t>
            </a:r>
            <a:r>
              <a:rPr lang="en-US" altLang="ko-KR" dirty="0" err="1">
                <a:solidFill>
                  <a:srgbClr val="808080"/>
                </a:solidFill>
                <a:latin typeface="Consolas" panose="020B0609020204030204" pitchFamily="49" charset="0"/>
              </a:rPr>
              <a:t>cur_node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next_node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graph[</a:t>
            </a:r>
            <a:r>
              <a:rPr lang="en-US" altLang="ko-K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cur_node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]: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visited[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next_node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DFS(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next_node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BFS(</a:t>
            </a:r>
            <a:r>
              <a:rPr lang="en-US" altLang="ko-K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start_node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global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visited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print(n)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q=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deque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q.append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808080"/>
                </a:solidFill>
                <a:latin typeface="Consolas" panose="020B0609020204030204" pitchFamily="49" charset="0"/>
              </a:rPr>
              <a:t>start_node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visited[</a:t>
            </a:r>
            <a:r>
              <a:rPr lang="en-US" altLang="ko-KR" dirty="0" err="1">
                <a:solidFill>
                  <a:srgbClr val="808080"/>
                </a:solidFill>
                <a:latin typeface="Consolas" panose="020B0609020204030204" pitchFamily="49" charset="0"/>
              </a:rPr>
              <a:t>start_node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q: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pre_node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q.popleft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print(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pre_node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end=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next_node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graph[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pre_node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visited[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next_node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visited[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next_node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q.append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next_node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input = </a:t>
            </a:r>
            <a:r>
              <a:rPr lang="en-US" altLang="ko-KR" dirty="0" err="1">
                <a:solidFill>
                  <a:srgbClr val="6F008A"/>
                </a:solidFill>
                <a:latin typeface="Consolas" panose="020B0609020204030204" pitchFamily="49" charset="0"/>
              </a:rPr>
              <a:t>sys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.stdin.readline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n,m,start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,input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().split())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graph = [[]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_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(n+1)]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visited = [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]*(n+1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(m):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node1, node2 = </a:t>
            </a:r>
            <a:r>
              <a:rPr lang="en-US" altLang="ko-KR" dirty="0" smtClean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,input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().split())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graph[node1].append(node2)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graph[node2].append(node1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node_info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graph: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node_info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DFS(start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visited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[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]*(n+1)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print()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BFS(start, visited)</a:t>
            </a:r>
          </a:p>
          <a:p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965571"/>
              </p:ext>
            </p:extLst>
          </p:nvPr>
        </p:nvGraphicFramePr>
        <p:xfrm>
          <a:off x="2151611" y="3698601"/>
          <a:ext cx="36775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518">
                  <a:extLst>
                    <a:ext uri="{9D8B030D-6E8A-4147-A177-3AD203B41FA5}">
                      <a16:colId xmlns:a16="http://schemas.microsoft.com/office/drawing/2014/main" val="3940453625"/>
                    </a:ext>
                  </a:extLst>
                </a:gridCol>
                <a:gridCol w="735518">
                  <a:extLst>
                    <a:ext uri="{9D8B030D-6E8A-4147-A177-3AD203B41FA5}">
                      <a16:colId xmlns:a16="http://schemas.microsoft.com/office/drawing/2014/main" val="1159214916"/>
                    </a:ext>
                  </a:extLst>
                </a:gridCol>
                <a:gridCol w="735518">
                  <a:extLst>
                    <a:ext uri="{9D8B030D-6E8A-4147-A177-3AD203B41FA5}">
                      <a16:colId xmlns:a16="http://schemas.microsoft.com/office/drawing/2014/main" val="1195033053"/>
                    </a:ext>
                  </a:extLst>
                </a:gridCol>
                <a:gridCol w="735518">
                  <a:extLst>
                    <a:ext uri="{9D8B030D-6E8A-4147-A177-3AD203B41FA5}">
                      <a16:colId xmlns:a16="http://schemas.microsoft.com/office/drawing/2014/main" val="2054931262"/>
                    </a:ext>
                  </a:extLst>
                </a:gridCol>
                <a:gridCol w="735518">
                  <a:extLst>
                    <a:ext uri="{9D8B030D-6E8A-4147-A177-3AD203B41FA5}">
                      <a16:colId xmlns:a16="http://schemas.microsoft.com/office/drawing/2014/main" val="1497883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False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False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False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False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391224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6576" y="3552963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visited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18434" y="338451"/>
            <a:ext cx="4888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06110" y="-30881"/>
            <a:ext cx="5987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node1</a:t>
            </a:r>
            <a:endParaRPr lang="ko-KR" alt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3692306" y="338451"/>
            <a:ext cx="4888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496679" y="-32622"/>
            <a:ext cx="5987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node2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-46775" y="1268113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Graph[0]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-46776" y="1616183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Graph[1]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-46777" y="2010547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Graph[2]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-46778" y="2359709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Graph[3]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-52058" y="2749211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Graph[4]</a:t>
            </a:r>
            <a:endParaRPr lang="ko-KR" altLang="en-US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400264"/>
              </p:ext>
            </p:extLst>
          </p:nvPr>
        </p:nvGraphicFramePr>
        <p:xfrm>
          <a:off x="2646474" y="1644400"/>
          <a:ext cx="13913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372">
                  <a:extLst>
                    <a:ext uri="{9D8B030D-6E8A-4147-A177-3AD203B41FA5}">
                      <a16:colId xmlns:a16="http://schemas.microsoft.com/office/drawing/2014/main" val="390532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3, </a:t>
                      </a:r>
                      <a:r>
                        <a:rPr lang="en-US" altLang="ko-KR" sz="1400" dirty="0" smtClean="0"/>
                        <a:t>graph[1][1]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104226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159358"/>
              </p:ext>
            </p:extLst>
          </p:nvPr>
        </p:nvGraphicFramePr>
        <p:xfrm>
          <a:off x="4085221" y="1644400"/>
          <a:ext cx="13010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025">
                  <a:extLst>
                    <a:ext uri="{9D8B030D-6E8A-4147-A177-3AD203B41FA5}">
                      <a16:colId xmlns:a16="http://schemas.microsoft.com/office/drawing/2014/main" val="390532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4, </a:t>
                      </a:r>
                      <a:r>
                        <a:rPr lang="en-US" altLang="ko-KR" sz="1400" dirty="0" smtClean="0"/>
                        <a:t>graph[1][2]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104226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517353"/>
              </p:ext>
            </p:extLst>
          </p:nvPr>
        </p:nvGraphicFramePr>
        <p:xfrm>
          <a:off x="2647229" y="2032928"/>
          <a:ext cx="13010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025">
                  <a:extLst>
                    <a:ext uri="{9D8B030D-6E8A-4147-A177-3AD203B41FA5}">
                      <a16:colId xmlns:a16="http://schemas.microsoft.com/office/drawing/2014/main" val="390532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4, </a:t>
                      </a:r>
                      <a:r>
                        <a:rPr lang="en-US" altLang="ko-KR" sz="1400" dirty="0" smtClean="0"/>
                        <a:t>graph[2][1]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104226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175993"/>
              </p:ext>
            </p:extLst>
          </p:nvPr>
        </p:nvGraphicFramePr>
        <p:xfrm>
          <a:off x="2691647" y="2729041"/>
          <a:ext cx="13010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025">
                  <a:extLst>
                    <a:ext uri="{9D8B030D-6E8A-4147-A177-3AD203B41FA5}">
                      <a16:colId xmlns:a16="http://schemas.microsoft.com/office/drawing/2014/main" val="390532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2, </a:t>
                      </a:r>
                      <a:r>
                        <a:rPr lang="en-US" altLang="ko-KR" sz="1400" dirty="0" smtClean="0"/>
                        <a:t>graph[4][1]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104226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796470"/>
              </p:ext>
            </p:extLst>
          </p:nvPr>
        </p:nvGraphicFramePr>
        <p:xfrm>
          <a:off x="2689381" y="2377078"/>
          <a:ext cx="13010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025">
                  <a:extLst>
                    <a:ext uri="{9D8B030D-6E8A-4147-A177-3AD203B41FA5}">
                      <a16:colId xmlns:a16="http://schemas.microsoft.com/office/drawing/2014/main" val="390532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4, </a:t>
                      </a:r>
                      <a:r>
                        <a:rPr lang="en-US" altLang="ko-KR" sz="1400" dirty="0" smtClean="0"/>
                        <a:t>graph[3][1]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104226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98717"/>
              </p:ext>
            </p:extLst>
          </p:nvPr>
        </p:nvGraphicFramePr>
        <p:xfrm>
          <a:off x="4133583" y="2723390"/>
          <a:ext cx="13913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372">
                  <a:extLst>
                    <a:ext uri="{9D8B030D-6E8A-4147-A177-3AD203B41FA5}">
                      <a16:colId xmlns:a16="http://schemas.microsoft.com/office/drawing/2014/main" val="390532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3, </a:t>
                      </a:r>
                      <a:r>
                        <a:rPr lang="en-US" altLang="ko-KR" sz="1400" dirty="0" smtClean="0"/>
                        <a:t>graph[4][2]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104226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945808"/>
              </p:ext>
            </p:extLst>
          </p:nvPr>
        </p:nvGraphicFramePr>
        <p:xfrm>
          <a:off x="1099243" y="4605316"/>
          <a:ext cx="46766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324">
                  <a:extLst>
                    <a:ext uri="{9D8B030D-6E8A-4147-A177-3AD203B41FA5}">
                      <a16:colId xmlns:a16="http://schemas.microsoft.com/office/drawing/2014/main" val="1728883235"/>
                    </a:ext>
                  </a:extLst>
                </a:gridCol>
                <a:gridCol w="935324">
                  <a:extLst>
                    <a:ext uri="{9D8B030D-6E8A-4147-A177-3AD203B41FA5}">
                      <a16:colId xmlns:a16="http://schemas.microsoft.com/office/drawing/2014/main" val="3424274433"/>
                    </a:ext>
                  </a:extLst>
                </a:gridCol>
                <a:gridCol w="935324">
                  <a:extLst>
                    <a:ext uri="{9D8B030D-6E8A-4147-A177-3AD203B41FA5}">
                      <a16:colId xmlns:a16="http://schemas.microsoft.com/office/drawing/2014/main" val="3836573843"/>
                    </a:ext>
                  </a:extLst>
                </a:gridCol>
                <a:gridCol w="935324">
                  <a:extLst>
                    <a:ext uri="{9D8B030D-6E8A-4147-A177-3AD203B41FA5}">
                      <a16:colId xmlns:a16="http://schemas.microsoft.com/office/drawing/2014/main" val="3688808728"/>
                    </a:ext>
                  </a:extLst>
                </a:gridCol>
                <a:gridCol w="935324">
                  <a:extLst>
                    <a:ext uri="{9D8B030D-6E8A-4147-A177-3AD203B41FA5}">
                      <a16:colId xmlns:a16="http://schemas.microsoft.com/office/drawing/2014/main" val="1855456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41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51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95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186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696718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5283" y="4563635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Graph[0]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282" y="4911705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Graph[1]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281" y="5306069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Graph[2]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280" y="5655231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Graph[3]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0" y="6044733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Graph[4]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068935" y="4230333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[2]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373704" y="4235984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[1]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133583" y="4184618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[3]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67046" y="4197660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[4]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300213" y="4204388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[0]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878624" y="1266634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[1]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479620" y="1215618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[2]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3421578" y="-169621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4 5 1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1 4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1 3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2 4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3 4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183775" y="-1083678"/>
            <a:ext cx="192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Graph[4]= [1,2,3]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598506" y="294571"/>
            <a:ext cx="4888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5301676" y="-74761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cur_node,1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43172" y="-474133"/>
            <a:ext cx="189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</a:t>
            </a:r>
            <a:r>
              <a:rPr lang="en-US" altLang="ko-KR" dirty="0" smtClean="0"/>
              <a:t>:1 2 4 3 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856360" y="1282270"/>
            <a:ext cx="4888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5559530" y="912938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_node,1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908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224845" y="319723"/>
            <a:ext cx="10374489" cy="1291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9289" y="650004"/>
            <a:ext cx="100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170837"/>
              </p:ext>
            </p:extLst>
          </p:nvPr>
        </p:nvGraphicFramePr>
        <p:xfrm>
          <a:off x="639116" y="5886563"/>
          <a:ext cx="36775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518">
                  <a:extLst>
                    <a:ext uri="{9D8B030D-6E8A-4147-A177-3AD203B41FA5}">
                      <a16:colId xmlns:a16="http://schemas.microsoft.com/office/drawing/2014/main" val="3940453625"/>
                    </a:ext>
                  </a:extLst>
                </a:gridCol>
                <a:gridCol w="735518">
                  <a:extLst>
                    <a:ext uri="{9D8B030D-6E8A-4147-A177-3AD203B41FA5}">
                      <a16:colId xmlns:a16="http://schemas.microsoft.com/office/drawing/2014/main" val="1159214916"/>
                    </a:ext>
                  </a:extLst>
                </a:gridCol>
                <a:gridCol w="735518">
                  <a:extLst>
                    <a:ext uri="{9D8B030D-6E8A-4147-A177-3AD203B41FA5}">
                      <a16:colId xmlns:a16="http://schemas.microsoft.com/office/drawing/2014/main" val="1195033053"/>
                    </a:ext>
                  </a:extLst>
                </a:gridCol>
                <a:gridCol w="735518">
                  <a:extLst>
                    <a:ext uri="{9D8B030D-6E8A-4147-A177-3AD203B41FA5}">
                      <a16:colId xmlns:a16="http://schemas.microsoft.com/office/drawing/2014/main" val="2054931262"/>
                    </a:ext>
                  </a:extLst>
                </a:gridCol>
                <a:gridCol w="735518">
                  <a:extLst>
                    <a:ext uri="{9D8B030D-6E8A-4147-A177-3AD203B41FA5}">
                      <a16:colId xmlns:a16="http://schemas.microsoft.com/office/drawing/2014/main" val="1497883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True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True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True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True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39122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39116" y="5517231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visited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870223" y="2056686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BFS(</a:t>
            </a:r>
            <a:r>
              <a:rPr lang="en-US" altLang="ko-K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start_node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global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visited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q= </a:t>
            </a:r>
            <a:r>
              <a:rPr lang="en-US" altLang="ko-KR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deque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ko-KR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q.append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start_node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visited[</a:t>
            </a:r>
            <a:r>
              <a:rPr lang="en-US" altLang="ko-K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start_node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altLang="ko-K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ko-KR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q: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pre_node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q.popleft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print(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pre_node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end= </a:t>
            </a:r>
            <a:r>
              <a:rPr lang="en-US" altLang="ko-K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ko-KR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next_node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graph[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pre_node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]: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visited[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next_node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]: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visited[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next_node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ko-KR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q.append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next_node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2630312"/>
            <a:ext cx="250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Start_node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8446" y="3074622"/>
            <a:ext cx="4888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11733" y="3150011"/>
            <a:ext cx="4888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82044" y="2575563"/>
            <a:ext cx="250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pre_node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0" y="4018844"/>
            <a:ext cx="251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 </a:t>
            </a:r>
            <a:r>
              <a:rPr lang="en-US" altLang="ko-KR" dirty="0" smtClean="0"/>
              <a:t>: 1 2 3 4   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76134" y="3150011"/>
            <a:ext cx="4888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64088" y="2634330"/>
            <a:ext cx="250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next_node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692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447</Words>
  <Application>Microsoft Office PowerPoint</Application>
  <PresentationFormat>와이드스크린</PresentationFormat>
  <Paragraphs>190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asus</dc:creator>
  <cp:lastModifiedBy>asus</cp:lastModifiedBy>
  <cp:revision>16</cp:revision>
  <dcterms:created xsi:type="dcterms:W3CDTF">2021-11-02T13:09:56Z</dcterms:created>
  <dcterms:modified xsi:type="dcterms:W3CDTF">2021-11-02T15:20:40Z</dcterms:modified>
</cp:coreProperties>
</file>