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2" r:id="rId5"/>
    <p:sldId id="294" r:id="rId6"/>
    <p:sldId id="260" r:id="rId7"/>
    <p:sldId id="262" r:id="rId8"/>
    <p:sldId id="263" r:id="rId9"/>
    <p:sldId id="268" r:id="rId10"/>
    <p:sldId id="269" r:id="rId11"/>
    <p:sldId id="293" r:id="rId12"/>
    <p:sldId id="279" r:id="rId13"/>
    <p:sldId id="280" r:id="rId14"/>
    <p:sldId id="283" r:id="rId15"/>
    <p:sldId id="291" r:id="rId16"/>
  </p:sldIdLst>
  <p:sldSz cx="20320000" cy="1143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64113" y="5102351"/>
            <a:ext cx="1025036" cy="864108"/>
          </a:xfrm>
          <a:custGeom>
            <a:avLst/>
            <a:gdLst>
              <a:gd name="connsiteX0" fmla="*/ 0 w 1025036"/>
              <a:gd name="connsiteY0" fmla="*/ 864108 h 864108"/>
              <a:gd name="connsiteX1" fmla="*/ 1025036 w 1025036"/>
              <a:gd name="connsiteY1" fmla="*/ 864108 h 864108"/>
              <a:gd name="connsiteX2" fmla="*/ 1025036 w 1025036"/>
              <a:gd name="connsiteY2" fmla="*/ 0 h 864108"/>
              <a:gd name="connsiteX3" fmla="*/ 0 w 1025036"/>
              <a:gd name="connsiteY3" fmla="*/ 0 h 864108"/>
              <a:gd name="connsiteX4" fmla="*/ 0 w 1025036"/>
              <a:gd name="connsiteY4" fmla="*/ 864108 h 864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5036" h="864108">
                <a:moveTo>
                  <a:pt x="0" y="864108"/>
                </a:moveTo>
                <a:lnTo>
                  <a:pt x="1025036" y="864108"/>
                </a:lnTo>
                <a:lnTo>
                  <a:pt x="1025036" y="0"/>
                </a:lnTo>
                <a:lnTo>
                  <a:pt x="0" y="0"/>
                </a:lnTo>
                <a:lnTo>
                  <a:pt x="0" y="864108"/>
                </a:lnTo>
              </a:path>
            </a:pathLst>
          </a:custGeom>
          <a:solidFill>
            <a:srgbClr val="A7A8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89149" y="5102351"/>
            <a:ext cx="5728324" cy="864108"/>
          </a:xfrm>
          <a:custGeom>
            <a:avLst/>
            <a:gdLst>
              <a:gd name="connsiteX0" fmla="*/ 0 w 5728324"/>
              <a:gd name="connsiteY0" fmla="*/ 864108 h 864108"/>
              <a:gd name="connsiteX1" fmla="*/ 5728324 w 5728324"/>
              <a:gd name="connsiteY1" fmla="*/ 864108 h 864108"/>
              <a:gd name="connsiteX2" fmla="*/ 5728324 w 5728324"/>
              <a:gd name="connsiteY2" fmla="*/ 0 h 864108"/>
              <a:gd name="connsiteX3" fmla="*/ 0 w 5728324"/>
              <a:gd name="connsiteY3" fmla="*/ 0 h 864108"/>
              <a:gd name="connsiteX4" fmla="*/ 0 w 5728324"/>
              <a:gd name="connsiteY4" fmla="*/ 864108 h 864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28324" h="864108">
                <a:moveTo>
                  <a:pt x="0" y="864108"/>
                </a:moveTo>
                <a:lnTo>
                  <a:pt x="5728324" y="864108"/>
                </a:lnTo>
                <a:lnTo>
                  <a:pt x="5728324" y="0"/>
                </a:lnTo>
                <a:lnTo>
                  <a:pt x="0" y="0"/>
                </a:lnTo>
                <a:lnTo>
                  <a:pt x="0" y="86410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384300"/>
            <a:ext cx="1727200" cy="1727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0307300" cy="1143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64113" y="3483728"/>
            <a:ext cx="12376786" cy="24827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500"/>
              </a:lnSpc>
              <a:tabLst>
                <a:tab pos="139700" algn="l"/>
              </a:tabLst>
            </a:pPr>
            <a:r>
              <a:rPr lang="en-US" altLang="zh-CN" sz="9002" dirty="0" err="1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Elice</a:t>
            </a:r>
            <a:r>
              <a:rPr lang="en-US" altLang="zh-CN" sz="9002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 </a:t>
            </a:r>
            <a:r>
              <a:rPr lang="ko-KR" altLang="en-US" sz="9002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개인프로젝트 발표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5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ko-KR" altLang="en-US" sz="3600" dirty="0" smtClean="0">
                <a:solidFill>
                  <a:srgbClr val="3C3A74"/>
                </a:solidFill>
                <a:latin typeface="Arial" pitchFamily="18" charset="0"/>
                <a:cs typeface="Arial" pitchFamily="18" charset="0"/>
              </a:rPr>
              <a:t>도서관 대출 서비스</a:t>
            </a:r>
            <a:r>
              <a:rPr lang="en-US" altLang="ko-KR" sz="3600" dirty="0" smtClean="0">
                <a:solidFill>
                  <a:srgbClr val="3C3A74"/>
                </a:solidFill>
                <a:latin typeface="Arial" pitchFamily="18" charset="0"/>
                <a:cs typeface="Arial" pitchFamily="18" charset="0"/>
              </a:rPr>
              <a:t>(</a:t>
            </a:r>
            <a:r>
              <a:rPr lang="ko-KR" altLang="en-US" sz="3600" dirty="0" smtClean="0">
                <a:solidFill>
                  <a:srgbClr val="3C3A74"/>
                </a:solidFill>
                <a:latin typeface="Arial" pitchFamily="18" charset="0"/>
                <a:cs typeface="Arial" pitchFamily="18" charset="0"/>
              </a:rPr>
              <a:t>김기원</a:t>
            </a:r>
            <a:r>
              <a:rPr lang="en-US" altLang="ko-KR" sz="3600" dirty="0" smtClean="0">
                <a:solidFill>
                  <a:srgbClr val="3C3A74"/>
                </a:solidFill>
                <a:latin typeface="Arial" pitchFamily="18" charset="0"/>
                <a:cs typeface="Arial" pitchFamily="18" charset="0"/>
              </a:rPr>
              <a:t>)</a:t>
            </a:r>
            <a:endParaRPr lang="en-US" altLang="zh-CN" sz="4000" dirty="0" smtClean="0">
              <a:solidFill>
                <a:srgbClr val="3C3A74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20307300" cy="939800"/>
          </a:xfrm>
          <a:custGeom>
            <a:avLst/>
            <a:gdLst>
              <a:gd name="connsiteX0" fmla="*/ 0 w 20307300"/>
              <a:gd name="connsiteY0" fmla="*/ 0 h 939800"/>
              <a:gd name="connsiteX1" fmla="*/ 20307300 w 20307300"/>
              <a:gd name="connsiteY1" fmla="*/ 0 h 939800"/>
              <a:gd name="connsiteX2" fmla="*/ 20307300 w 20307300"/>
              <a:gd name="connsiteY2" fmla="*/ 939800 h 939800"/>
              <a:gd name="connsiteX3" fmla="*/ 0 w 20307300"/>
              <a:gd name="connsiteY3" fmla="*/ 939800 h 939800"/>
              <a:gd name="connsiteX4" fmla="*/ 0 w 20307300"/>
              <a:gd name="connsiteY4" fmla="*/ 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939800">
                <a:moveTo>
                  <a:pt x="0" y="0"/>
                </a:moveTo>
                <a:lnTo>
                  <a:pt x="20307300" y="0"/>
                </a:lnTo>
                <a:lnTo>
                  <a:pt x="20307300" y="939800"/>
                </a:lnTo>
                <a:lnTo>
                  <a:pt x="0" y="939800"/>
                </a:lnTo>
                <a:lnTo>
                  <a:pt x="0" y="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03900" y="254000"/>
            <a:ext cx="1536700" cy="46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6700" y="165100"/>
            <a:ext cx="5424562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204" b="1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03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2796" dirty="0" smtClean="0">
                <a:solidFill>
                  <a:srgbClr val="ECEEF6"/>
                </a:solidFill>
                <a:latin typeface="Arial" pitchFamily="18" charset="0"/>
                <a:cs typeface="Arial" pitchFamily="18" charset="0"/>
              </a:rPr>
              <a:t>프로젝트를 진행하며 배운 점</a:t>
            </a:r>
            <a:endParaRPr lang="en-US" altLang="zh-CN" sz="2796" dirty="0" smtClean="0">
              <a:solidFill>
                <a:srgbClr val="ECEEF6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244600" y="1422400"/>
            <a:ext cx="6147517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ko-KR" altLang="en-US" sz="3996" b="1" dirty="0" smtClean="0">
                <a:solidFill>
                  <a:srgbClr val="605FB1"/>
                </a:solidFill>
                <a:latin typeface="바탕" pitchFamily="18" charset="0"/>
                <a:cs typeface="바탕" pitchFamily="18" charset="0"/>
              </a:rPr>
              <a:t>프로젝트 진행하며 배운 점</a:t>
            </a:r>
            <a:endParaRPr lang="en-US" altLang="zh-CN" sz="3996" b="1" dirty="0" smtClean="0">
              <a:solidFill>
                <a:srgbClr val="605FB1"/>
              </a:solidFill>
              <a:latin typeface="바탕" pitchFamily="18" charset="0"/>
              <a:cs typeface="바탕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1422400"/>
            <a:ext cx="419100" cy="4191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222531" y="2362200"/>
            <a:ext cx="14325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일정관리의 중요성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스스로 개발환경을 세팅하는 방법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서버에 </a:t>
            </a:r>
            <a:r>
              <a:rPr lang="ko-KR" altLang="en-US" sz="2800" dirty="0"/>
              <a:t>배포하는 법</a:t>
            </a:r>
            <a:r>
              <a:rPr lang="en-US" altLang="ko-KR" sz="2800" dirty="0"/>
              <a:t>, Nginx </a:t>
            </a:r>
            <a:r>
              <a:rPr lang="ko-KR" altLang="en-US" sz="2800" dirty="0"/>
              <a:t>사용 </a:t>
            </a:r>
            <a:r>
              <a:rPr lang="ko-KR" altLang="en-US" sz="2800" dirty="0" smtClean="0"/>
              <a:t>이유</a:t>
            </a:r>
            <a:r>
              <a:rPr lang="en-US" altLang="ko-KR" sz="28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요구사항을 분석하고 </a:t>
            </a:r>
            <a:r>
              <a:rPr lang="en-US" altLang="ko-KR" sz="2800" dirty="0" smtClean="0"/>
              <a:t>API</a:t>
            </a:r>
            <a:r>
              <a:rPr lang="ko-KR" altLang="en-US" sz="2800" dirty="0" smtClean="0"/>
              <a:t>를 설계하고 </a:t>
            </a:r>
            <a:r>
              <a:rPr lang="en-US" altLang="ko-KR" sz="2800" dirty="0" smtClean="0"/>
              <a:t>logic</a:t>
            </a:r>
            <a:r>
              <a:rPr lang="ko-KR" altLang="en-US" sz="2800" dirty="0" smtClean="0"/>
              <a:t>을 구현하는 방법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DB</a:t>
            </a:r>
            <a:r>
              <a:rPr lang="ko-KR" altLang="en-US" sz="2800" dirty="0" smtClean="0"/>
              <a:t>를 설계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구축하는 방법</a:t>
            </a:r>
            <a:r>
              <a:rPr lang="en-US" altLang="ko-KR" sz="2800" dirty="0" smtClean="0"/>
              <a:t>, SQL</a:t>
            </a:r>
            <a:r>
              <a:rPr lang="ko-KR" altLang="en-US" sz="2800" dirty="0" smtClean="0"/>
              <a:t>이 아닌 </a:t>
            </a:r>
            <a:r>
              <a:rPr lang="en-US" altLang="ko-KR" sz="2800" dirty="0" smtClean="0"/>
              <a:t>ORM</a:t>
            </a:r>
            <a:r>
              <a:rPr lang="ko-KR" altLang="en-US" sz="2800" dirty="0" smtClean="0"/>
              <a:t>을 사용하여 데이터베이스를 다루는 방법</a:t>
            </a:r>
            <a:r>
              <a:rPr lang="en-US" altLang="ko-KR" sz="28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smtClean="0"/>
              <a:t>API</a:t>
            </a:r>
            <a:r>
              <a:rPr lang="ko-KR" altLang="en-US" sz="2800" smtClean="0"/>
              <a:t>서버와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연결하는 방법 </a:t>
            </a:r>
            <a:endParaRPr lang="en-US" altLang="ko-KR" sz="2800" dirty="0" smtClean="0"/>
          </a:p>
          <a:p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Git</a:t>
            </a:r>
            <a:r>
              <a:rPr lang="ko-KR" altLang="en-US" sz="2800" dirty="0" smtClean="0"/>
              <a:t>을 프로젝트에서 실제로 사용하면서 </a:t>
            </a:r>
            <a:r>
              <a:rPr lang="en-US" altLang="ko-KR" sz="2800" dirty="0" err="1" smtClean="0"/>
              <a:t>Git</a:t>
            </a:r>
            <a:r>
              <a:rPr lang="ko-KR" altLang="en-US" sz="2800" dirty="0" smtClean="0"/>
              <a:t>의 중요성을 체감하였음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버그 발생시 문제를 해결하는 방법</a:t>
            </a: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새로운 기술 배워 가는 기쁨과 </a:t>
            </a:r>
            <a:r>
              <a:rPr lang="ko-KR" altLang="en-US" sz="2800" dirty="0" err="1" smtClean="0"/>
              <a:t>백엔드</a:t>
            </a:r>
            <a:r>
              <a:rPr lang="ko-KR" altLang="en-US" sz="2800" dirty="0" smtClean="0"/>
              <a:t> 개발자를 업으로 </a:t>
            </a:r>
            <a:r>
              <a:rPr lang="ko-KR" altLang="en-US" sz="2800" dirty="0"/>
              <a:t>삼아도 </a:t>
            </a:r>
            <a:r>
              <a:rPr lang="ko-KR" altLang="en-US" sz="2800" dirty="0" smtClean="0"/>
              <a:t>되겠다는 확신</a:t>
            </a:r>
            <a:endParaRPr lang="en-US" altLang="ko-K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20307300" cy="939800"/>
          </a:xfrm>
          <a:custGeom>
            <a:avLst/>
            <a:gdLst>
              <a:gd name="connsiteX0" fmla="*/ 0 w 20307300"/>
              <a:gd name="connsiteY0" fmla="*/ 0 h 939800"/>
              <a:gd name="connsiteX1" fmla="*/ 20307300 w 20307300"/>
              <a:gd name="connsiteY1" fmla="*/ 0 h 939800"/>
              <a:gd name="connsiteX2" fmla="*/ 20307300 w 20307300"/>
              <a:gd name="connsiteY2" fmla="*/ 939800 h 939800"/>
              <a:gd name="connsiteX3" fmla="*/ 0 w 20307300"/>
              <a:gd name="connsiteY3" fmla="*/ 939800 h 939800"/>
              <a:gd name="connsiteX4" fmla="*/ 0 w 20307300"/>
              <a:gd name="connsiteY4" fmla="*/ 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939800">
                <a:moveTo>
                  <a:pt x="0" y="0"/>
                </a:moveTo>
                <a:lnTo>
                  <a:pt x="20307300" y="0"/>
                </a:lnTo>
                <a:lnTo>
                  <a:pt x="20307300" y="939800"/>
                </a:lnTo>
                <a:lnTo>
                  <a:pt x="0" y="939800"/>
                </a:lnTo>
                <a:lnTo>
                  <a:pt x="0" y="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03900" y="254000"/>
            <a:ext cx="1536700" cy="4699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266700" y="165100"/>
            <a:ext cx="5325176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204" b="1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03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2796" dirty="0" smtClean="0">
                <a:solidFill>
                  <a:srgbClr val="ECEEF6"/>
                </a:solidFill>
                <a:latin typeface="Arial" pitchFamily="18" charset="0"/>
                <a:cs typeface="Arial" pitchFamily="18" charset="0"/>
              </a:rPr>
              <a:t>프로젝트를 진행하며 </a:t>
            </a:r>
            <a:r>
              <a:rPr lang="ko-KR" altLang="en-US" sz="2796" dirty="0" err="1" smtClean="0">
                <a:solidFill>
                  <a:srgbClr val="ECEEF6"/>
                </a:solidFill>
                <a:latin typeface="Arial" pitchFamily="18" charset="0"/>
                <a:cs typeface="Arial" pitchFamily="18" charset="0"/>
              </a:rPr>
              <a:t>배운점</a:t>
            </a:r>
            <a:endParaRPr lang="en-US" altLang="zh-CN" sz="2796" dirty="0" smtClean="0">
              <a:solidFill>
                <a:srgbClr val="ECEEF6"/>
              </a:solidFill>
              <a:latin typeface="바탕" pitchFamily="18" charset="0"/>
              <a:cs typeface="바탕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929" y="2955621"/>
            <a:ext cx="419100" cy="4191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440529" y="2841321"/>
            <a:ext cx="1869101" cy="5297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ko-KR" altLang="en-US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사용 기술 </a:t>
            </a:r>
            <a:endParaRPr lang="en-US" altLang="zh-CN" sz="3204" b="1" dirty="0" smtClean="0">
              <a:solidFill>
                <a:srgbClr val="524FA1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0529" y="3826321"/>
            <a:ext cx="155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Flask, My SQL, </a:t>
            </a:r>
            <a:r>
              <a:rPr lang="en-US" altLang="ko-KR" sz="2800" dirty="0" err="1" smtClean="0"/>
              <a:t>SQLAlchemy</a:t>
            </a:r>
            <a:r>
              <a:rPr lang="en-US" altLang="ko-KR" sz="2800" dirty="0" smtClean="0"/>
              <a:t>, Nginx, Azure, </a:t>
            </a:r>
            <a:r>
              <a:rPr lang="en-US" altLang="ko-KR" sz="2800" dirty="0" err="1" smtClean="0"/>
              <a:t>git</a:t>
            </a:r>
            <a:endParaRPr lang="en-US" altLang="ko-KR" sz="2800" dirty="0"/>
          </a:p>
        </p:txBody>
      </p:sp>
      <p:pic>
        <p:nvPicPr>
          <p:cNvPr id="18" name="Picture 4" descr="https://blog.kakaocdn.net/dn/Zl0aL/btqQJEFF5nm/nwymNG9USsciyv3pHvc7Y1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439" y="5183264"/>
            <a:ext cx="2416229" cy="12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post-thumbnai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67" y="5512928"/>
            <a:ext cx="2432494" cy="97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Microsoft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7924800"/>
            <a:ext cx="3701451" cy="10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ost-thumbnai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11" y="5063307"/>
            <a:ext cx="2995584" cy="1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3970864" y="5649221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047065" y="6258821"/>
            <a:ext cx="1295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8429326" y="5824251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429326" y="6433851"/>
            <a:ext cx="1295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eastflag.co.kr/wp-content/uploads/2018/08/ngin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7617418"/>
            <a:ext cx="4137025" cy="17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깃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064" y="7849216"/>
            <a:ext cx="3018886" cy="12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1"/>
          <p:cNvSpPr txBox="1"/>
          <p:nvPr/>
        </p:nvSpPr>
        <p:spPr>
          <a:xfrm>
            <a:off x="1206500" y="1271575"/>
            <a:ext cx="6147517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ko-KR" altLang="en-US" sz="3996" b="1" dirty="0" smtClean="0">
                <a:solidFill>
                  <a:srgbClr val="605FB1"/>
                </a:solidFill>
                <a:latin typeface="바탕" pitchFamily="18" charset="0"/>
                <a:cs typeface="바탕" pitchFamily="18" charset="0"/>
              </a:rPr>
              <a:t>프로젝트 진행하며 배운 점</a:t>
            </a:r>
            <a:endParaRPr lang="en-US" altLang="zh-CN" sz="3996" b="1" dirty="0" smtClean="0">
              <a:solidFill>
                <a:srgbClr val="605FB1"/>
              </a:solidFill>
              <a:latin typeface="바탕" pitchFamily="18" charset="0"/>
              <a:cs typeface="바탕" pitchFamily="18" charset="0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" y="1271575"/>
            <a:ext cx="419100" cy="419100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0"/>
          <a:srcRect t="38533"/>
          <a:stretch/>
        </p:blipFill>
        <p:spPr>
          <a:xfrm>
            <a:off x="14304950" y="4581232"/>
            <a:ext cx="5436950" cy="28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14F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5100" y="3390900"/>
            <a:ext cx="6489700" cy="656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384300"/>
            <a:ext cx="5471050" cy="20723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AEAEFF"/>
                </a:solidFill>
                <a:latin typeface="Arial" pitchFamily="18" charset="0"/>
                <a:cs typeface="Arial" pitchFamily="18" charset="0"/>
              </a:rPr>
              <a:t>04</a:t>
            </a:r>
          </a:p>
          <a:p>
            <a:pPr>
              <a:lnSpc>
                <a:spcPts val="10700"/>
              </a:lnSpc>
              <a:tabLst/>
            </a:pPr>
            <a:r>
              <a:rPr lang="ko-KR" altLang="en-US" sz="8004" dirty="0" smtClean="0">
                <a:solidFill>
                  <a:srgbClr val="FFFFFF"/>
                </a:solidFill>
                <a:latin typeface="바탕" pitchFamily="18" charset="0"/>
                <a:cs typeface="바탕" pitchFamily="18" charset="0"/>
              </a:rPr>
              <a:t>어려웠던 점</a:t>
            </a:r>
            <a:endParaRPr lang="en-US" altLang="zh-CN" sz="8004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17668" y="419100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0307300" cy="939800"/>
          </a:xfrm>
          <a:custGeom>
            <a:avLst/>
            <a:gdLst>
              <a:gd name="connsiteX0" fmla="*/ 0 w 20307300"/>
              <a:gd name="connsiteY0" fmla="*/ 0 h 939800"/>
              <a:gd name="connsiteX1" fmla="*/ 20307300 w 20307300"/>
              <a:gd name="connsiteY1" fmla="*/ 0 h 939800"/>
              <a:gd name="connsiteX2" fmla="*/ 20307300 w 20307300"/>
              <a:gd name="connsiteY2" fmla="*/ 939800 h 939800"/>
              <a:gd name="connsiteX3" fmla="*/ 0 w 20307300"/>
              <a:gd name="connsiteY3" fmla="*/ 939800 h 939800"/>
              <a:gd name="connsiteX4" fmla="*/ 0 w 20307300"/>
              <a:gd name="connsiteY4" fmla="*/ 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939800">
                <a:moveTo>
                  <a:pt x="0" y="0"/>
                </a:moveTo>
                <a:lnTo>
                  <a:pt x="20307300" y="0"/>
                </a:lnTo>
                <a:lnTo>
                  <a:pt x="20307300" y="939800"/>
                </a:lnTo>
                <a:lnTo>
                  <a:pt x="0" y="939800"/>
                </a:lnTo>
                <a:lnTo>
                  <a:pt x="0" y="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422400"/>
            <a:ext cx="419100" cy="419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03900" y="254000"/>
            <a:ext cx="1536700" cy="4699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1308100" y="1308100"/>
            <a:ext cx="2165657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ko-KR" altLang="en-US" sz="3204" b="1" dirty="0" smtClean="0">
                <a:solidFill>
                  <a:srgbClr val="605FB1"/>
                </a:solidFill>
                <a:latin typeface="Arial" pitchFamily="18" charset="0"/>
                <a:cs typeface="Arial" pitchFamily="18" charset="0"/>
              </a:rPr>
              <a:t>어려웠던 점</a:t>
            </a:r>
            <a:endParaRPr lang="en-US" altLang="zh-CN" sz="3204" b="1" dirty="0" smtClean="0">
              <a:solidFill>
                <a:srgbClr val="605FB1"/>
              </a:solidFill>
              <a:latin typeface="Arial" pitchFamily="18" charset="0"/>
              <a:cs typeface="Arial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66700" y="165100"/>
            <a:ext cx="2712281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204" b="1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04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2796" dirty="0" smtClean="0">
                <a:solidFill>
                  <a:srgbClr val="ECEEF6"/>
                </a:solidFill>
                <a:latin typeface="Arial" pitchFamily="18" charset="0"/>
                <a:cs typeface="Arial" pitchFamily="18" charset="0"/>
              </a:rPr>
              <a:t>어려웠던 점</a:t>
            </a:r>
            <a:endParaRPr lang="en-US" altLang="zh-CN" sz="2796" dirty="0" smtClean="0">
              <a:solidFill>
                <a:srgbClr val="ECEEF6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8777" y="2605192"/>
            <a:ext cx="1432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처음 스스로 개발환경을 세팅하는 과정</a:t>
            </a:r>
            <a:r>
              <a:rPr lang="en-US" altLang="ko-KR" sz="2800" dirty="0" smtClean="0"/>
              <a:t>(DB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flask</a:t>
            </a:r>
            <a:r>
              <a:rPr lang="ko-KR" altLang="en-US" sz="2800" dirty="0" smtClean="0"/>
              <a:t>서버 연결 등</a:t>
            </a:r>
            <a:r>
              <a:rPr lang="en-US" altLang="ko-KR" sz="28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서버에 배포하는 과정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DB </a:t>
            </a:r>
            <a:r>
              <a:rPr lang="ko-KR" altLang="en-US" sz="2800" dirty="0" smtClean="0"/>
              <a:t>설계 과정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인프라 부분에서 발생하는 버그 해결이 어려웠음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228777" y="7296220"/>
            <a:ext cx="1755289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ko-KR" altLang="en-US" sz="3204" b="1" dirty="0" smtClean="0">
                <a:solidFill>
                  <a:srgbClr val="605FB1"/>
                </a:solidFill>
                <a:latin typeface="Arial" pitchFamily="18" charset="0"/>
                <a:cs typeface="Arial" pitchFamily="18" charset="0"/>
              </a:rPr>
              <a:t>아쉬운 점</a:t>
            </a:r>
            <a:endParaRPr lang="en-US" altLang="zh-CN" sz="3204" b="1" dirty="0" smtClean="0">
              <a:solidFill>
                <a:srgbClr val="605FB1"/>
              </a:solidFill>
              <a:latin typeface="Arial" pitchFamily="18" charset="0"/>
              <a:cs typeface="Arial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180" y="7352191"/>
            <a:ext cx="419100" cy="41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08099" y="8305800"/>
            <a:ext cx="157099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도커를</a:t>
            </a:r>
            <a:r>
              <a:rPr lang="ko-KR" altLang="en-US" sz="2800" dirty="0" smtClean="0"/>
              <a:t> 사용해보고 싶었는데 기능 구현에 시간이 촉박하여 </a:t>
            </a:r>
            <a:r>
              <a:rPr lang="ko-KR" altLang="en-US" sz="2800" dirty="0" err="1" smtClean="0"/>
              <a:t>도커를</a:t>
            </a:r>
            <a:r>
              <a:rPr lang="ko-KR" altLang="en-US" sz="2800" dirty="0" smtClean="0"/>
              <a:t> 적용해보지 못해서 아쉬움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코드 설계의 아쉬움</a:t>
            </a:r>
            <a:r>
              <a:rPr lang="en-US" altLang="ko-KR" sz="2800" dirty="0"/>
              <a:t>, </a:t>
            </a:r>
            <a:r>
              <a:rPr lang="ko-KR" altLang="en-US" sz="2800" dirty="0"/>
              <a:t>코드 분리를 하지못해 </a:t>
            </a:r>
            <a:r>
              <a:rPr lang="en-US" altLang="ko-KR" sz="2800" dirty="0"/>
              <a:t>API</a:t>
            </a:r>
            <a:r>
              <a:rPr lang="ko-KR" altLang="en-US" sz="2800" dirty="0"/>
              <a:t>가 많아질수록  코드 관리가 어려웠음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로컬 환경 또는 개인 </a:t>
            </a:r>
            <a:r>
              <a:rPr lang="ko-KR" altLang="en-US" sz="2800" dirty="0" err="1" smtClean="0"/>
              <a:t>라즈베리파이나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가상머신에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서버를 따로 두어 </a:t>
            </a:r>
            <a:r>
              <a:rPr lang="ko-KR" altLang="en-US" sz="2800" dirty="0" err="1" smtClean="0"/>
              <a:t>아키텍쳐를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3-Tier Application</a:t>
            </a:r>
            <a:r>
              <a:rPr lang="ko-KR" altLang="en-US" sz="2800" dirty="0" smtClean="0"/>
              <a:t>으로 구성해보려고 시도 했으나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구축까지 완료하고 연결 부분에서 시간상 구현 못했음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14F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5100" y="3390900"/>
            <a:ext cx="6489700" cy="656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435100"/>
            <a:ext cx="2167260" cy="20723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AEAEFF"/>
                </a:solidFill>
                <a:latin typeface="Arial" pitchFamily="18" charset="0"/>
                <a:cs typeface="Arial" pitchFamily="18" charset="0"/>
              </a:rPr>
              <a:t>05</a:t>
            </a:r>
          </a:p>
          <a:p>
            <a:pPr>
              <a:lnSpc>
                <a:spcPts val="10700"/>
              </a:lnSpc>
              <a:tabLst/>
            </a:pPr>
            <a:r>
              <a:rPr lang="en-US" altLang="zh-CN" sz="8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Q&amp;A</a:t>
            </a:r>
            <a:endParaRPr lang="en-US" altLang="zh-CN" sz="8006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154411" cy="11430000"/>
          </a:xfrm>
          <a:custGeom>
            <a:avLst/>
            <a:gdLst>
              <a:gd name="connsiteX0" fmla="*/ 0 w 10154411"/>
              <a:gd name="connsiteY0" fmla="*/ 11430000 h 11430000"/>
              <a:gd name="connsiteX1" fmla="*/ 10154411 w 10154411"/>
              <a:gd name="connsiteY1" fmla="*/ 11430000 h 11430000"/>
              <a:gd name="connsiteX2" fmla="*/ 10154411 w 10154411"/>
              <a:gd name="connsiteY2" fmla="*/ 0 h 11430000"/>
              <a:gd name="connsiteX3" fmla="*/ 0 w 10154411"/>
              <a:gd name="connsiteY3" fmla="*/ 0 h 11430000"/>
              <a:gd name="connsiteX4" fmla="*/ 0 w 10154411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54411" h="11430000">
                <a:moveTo>
                  <a:pt x="0" y="11430000"/>
                </a:moveTo>
                <a:lnTo>
                  <a:pt x="10154411" y="11430000"/>
                </a:lnTo>
                <a:lnTo>
                  <a:pt x="10154411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00" y="1549400"/>
            <a:ext cx="22987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947400" y="2730500"/>
            <a:ext cx="1154162" cy="1341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ko-KR" altLang="en-US" sz="2400" b="1" dirty="0" smtClean="0">
                <a:solidFill>
                  <a:srgbClr val="AEAEFF"/>
                </a:solidFill>
                <a:latin typeface="바탕" pitchFamily="18" charset="0"/>
                <a:cs typeface="바탕" pitchFamily="18" charset="0"/>
              </a:rPr>
              <a:t>발표자</a:t>
            </a:r>
            <a:endParaRPr lang="en-US" altLang="zh-CN" sz="2400" b="1" dirty="0" smtClean="0">
              <a:solidFill>
                <a:srgbClr val="AEAEFF"/>
              </a:solidFill>
              <a:latin typeface="바탕" pitchFamily="18" charset="0"/>
              <a:cs typeface="바탕" pitchFamily="18" charset="0"/>
            </a:endParaRPr>
          </a:p>
          <a:p>
            <a:pPr>
              <a:lnSpc>
                <a:spcPts val="4100"/>
              </a:lnSpc>
              <a:tabLst/>
            </a:pPr>
            <a:r>
              <a:rPr lang="ko-KR" altLang="en-US" sz="3000" dirty="0" smtClean="0">
                <a:solidFill>
                  <a:srgbClr val="FFFFFF"/>
                </a:solidFill>
                <a:latin typeface="바탕" pitchFamily="18" charset="0"/>
                <a:cs typeface="바탕" pitchFamily="18" charset="0"/>
              </a:rPr>
              <a:t>김기원</a:t>
            </a:r>
            <a:endParaRPr lang="en-US" altLang="zh-CN" sz="3000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5" name="TextBox 1"/>
          <p:cNvSpPr txBox="1"/>
          <p:nvPr/>
        </p:nvSpPr>
        <p:spPr>
          <a:xfrm>
            <a:off x="965200" y="1028700"/>
            <a:ext cx="22352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100"/>
              </a:lnSpc>
              <a:tabLst/>
            </a:pPr>
            <a:r>
              <a:rPr lang="en-US" altLang="zh-CN" sz="6396" b="1" dirty="0" smtClean="0">
                <a:solidFill>
                  <a:srgbClr val="524FA1"/>
                </a:solidFill>
                <a:latin typeface="바탕" pitchFamily="18" charset="0"/>
                <a:cs typeface="바탕" pitchFamily="18" charset="0"/>
              </a:rPr>
              <a:t>크레딧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5936987" cy="11430000"/>
          </a:xfrm>
          <a:custGeom>
            <a:avLst/>
            <a:gdLst>
              <a:gd name="connsiteX0" fmla="*/ 0 w 5936987"/>
              <a:gd name="connsiteY0" fmla="*/ 11430000 h 11430000"/>
              <a:gd name="connsiteX1" fmla="*/ 5936987 w 5936987"/>
              <a:gd name="connsiteY1" fmla="*/ 11430000 h 11430000"/>
              <a:gd name="connsiteX2" fmla="*/ 5936987 w 5936987"/>
              <a:gd name="connsiteY2" fmla="*/ 0 h 11430000"/>
              <a:gd name="connsiteX3" fmla="*/ 0 w 5936987"/>
              <a:gd name="connsiteY3" fmla="*/ 0 h 11430000"/>
              <a:gd name="connsiteX4" fmla="*/ 0 w 5936987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36987" h="11430000">
                <a:moveTo>
                  <a:pt x="0" y="11430000"/>
                </a:moveTo>
                <a:lnTo>
                  <a:pt x="5936987" y="11430000"/>
                </a:lnTo>
                <a:lnTo>
                  <a:pt x="5936987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4712" y="1355577"/>
            <a:ext cx="435006" cy="552452"/>
          </a:xfrm>
          <a:custGeom>
            <a:avLst/>
            <a:gdLst>
              <a:gd name="connsiteX0" fmla="*/ 408257 w 435006"/>
              <a:gd name="connsiteY0" fmla="*/ 552452 h 552452"/>
              <a:gd name="connsiteX1" fmla="*/ 408257 w 435006"/>
              <a:gd name="connsiteY1" fmla="*/ 552452 h 552452"/>
              <a:gd name="connsiteX2" fmla="*/ 26747 w 435006"/>
              <a:gd name="connsiteY2" fmla="*/ 552452 h 552452"/>
              <a:gd name="connsiteX3" fmla="*/ 0 w 435006"/>
              <a:gd name="connsiteY3" fmla="*/ 525531 h 552452"/>
              <a:gd name="connsiteX4" fmla="*/ 0 w 435006"/>
              <a:gd name="connsiteY4" fmla="*/ 26935 h 552452"/>
              <a:gd name="connsiteX5" fmla="*/ 26747 w 435006"/>
              <a:gd name="connsiteY5" fmla="*/ 0 h 552452"/>
              <a:gd name="connsiteX6" fmla="*/ 408257 w 435006"/>
              <a:gd name="connsiteY6" fmla="*/ 0 h 552452"/>
              <a:gd name="connsiteX7" fmla="*/ 435006 w 435006"/>
              <a:gd name="connsiteY7" fmla="*/ 26936 h 552452"/>
              <a:gd name="connsiteX8" fmla="*/ 435006 w 435006"/>
              <a:gd name="connsiteY8" fmla="*/ 525532 h 552452"/>
              <a:gd name="connsiteX9" fmla="*/ 408257 w 435006"/>
              <a:gd name="connsiteY9" fmla="*/ 552452 h 552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35006" h="552452">
                <a:moveTo>
                  <a:pt x="408257" y="552452"/>
                </a:moveTo>
                <a:lnTo>
                  <a:pt x="408257" y="552452"/>
                </a:lnTo>
                <a:lnTo>
                  <a:pt x="26747" y="552452"/>
                </a:lnTo>
                <a:cubicBezTo>
                  <a:pt x="11865" y="552452"/>
                  <a:pt x="0" y="540398"/>
                  <a:pt x="0" y="525531"/>
                </a:cubicBezTo>
                <a:lnTo>
                  <a:pt x="0" y="26935"/>
                </a:lnTo>
                <a:cubicBezTo>
                  <a:pt x="0" y="12048"/>
                  <a:pt x="11865" y="0"/>
                  <a:pt x="26747" y="0"/>
                </a:cubicBezTo>
                <a:lnTo>
                  <a:pt x="408257" y="0"/>
                </a:lnTo>
                <a:cubicBezTo>
                  <a:pt x="423132" y="0"/>
                  <a:pt x="435006" y="12049"/>
                  <a:pt x="435006" y="26936"/>
                </a:cubicBezTo>
                <a:lnTo>
                  <a:pt x="435006" y="525532"/>
                </a:lnTo>
                <a:cubicBezTo>
                  <a:pt x="435006" y="540399"/>
                  <a:pt x="423132" y="552452"/>
                  <a:pt x="408257" y="552452"/>
                </a:cubicBezTo>
              </a:path>
            </a:pathLst>
          </a:custGeom>
          <a:solidFill>
            <a:srgbClr val="C9CA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4712" y="1331480"/>
            <a:ext cx="435006" cy="552443"/>
          </a:xfrm>
          <a:custGeom>
            <a:avLst/>
            <a:gdLst>
              <a:gd name="connsiteX0" fmla="*/ 408257 w 435006"/>
              <a:gd name="connsiteY0" fmla="*/ 552443 h 552443"/>
              <a:gd name="connsiteX1" fmla="*/ 408257 w 435006"/>
              <a:gd name="connsiteY1" fmla="*/ 552443 h 552443"/>
              <a:gd name="connsiteX2" fmla="*/ 26747 w 435006"/>
              <a:gd name="connsiteY2" fmla="*/ 552442 h 552443"/>
              <a:gd name="connsiteX3" fmla="*/ 0 w 435006"/>
              <a:gd name="connsiteY3" fmla="*/ 525523 h 552443"/>
              <a:gd name="connsiteX4" fmla="*/ 0 w 435006"/>
              <a:gd name="connsiteY4" fmla="*/ 26908 h 552443"/>
              <a:gd name="connsiteX5" fmla="*/ 26747 w 435006"/>
              <a:gd name="connsiteY5" fmla="*/ 0 h 552443"/>
              <a:gd name="connsiteX6" fmla="*/ 408257 w 435006"/>
              <a:gd name="connsiteY6" fmla="*/ 0 h 552443"/>
              <a:gd name="connsiteX7" fmla="*/ 435006 w 435006"/>
              <a:gd name="connsiteY7" fmla="*/ 26909 h 552443"/>
              <a:gd name="connsiteX8" fmla="*/ 435006 w 435006"/>
              <a:gd name="connsiteY8" fmla="*/ 525524 h 552443"/>
              <a:gd name="connsiteX9" fmla="*/ 408257 w 435006"/>
              <a:gd name="connsiteY9" fmla="*/ 552443 h 552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35006" h="552443">
                <a:moveTo>
                  <a:pt x="408257" y="552443"/>
                </a:moveTo>
                <a:lnTo>
                  <a:pt x="408257" y="552443"/>
                </a:lnTo>
                <a:lnTo>
                  <a:pt x="26747" y="552442"/>
                </a:lnTo>
                <a:cubicBezTo>
                  <a:pt x="11865" y="552442"/>
                  <a:pt x="0" y="540389"/>
                  <a:pt x="0" y="525523"/>
                </a:cubicBezTo>
                <a:lnTo>
                  <a:pt x="0" y="26908"/>
                </a:lnTo>
                <a:cubicBezTo>
                  <a:pt x="0" y="12048"/>
                  <a:pt x="11865" y="0"/>
                  <a:pt x="26747" y="0"/>
                </a:cubicBezTo>
                <a:lnTo>
                  <a:pt x="408257" y="0"/>
                </a:lnTo>
                <a:cubicBezTo>
                  <a:pt x="423132" y="0"/>
                  <a:pt x="435006" y="12049"/>
                  <a:pt x="435006" y="26909"/>
                </a:cubicBezTo>
                <a:lnTo>
                  <a:pt x="435006" y="525524"/>
                </a:lnTo>
                <a:cubicBezTo>
                  <a:pt x="435006" y="540389"/>
                  <a:pt x="423132" y="552443"/>
                  <a:pt x="408257" y="552443"/>
                </a:cubicBezTo>
              </a:path>
            </a:pathLst>
          </a:custGeom>
          <a:solidFill>
            <a:srgbClr val="F6F7F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01247" y="1311587"/>
            <a:ext cx="241740" cy="68516"/>
          </a:xfrm>
          <a:custGeom>
            <a:avLst/>
            <a:gdLst>
              <a:gd name="connsiteX0" fmla="*/ 225659 w 241740"/>
              <a:gd name="connsiteY0" fmla="*/ 68516 h 68516"/>
              <a:gd name="connsiteX1" fmla="*/ 225659 w 241740"/>
              <a:gd name="connsiteY1" fmla="*/ 68516 h 68516"/>
              <a:gd name="connsiteX2" fmla="*/ 16086 w 241740"/>
              <a:gd name="connsiteY2" fmla="*/ 68516 h 68516"/>
              <a:gd name="connsiteX3" fmla="*/ 0 w 241740"/>
              <a:gd name="connsiteY3" fmla="*/ 52424 h 68516"/>
              <a:gd name="connsiteX4" fmla="*/ 0 w 241740"/>
              <a:gd name="connsiteY4" fmla="*/ 16064 h 68516"/>
              <a:gd name="connsiteX5" fmla="*/ 16086 w 241740"/>
              <a:gd name="connsiteY5" fmla="*/ 0 h 68516"/>
              <a:gd name="connsiteX6" fmla="*/ 225659 w 241740"/>
              <a:gd name="connsiteY6" fmla="*/ 0 h 68516"/>
              <a:gd name="connsiteX7" fmla="*/ 241740 w 241740"/>
              <a:gd name="connsiteY7" fmla="*/ 16065 h 68516"/>
              <a:gd name="connsiteX8" fmla="*/ 241740 w 241740"/>
              <a:gd name="connsiteY8" fmla="*/ 52425 h 68516"/>
              <a:gd name="connsiteX9" fmla="*/ 225659 w 241740"/>
              <a:gd name="connsiteY9" fmla="*/ 68516 h 68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41740" h="68516">
                <a:moveTo>
                  <a:pt x="225659" y="68516"/>
                </a:moveTo>
                <a:lnTo>
                  <a:pt x="225659" y="68516"/>
                </a:lnTo>
                <a:lnTo>
                  <a:pt x="16086" y="68516"/>
                </a:lnTo>
                <a:cubicBezTo>
                  <a:pt x="7239" y="68516"/>
                  <a:pt x="0" y="61260"/>
                  <a:pt x="0" y="52424"/>
                </a:cubicBezTo>
                <a:lnTo>
                  <a:pt x="0" y="16064"/>
                </a:lnTo>
                <a:cubicBezTo>
                  <a:pt x="0" y="7229"/>
                  <a:pt x="7239" y="0"/>
                  <a:pt x="16086" y="0"/>
                </a:cubicBezTo>
                <a:lnTo>
                  <a:pt x="225659" y="0"/>
                </a:lnTo>
                <a:cubicBezTo>
                  <a:pt x="234691" y="0"/>
                  <a:pt x="241740" y="7229"/>
                  <a:pt x="241740" y="16065"/>
                </a:cubicBezTo>
                <a:lnTo>
                  <a:pt x="241740" y="52425"/>
                </a:lnTo>
                <a:cubicBezTo>
                  <a:pt x="241740" y="61260"/>
                  <a:pt x="234691" y="68516"/>
                  <a:pt x="225659" y="68516"/>
                </a:cubicBezTo>
              </a:path>
            </a:pathLst>
          </a:custGeom>
          <a:solidFill>
            <a:srgbClr val="3AB6B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60575" y="1455233"/>
            <a:ext cx="212566" cy="37565"/>
          </a:xfrm>
          <a:custGeom>
            <a:avLst/>
            <a:gdLst>
              <a:gd name="connsiteX0" fmla="*/ 212565 w 212566"/>
              <a:gd name="connsiteY0" fmla="*/ 0 h 37565"/>
              <a:gd name="connsiteX1" fmla="*/ 212565 w 212566"/>
              <a:gd name="connsiteY1" fmla="*/ 0 h 37565"/>
              <a:gd name="connsiteX2" fmla="*/ 0 w 212566"/>
              <a:gd name="connsiteY2" fmla="*/ 0 h 37565"/>
              <a:gd name="connsiteX3" fmla="*/ 0 w 212566"/>
              <a:gd name="connsiteY3" fmla="*/ 37565 h 37565"/>
              <a:gd name="connsiteX4" fmla="*/ 212566 w 212566"/>
              <a:gd name="connsiteY4" fmla="*/ 37565 h 37565"/>
              <a:gd name="connsiteX5" fmla="*/ 212565 w 212566"/>
              <a:gd name="connsiteY5" fmla="*/ 0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12566" h="37565">
                <a:moveTo>
                  <a:pt x="212565" y="0"/>
                </a:moveTo>
                <a:lnTo>
                  <a:pt x="212565" y="0"/>
                </a:lnTo>
                <a:lnTo>
                  <a:pt x="0" y="0"/>
                </a:lnTo>
                <a:lnTo>
                  <a:pt x="0" y="37565"/>
                </a:lnTo>
                <a:lnTo>
                  <a:pt x="212566" y="37565"/>
                </a:lnTo>
                <a:lnTo>
                  <a:pt x="212565" y="0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61427" y="1455233"/>
            <a:ext cx="37807" cy="37565"/>
          </a:xfrm>
          <a:custGeom>
            <a:avLst/>
            <a:gdLst>
              <a:gd name="connsiteX0" fmla="*/ 37807 w 37807"/>
              <a:gd name="connsiteY0" fmla="*/ 37565 h 37565"/>
              <a:gd name="connsiteX1" fmla="*/ 37807 w 37807"/>
              <a:gd name="connsiteY1" fmla="*/ 37565 h 37565"/>
              <a:gd name="connsiteX2" fmla="*/ 0 w 37807"/>
              <a:gd name="connsiteY2" fmla="*/ 37565 h 37565"/>
              <a:gd name="connsiteX3" fmla="*/ 0 w 37807"/>
              <a:gd name="connsiteY3" fmla="*/ 0 h 37565"/>
              <a:gd name="connsiteX4" fmla="*/ 37807 w 37807"/>
              <a:gd name="connsiteY4" fmla="*/ 0 h 37565"/>
              <a:gd name="connsiteX5" fmla="*/ 37807 w 37807"/>
              <a:gd name="connsiteY5" fmla="*/ 37565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7807" h="37565">
                <a:moveTo>
                  <a:pt x="37807" y="37565"/>
                </a:moveTo>
                <a:lnTo>
                  <a:pt x="37807" y="37565"/>
                </a:lnTo>
                <a:lnTo>
                  <a:pt x="0" y="37565"/>
                </a:lnTo>
                <a:lnTo>
                  <a:pt x="0" y="0"/>
                </a:lnTo>
                <a:lnTo>
                  <a:pt x="37807" y="0"/>
                </a:lnTo>
                <a:lnTo>
                  <a:pt x="37807" y="37565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60575" y="1559280"/>
            <a:ext cx="212566" cy="37565"/>
          </a:xfrm>
          <a:custGeom>
            <a:avLst/>
            <a:gdLst>
              <a:gd name="connsiteX0" fmla="*/ 212566 w 212566"/>
              <a:gd name="connsiteY0" fmla="*/ 0 h 37565"/>
              <a:gd name="connsiteX1" fmla="*/ 212566 w 212566"/>
              <a:gd name="connsiteY1" fmla="*/ 0 h 37565"/>
              <a:gd name="connsiteX2" fmla="*/ 0 w 212566"/>
              <a:gd name="connsiteY2" fmla="*/ 0 h 37565"/>
              <a:gd name="connsiteX3" fmla="*/ 0 w 212566"/>
              <a:gd name="connsiteY3" fmla="*/ 37564 h 37565"/>
              <a:gd name="connsiteX4" fmla="*/ 212566 w 212566"/>
              <a:gd name="connsiteY4" fmla="*/ 37565 h 37565"/>
              <a:gd name="connsiteX5" fmla="*/ 212566 w 212566"/>
              <a:gd name="connsiteY5" fmla="*/ 0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12566" h="37565">
                <a:moveTo>
                  <a:pt x="212566" y="0"/>
                </a:moveTo>
                <a:lnTo>
                  <a:pt x="212566" y="0"/>
                </a:lnTo>
                <a:lnTo>
                  <a:pt x="0" y="0"/>
                </a:lnTo>
                <a:lnTo>
                  <a:pt x="0" y="37564"/>
                </a:lnTo>
                <a:lnTo>
                  <a:pt x="212566" y="37565"/>
                </a:lnTo>
                <a:lnTo>
                  <a:pt x="212566" y="0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61427" y="1559280"/>
            <a:ext cx="37807" cy="37565"/>
          </a:xfrm>
          <a:custGeom>
            <a:avLst/>
            <a:gdLst>
              <a:gd name="connsiteX0" fmla="*/ 37807 w 37807"/>
              <a:gd name="connsiteY0" fmla="*/ 37565 h 37565"/>
              <a:gd name="connsiteX1" fmla="*/ 37807 w 37807"/>
              <a:gd name="connsiteY1" fmla="*/ 37565 h 37565"/>
              <a:gd name="connsiteX2" fmla="*/ 0 w 37807"/>
              <a:gd name="connsiteY2" fmla="*/ 37564 h 37565"/>
              <a:gd name="connsiteX3" fmla="*/ 0 w 37807"/>
              <a:gd name="connsiteY3" fmla="*/ 0 h 37565"/>
              <a:gd name="connsiteX4" fmla="*/ 37807 w 37807"/>
              <a:gd name="connsiteY4" fmla="*/ 0 h 37565"/>
              <a:gd name="connsiteX5" fmla="*/ 37807 w 37807"/>
              <a:gd name="connsiteY5" fmla="*/ 37565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7807" h="37565">
                <a:moveTo>
                  <a:pt x="37807" y="37565"/>
                </a:moveTo>
                <a:lnTo>
                  <a:pt x="37807" y="37565"/>
                </a:lnTo>
                <a:lnTo>
                  <a:pt x="0" y="37564"/>
                </a:lnTo>
                <a:lnTo>
                  <a:pt x="0" y="0"/>
                </a:lnTo>
                <a:lnTo>
                  <a:pt x="37807" y="0"/>
                </a:lnTo>
                <a:lnTo>
                  <a:pt x="37807" y="37565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060575" y="1663145"/>
            <a:ext cx="212566" cy="37768"/>
          </a:xfrm>
          <a:custGeom>
            <a:avLst/>
            <a:gdLst>
              <a:gd name="connsiteX0" fmla="*/ 212566 w 212566"/>
              <a:gd name="connsiteY0" fmla="*/ 0 h 37768"/>
              <a:gd name="connsiteX1" fmla="*/ 212566 w 212566"/>
              <a:gd name="connsiteY1" fmla="*/ 0 h 37768"/>
              <a:gd name="connsiteX2" fmla="*/ 0 w 212566"/>
              <a:gd name="connsiteY2" fmla="*/ 0 h 37768"/>
              <a:gd name="connsiteX3" fmla="*/ 0 w 212566"/>
              <a:gd name="connsiteY3" fmla="*/ 37768 h 37768"/>
              <a:gd name="connsiteX4" fmla="*/ 212566 w 212566"/>
              <a:gd name="connsiteY4" fmla="*/ 37768 h 37768"/>
              <a:gd name="connsiteX5" fmla="*/ 212566 w 212566"/>
              <a:gd name="connsiteY5" fmla="*/ 0 h 37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12566" h="37768">
                <a:moveTo>
                  <a:pt x="212566" y="0"/>
                </a:moveTo>
                <a:lnTo>
                  <a:pt x="212566" y="0"/>
                </a:lnTo>
                <a:lnTo>
                  <a:pt x="0" y="0"/>
                </a:lnTo>
                <a:lnTo>
                  <a:pt x="0" y="37768"/>
                </a:lnTo>
                <a:lnTo>
                  <a:pt x="212566" y="37768"/>
                </a:lnTo>
                <a:lnTo>
                  <a:pt x="212566" y="0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61427" y="1663144"/>
            <a:ext cx="37807" cy="37768"/>
          </a:xfrm>
          <a:custGeom>
            <a:avLst/>
            <a:gdLst>
              <a:gd name="connsiteX0" fmla="*/ 37807 w 37807"/>
              <a:gd name="connsiteY0" fmla="*/ 37768 h 37768"/>
              <a:gd name="connsiteX1" fmla="*/ 37807 w 37807"/>
              <a:gd name="connsiteY1" fmla="*/ 37768 h 37768"/>
              <a:gd name="connsiteX2" fmla="*/ 0 w 37807"/>
              <a:gd name="connsiteY2" fmla="*/ 37768 h 37768"/>
              <a:gd name="connsiteX3" fmla="*/ 0 w 37807"/>
              <a:gd name="connsiteY3" fmla="*/ 0 h 37768"/>
              <a:gd name="connsiteX4" fmla="*/ 37807 w 37807"/>
              <a:gd name="connsiteY4" fmla="*/ 0 h 37768"/>
              <a:gd name="connsiteX5" fmla="*/ 37807 w 37807"/>
              <a:gd name="connsiteY5" fmla="*/ 37768 h 37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7807" h="37768">
                <a:moveTo>
                  <a:pt x="37807" y="37768"/>
                </a:moveTo>
                <a:lnTo>
                  <a:pt x="37807" y="37768"/>
                </a:lnTo>
                <a:lnTo>
                  <a:pt x="0" y="37768"/>
                </a:lnTo>
                <a:lnTo>
                  <a:pt x="0" y="0"/>
                </a:lnTo>
                <a:lnTo>
                  <a:pt x="37807" y="0"/>
                </a:lnTo>
                <a:lnTo>
                  <a:pt x="37807" y="37768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60575" y="1767207"/>
            <a:ext cx="212566" cy="37565"/>
          </a:xfrm>
          <a:custGeom>
            <a:avLst/>
            <a:gdLst>
              <a:gd name="connsiteX0" fmla="*/ 212566 w 212566"/>
              <a:gd name="connsiteY0" fmla="*/ 0 h 37565"/>
              <a:gd name="connsiteX1" fmla="*/ 212566 w 212566"/>
              <a:gd name="connsiteY1" fmla="*/ 0 h 37565"/>
              <a:gd name="connsiteX2" fmla="*/ 0 w 212566"/>
              <a:gd name="connsiteY2" fmla="*/ 0 h 37565"/>
              <a:gd name="connsiteX3" fmla="*/ 0 w 212566"/>
              <a:gd name="connsiteY3" fmla="*/ 37564 h 37565"/>
              <a:gd name="connsiteX4" fmla="*/ 212566 w 212566"/>
              <a:gd name="connsiteY4" fmla="*/ 37565 h 37565"/>
              <a:gd name="connsiteX5" fmla="*/ 212566 w 212566"/>
              <a:gd name="connsiteY5" fmla="*/ 0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12566" h="37565">
                <a:moveTo>
                  <a:pt x="212566" y="0"/>
                </a:moveTo>
                <a:lnTo>
                  <a:pt x="212566" y="0"/>
                </a:lnTo>
                <a:lnTo>
                  <a:pt x="0" y="0"/>
                </a:lnTo>
                <a:lnTo>
                  <a:pt x="0" y="37564"/>
                </a:lnTo>
                <a:lnTo>
                  <a:pt x="212566" y="37565"/>
                </a:lnTo>
                <a:lnTo>
                  <a:pt x="212566" y="0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961427" y="1767207"/>
            <a:ext cx="37807" cy="37565"/>
          </a:xfrm>
          <a:custGeom>
            <a:avLst/>
            <a:gdLst>
              <a:gd name="connsiteX0" fmla="*/ 37807 w 37807"/>
              <a:gd name="connsiteY0" fmla="*/ 37565 h 37565"/>
              <a:gd name="connsiteX1" fmla="*/ 37807 w 37807"/>
              <a:gd name="connsiteY1" fmla="*/ 37565 h 37565"/>
              <a:gd name="connsiteX2" fmla="*/ 0 w 37807"/>
              <a:gd name="connsiteY2" fmla="*/ 37564 h 37565"/>
              <a:gd name="connsiteX3" fmla="*/ 0 w 37807"/>
              <a:gd name="connsiteY3" fmla="*/ 0 h 37565"/>
              <a:gd name="connsiteX4" fmla="*/ 37807 w 37807"/>
              <a:gd name="connsiteY4" fmla="*/ 0 h 37565"/>
              <a:gd name="connsiteX5" fmla="*/ 37807 w 37807"/>
              <a:gd name="connsiteY5" fmla="*/ 37565 h 37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7807" h="37565">
                <a:moveTo>
                  <a:pt x="37807" y="37565"/>
                </a:moveTo>
                <a:lnTo>
                  <a:pt x="37807" y="37565"/>
                </a:lnTo>
                <a:lnTo>
                  <a:pt x="0" y="37564"/>
                </a:lnTo>
                <a:lnTo>
                  <a:pt x="0" y="0"/>
                </a:lnTo>
                <a:lnTo>
                  <a:pt x="37807" y="0"/>
                </a:lnTo>
                <a:lnTo>
                  <a:pt x="37807" y="37565"/>
                </a:lnTo>
              </a:path>
            </a:pathLst>
          </a:custGeom>
          <a:solidFill>
            <a:srgbClr val="A1A2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291736" y="1337818"/>
            <a:ext cx="382421" cy="499871"/>
          </a:xfrm>
          <a:custGeom>
            <a:avLst/>
            <a:gdLst>
              <a:gd name="connsiteX0" fmla="*/ 239251 w 382421"/>
              <a:gd name="connsiteY0" fmla="*/ 181736 h 499871"/>
              <a:gd name="connsiteX1" fmla="*/ 247755 w 382421"/>
              <a:gd name="connsiteY1" fmla="*/ 249935 h 499871"/>
              <a:gd name="connsiteX2" fmla="*/ 273774 w 382421"/>
              <a:gd name="connsiteY2" fmla="*/ 316483 h 499871"/>
              <a:gd name="connsiteX3" fmla="*/ 318324 w 382421"/>
              <a:gd name="connsiteY3" fmla="*/ 375411 h 499871"/>
              <a:gd name="connsiteX4" fmla="*/ 382421 w 382421"/>
              <a:gd name="connsiteY4" fmla="*/ 420369 h 499871"/>
              <a:gd name="connsiteX5" fmla="*/ 334443 w 382421"/>
              <a:gd name="connsiteY5" fmla="*/ 488950 h 499871"/>
              <a:gd name="connsiteX6" fmla="*/ 249532 w 382421"/>
              <a:gd name="connsiteY6" fmla="*/ 423798 h 499871"/>
              <a:gd name="connsiteX7" fmla="*/ 195335 w 382421"/>
              <a:gd name="connsiteY7" fmla="*/ 329183 h 499871"/>
              <a:gd name="connsiteX8" fmla="*/ 138473 w 382421"/>
              <a:gd name="connsiteY8" fmla="*/ 431037 h 499871"/>
              <a:gd name="connsiteX9" fmla="*/ 48611 w 382421"/>
              <a:gd name="connsiteY9" fmla="*/ 499871 h 499871"/>
              <a:gd name="connsiteX10" fmla="*/ 0 w 382421"/>
              <a:gd name="connsiteY10" fmla="*/ 430656 h 499871"/>
              <a:gd name="connsiteX11" fmla="*/ 66508 w 382421"/>
              <a:gd name="connsiteY11" fmla="*/ 385064 h 499871"/>
              <a:gd name="connsiteX12" fmla="*/ 113089 w 382421"/>
              <a:gd name="connsiteY12" fmla="*/ 323977 h 499871"/>
              <a:gd name="connsiteX13" fmla="*/ 140504 w 382421"/>
              <a:gd name="connsiteY13" fmla="*/ 254000 h 499871"/>
              <a:gd name="connsiteX14" fmla="*/ 149389 w 382421"/>
              <a:gd name="connsiteY14" fmla="*/ 181736 h 499871"/>
              <a:gd name="connsiteX15" fmla="*/ 149389 w 382421"/>
              <a:gd name="connsiteY15" fmla="*/ 159765 h 499871"/>
              <a:gd name="connsiteX16" fmla="*/ 21196 w 382421"/>
              <a:gd name="connsiteY16" fmla="*/ 159765 h 499871"/>
              <a:gd name="connsiteX17" fmla="*/ 21196 w 382421"/>
              <a:gd name="connsiteY17" fmla="*/ 87756 h 499871"/>
              <a:gd name="connsiteX18" fmla="*/ 149389 w 382421"/>
              <a:gd name="connsiteY18" fmla="*/ 87756 h 499871"/>
              <a:gd name="connsiteX19" fmla="*/ 149389 w 382421"/>
              <a:gd name="connsiteY19" fmla="*/ 0 h 499871"/>
              <a:gd name="connsiteX20" fmla="*/ 239885 w 382421"/>
              <a:gd name="connsiteY20" fmla="*/ 0 h 499871"/>
              <a:gd name="connsiteX21" fmla="*/ 239885 w 382421"/>
              <a:gd name="connsiteY21" fmla="*/ 87756 h 499871"/>
              <a:gd name="connsiteX22" fmla="*/ 364651 w 382421"/>
              <a:gd name="connsiteY22" fmla="*/ 87756 h 499871"/>
              <a:gd name="connsiteX23" fmla="*/ 364651 w 382421"/>
              <a:gd name="connsiteY23" fmla="*/ 159765 h 499871"/>
              <a:gd name="connsiteX24" fmla="*/ 239251 w 382421"/>
              <a:gd name="connsiteY24" fmla="*/ 159765 h 499871"/>
              <a:gd name="connsiteX25" fmla="*/ 239251 w 382421"/>
              <a:gd name="connsiteY25" fmla="*/ 181736 h 499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382421" h="499871">
                <a:moveTo>
                  <a:pt x="239251" y="181736"/>
                </a:moveTo>
                <a:cubicBezTo>
                  <a:pt x="239251" y="204088"/>
                  <a:pt x="242043" y="226821"/>
                  <a:pt x="247755" y="249935"/>
                </a:cubicBezTo>
                <a:cubicBezTo>
                  <a:pt x="253466" y="273050"/>
                  <a:pt x="262224" y="295147"/>
                  <a:pt x="273774" y="316483"/>
                </a:cubicBezTo>
                <a:cubicBezTo>
                  <a:pt x="285451" y="337692"/>
                  <a:pt x="300301" y="357377"/>
                  <a:pt x="318324" y="375411"/>
                </a:cubicBezTo>
                <a:cubicBezTo>
                  <a:pt x="336475" y="393445"/>
                  <a:pt x="357798" y="408431"/>
                  <a:pt x="382421" y="420369"/>
                </a:cubicBezTo>
                <a:lnTo>
                  <a:pt x="334443" y="488950"/>
                </a:lnTo>
                <a:cubicBezTo>
                  <a:pt x="300682" y="473455"/>
                  <a:pt x="272378" y="451738"/>
                  <a:pt x="249532" y="423798"/>
                </a:cubicBezTo>
                <a:cubicBezTo>
                  <a:pt x="226685" y="395858"/>
                  <a:pt x="208535" y="364362"/>
                  <a:pt x="195335" y="329183"/>
                </a:cubicBezTo>
                <a:cubicBezTo>
                  <a:pt x="181628" y="367156"/>
                  <a:pt x="162716" y="401065"/>
                  <a:pt x="138473" y="431037"/>
                </a:cubicBezTo>
                <a:cubicBezTo>
                  <a:pt x="114231" y="460882"/>
                  <a:pt x="84277" y="483869"/>
                  <a:pt x="48611" y="499871"/>
                </a:cubicBezTo>
                <a:lnTo>
                  <a:pt x="0" y="430656"/>
                </a:lnTo>
                <a:cubicBezTo>
                  <a:pt x="25638" y="418718"/>
                  <a:pt x="47723" y="403605"/>
                  <a:pt x="66508" y="385064"/>
                </a:cubicBezTo>
                <a:cubicBezTo>
                  <a:pt x="85165" y="366521"/>
                  <a:pt x="100777" y="346201"/>
                  <a:pt x="113089" y="323977"/>
                </a:cubicBezTo>
                <a:cubicBezTo>
                  <a:pt x="125400" y="301878"/>
                  <a:pt x="134539" y="278510"/>
                  <a:pt x="140504" y="254000"/>
                </a:cubicBezTo>
                <a:cubicBezTo>
                  <a:pt x="146470" y="229615"/>
                  <a:pt x="149389" y="205485"/>
                  <a:pt x="149389" y="181736"/>
                </a:cubicBezTo>
                <a:lnTo>
                  <a:pt x="149389" y="159765"/>
                </a:lnTo>
                <a:lnTo>
                  <a:pt x="21196" y="159765"/>
                </a:lnTo>
                <a:lnTo>
                  <a:pt x="21196" y="87756"/>
                </a:lnTo>
                <a:lnTo>
                  <a:pt x="149389" y="87756"/>
                </a:lnTo>
                <a:lnTo>
                  <a:pt x="149389" y="0"/>
                </a:lnTo>
                <a:lnTo>
                  <a:pt x="239885" y="0"/>
                </a:lnTo>
                <a:lnTo>
                  <a:pt x="239885" y="87756"/>
                </a:lnTo>
                <a:lnTo>
                  <a:pt x="364651" y="87756"/>
                </a:lnTo>
                <a:lnTo>
                  <a:pt x="364651" y="159765"/>
                </a:lnTo>
                <a:lnTo>
                  <a:pt x="239251" y="159765"/>
                </a:lnTo>
                <a:lnTo>
                  <a:pt x="239251" y="18173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706396" y="1323340"/>
            <a:ext cx="182262" cy="630935"/>
          </a:xfrm>
          <a:custGeom>
            <a:avLst/>
            <a:gdLst>
              <a:gd name="connsiteX0" fmla="*/ 182262 w 182262"/>
              <a:gd name="connsiteY0" fmla="*/ 319658 h 630935"/>
              <a:gd name="connsiteX1" fmla="*/ 90496 w 182262"/>
              <a:gd name="connsiteY1" fmla="*/ 319658 h 630935"/>
              <a:gd name="connsiteX2" fmla="*/ 90496 w 182262"/>
              <a:gd name="connsiteY2" fmla="*/ 630935 h 630935"/>
              <a:gd name="connsiteX3" fmla="*/ 0 w 182262"/>
              <a:gd name="connsiteY3" fmla="*/ 630935 h 630935"/>
              <a:gd name="connsiteX4" fmla="*/ 0 w 182262"/>
              <a:gd name="connsiteY4" fmla="*/ 0 h 630935"/>
              <a:gd name="connsiteX5" fmla="*/ 90496 w 182262"/>
              <a:gd name="connsiteY5" fmla="*/ 0 h 630935"/>
              <a:gd name="connsiteX6" fmla="*/ 90496 w 182262"/>
              <a:gd name="connsiteY6" fmla="*/ 244855 h 630935"/>
              <a:gd name="connsiteX7" fmla="*/ 182262 w 182262"/>
              <a:gd name="connsiteY7" fmla="*/ 244855 h 630935"/>
              <a:gd name="connsiteX8" fmla="*/ 182262 w 182262"/>
              <a:gd name="connsiteY8" fmla="*/ 319658 h 630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2262" h="630935">
                <a:moveTo>
                  <a:pt x="182262" y="319658"/>
                </a:moveTo>
                <a:lnTo>
                  <a:pt x="90496" y="319658"/>
                </a:lnTo>
                <a:lnTo>
                  <a:pt x="90496" y="630935"/>
                </a:lnTo>
                <a:lnTo>
                  <a:pt x="0" y="630935"/>
                </a:lnTo>
                <a:lnTo>
                  <a:pt x="0" y="0"/>
                </a:lnTo>
                <a:lnTo>
                  <a:pt x="90496" y="0"/>
                </a:lnTo>
                <a:lnTo>
                  <a:pt x="90496" y="244855"/>
                </a:lnTo>
                <a:lnTo>
                  <a:pt x="182262" y="244855"/>
                </a:lnTo>
                <a:lnTo>
                  <a:pt x="182262" y="31965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254000" cy="635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700" y="1320800"/>
            <a:ext cx="12319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518400" y="2730500"/>
            <a:ext cx="7122143" cy="18030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8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01.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3998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프로젝트 수행 과정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600"/>
              </a:lnSpc>
              <a:tabLst/>
            </a:pPr>
            <a:r>
              <a:rPr lang="en-US" altLang="zh-CN" sz="3996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02.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3996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라이브 데모</a:t>
            </a:r>
            <a:r>
              <a:rPr lang="en-US" altLang="ko-KR" sz="3996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(VM </a:t>
            </a:r>
            <a:r>
              <a:rPr lang="ko-KR" altLang="en-US" sz="3996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배포 진행</a:t>
            </a:r>
            <a:r>
              <a:rPr lang="en-US" altLang="ko-KR" sz="3996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)</a:t>
            </a:r>
            <a:endParaRPr lang="en-US" altLang="zh-CN" sz="3996" dirty="0" smtClean="0">
              <a:solidFill>
                <a:srgbClr val="151618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518400" y="5130800"/>
            <a:ext cx="7553350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8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03.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3998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프로젝트를 진행하며 배운 점</a:t>
            </a:r>
            <a:endParaRPr lang="en-US" altLang="zh-CN" sz="3998" dirty="0" smtClean="0">
              <a:solidFill>
                <a:srgbClr val="151618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7518400" y="6350000"/>
            <a:ext cx="3677289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04.</a:t>
            </a:r>
            <a:r>
              <a:rPr lang="en-US" altLang="zh-CN" sz="39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3996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어려웠던 점</a:t>
            </a:r>
            <a:endParaRPr lang="en-US" altLang="zh-CN" sz="3996" dirty="0" smtClean="0">
              <a:solidFill>
                <a:srgbClr val="151618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7518400" y="7569200"/>
            <a:ext cx="2051844" cy="650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8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05.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8" dirty="0" smtClean="0">
                <a:solidFill>
                  <a:srgbClr val="151618"/>
                </a:solidFill>
                <a:latin typeface="Arial" pitchFamily="18" charset="0"/>
                <a:cs typeface="Arial" pitchFamily="18" charset="0"/>
              </a:rPr>
              <a:t>Q&amp;A</a:t>
            </a:r>
            <a:endParaRPr lang="en-US" altLang="zh-CN" sz="3998" dirty="0" smtClean="0">
              <a:solidFill>
                <a:srgbClr val="151618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14F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5100" y="3390900"/>
            <a:ext cx="6489700" cy="656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384300"/>
            <a:ext cx="8890254" cy="20723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AEAEFF"/>
                </a:solidFill>
                <a:latin typeface="Arial" pitchFamily="18" charset="0"/>
                <a:cs typeface="Arial" pitchFamily="18" charset="0"/>
              </a:rPr>
              <a:t>01</a:t>
            </a:r>
          </a:p>
          <a:p>
            <a:pPr>
              <a:lnSpc>
                <a:spcPts val="10700"/>
              </a:lnSpc>
              <a:tabLst/>
            </a:pPr>
            <a:r>
              <a:rPr lang="ko-KR" altLang="en-US" sz="8004" dirty="0" smtClean="0">
                <a:solidFill>
                  <a:srgbClr val="FFFFFF"/>
                </a:solidFill>
                <a:latin typeface="바탕" pitchFamily="18" charset="0"/>
                <a:cs typeface="바탕" pitchFamily="18" charset="0"/>
              </a:rPr>
              <a:t>프로젝트 수행 과정</a:t>
            </a:r>
            <a:endParaRPr lang="en-US" altLang="zh-CN" sz="8004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20307300" cy="939800"/>
          </a:xfrm>
          <a:custGeom>
            <a:avLst/>
            <a:gdLst>
              <a:gd name="connsiteX0" fmla="*/ 0 w 20307300"/>
              <a:gd name="connsiteY0" fmla="*/ 0 h 939800"/>
              <a:gd name="connsiteX1" fmla="*/ 20307300 w 20307300"/>
              <a:gd name="connsiteY1" fmla="*/ 0 h 939800"/>
              <a:gd name="connsiteX2" fmla="*/ 20307300 w 20307300"/>
              <a:gd name="connsiteY2" fmla="*/ 939800 h 939800"/>
              <a:gd name="connsiteX3" fmla="*/ 0 w 20307300"/>
              <a:gd name="connsiteY3" fmla="*/ 939800 h 939800"/>
              <a:gd name="connsiteX4" fmla="*/ 0 w 20307300"/>
              <a:gd name="connsiteY4" fmla="*/ 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939800">
                <a:moveTo>
                  <a:pt x="0" y="0"/>
                </a:moveTo>
                <a:lnTo>
                  <a:pt x="20307300" y="0"/>
                </a:lnTo>
                <a:lnTo>
                  <a:pt x="20307300" y="939800"/>
                </a:lnTo>
                <a:lnTo>
                  <a:pt x="0" y="939800"/>
                </a:lnTo>
                <a:lnTo>
                  <a:pt x="0" y="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422400"/>
            <a:ext cx="419100" cy="419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03900" y="254000"/>
            <a:ext cx="1536700" cy="46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08100" y="1308100"/>
            <a:ext cx="2576026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ko-KR" altLang="en-US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프로젝트 소개</a:t>
            </a:r>
            <a:endParaRPr lang="en-US" altLang="zh-CN" sz="3204" b="1" dirty="0" smtClean="0">
              <a:solidFill>
                <a:srgbClr val="524FA1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66700" y="165100"/>
            <a:ext cx="3888885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204" b="1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01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2796" dirty="0" smtClean="0">
                <a:solidFill>
                  <a:srgbClr val="ECEEF6"/>
                </a:solidFill>
                <a:latin typeface="Arial" pitchFamily="18" charset="0"/>
                <a:cs typeface="Arial" pitchFamily="18" charset="0"/>
              </a:rPr>
              <a:t>프로젝트 수행 과정</a:t>
            </a:r>
            <a:endParaRPr lang="en-US" altLang="zh-CN" sz="2796" dirty="0" smtClean="0">
              <a:solidFill>
                <a:srgbClr val="ECEEF6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7600" y="2419433"/>
            <a:ext cx="155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책의 상세 정보를 확인할 수 있는 페이지와 대여</a:t>
            </a:r>
            <a:r>
              <a:rPr lang="en-US" altLang="ko-KR" sz="2800" dirty="0"/>
              <a:t>/</a:t>
            </a:r>
            <a:r>
              <a:rPr lang="ko-KR" altLang="en-US" sz="2800" dirty="0"/>
              <a:t>반납 기능을 통해 도서 관리를 할 수 있는 웹 서비스를 제작하게 됩니다</a:t>
            </a:r>
            <a:r>
              <a:rPr lang="en-US" altLang="ko-KR" sz="2800" dirty="0"/>
              <a:t>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171" y="4198968"/>
            <a:ext cx="419100" cy="4191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520771" y="4084668"/>
            <a:ext cx="1869101" cy="5297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ko-KR" altLang="en-US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사용 기술 </a:t>
            </a:r>
            <a:endParaRPr lang="en-US" altLang="zh-CN" sz="3204" b="1" dirty="0" smtClean="0">
              <a:solidFill>
                <a:srgbClr val="524FA1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0771" y="5069668"/>
            <a:ext cx="155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Flask, </a:t>
            </a:r>
            <a:r>
              <a:rPr lang="en-US" altLang="ko-KR" sz="2800" dirty="0" err="1" smtClean="0"/>
              <a:t>Jinja</a:t>
            </a:r>
            <a:r>
              <a:rPr lang="en-US" altLang="ko-KR" sz="2800" dirty="0" smtClean="0"/>
              <a:t>, My </a:t>
            </a:r>
            <a:r>
              <a:rPr lang="en-US" altLang="ko-KR" sz="2800" dirty="0" smtClean="0"/>
              <a:t>SQL, </a:t>
            </a:r>
            <a:r>
              <a:rPr lang="en-US" altLang="ko-KR" sz="2800" dirty="0" err="1" smtClean="0"/>
              <a:t>SQLAlchemy</a:t>
            </a:r>
            <a:r>
              <a:rPr lang="en-US" altLang="ko-KR" sz="2800" dirty="0" smtClean="0"/>
              <a:t>, Nginx, Azure, </a:t>
            </a:r>
            <a:r>
              <a:rPr lang="en-US" altLang="ko-KR" sz="2800" dirty="0" err="1" smtClean="0"/>
              <a:t>git</a:t>
            </a:r>
            <a:endParaRPr lang="en-US" altLang="ko-KR" sz="2800" dirty="0"/>
          </a:p>
        </p:txBody>
      </p:sp>
      <p:pic>
        <p:nvPicPr>
          <p:cNvPr id="18" name="Picture 4" descr="https://blog.kakaocdn.net/dn/Zl0aL/btqQJEFF5nm/nwymNG9USsciyv3pHvc7Y1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828" y="6368357"/>
            <a:ext cx="2416229" cy="12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post-thumbnai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56" y="6698021"/>
            <a:ext cx="2432494" cy="97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Microsoft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0" y="8996298"/>
            <a:ext cx="2783729" cy="8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ost-thumbnai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6248400"/>
            <a:ext cx="2995584" cy="1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7227253" y="683431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303454" y="7443914"/>
            <a:ext cx="1295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1685715" y="700934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11685715" y="7618944"/>
            <a:ext cx="1295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eastflag.co.kr/wp-content/uploads/2018/08/ngin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544" y="8734533"/>
            <a:ext cx="3111309" cy="133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깃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828" y="8932810"/>
            <a:ext cx="2270397" cy="9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jonathanwalls.com/wp-content/uploads/2018/01/jinja2-150x15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56" y="6218973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599" y="1524000"/>
            <a:ext cx="6951269" cy="9601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26" name="Picture 2" descr="https://user-images.githubusercontent.com/76929823/131218395-430b9d89-a8f5-4f7c-9410-1f618cd579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2362200"/>
            <a:ext cx="10803429" cy="642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0083800" y="5257800"/>
            <a:ext cx="29717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00" y="1066800"/>
            <a:ext cx="62769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20307300" cy="939800"/>
          </a:xfrm>
          <a:custGeom>
            <a:avLst/>
            <a:gdLst>
              <a:gd name="connsiteX0" fmla="*/ 0 w 20307300"/>
              <a:gd name="connsiteY0" fmla="*/ 0 h 939800"/>
              <a:gd name="connsiteX1" fmla="*/ 20307300 w 20307300"/>
              <a:gd name="connsiteY1" fmla="*/ 0 h 939800"/>
              <a:gd name="connsiteX2" fmla="*/ 20307300 w 20307300"/>
              <a:gd name="connsiteY2" fmla="*/ 939800 h 939800"/>
              <a:gd name="connsiteX3" fmla="*/ 0 w 20307300"/>
              <a:gd name="connsiteY3" fmla="*/ 939800 h 939800"/>
              <a:gd name="connsiteX4" fmla="*/ 0 w 20307300"/>
              <a:gd name="connsiteY4" fmla="*/ 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939800">
                <a:moveTo>
                  <a:pt x="0" y="0"/>
                </a:moveTo>
                <a:lnTo>
                  <a:pt x="20307300" y="0"/>
                </a:lnTo>
                <a:lnTo>
                  <a:pt x="20307300" y="939800"/>
                </a:lnTo>
                <a:lnTo>
                  <a:pt x="0" y="939800"/>
                </a:lnTo>
                <a:lnTo>
                  <a:pt x="0" y="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422400"/>
            <a:ext cx="419100" cy="419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03900" y="254000"/>
            <a:ext cx="1536700" cy="46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08100" y="1308100"/>
            <a:ext cx="6334683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ko-KR" altLang="en-US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프로젝트 수행 과정 </a:t>
            </a:r>
            <a:r>
              <a:rPr lang="en-US" altLang="zh-CN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Wiki </a:t>
            </a:r>
            <a:r>
              <a:rPr lang="ko-KR" altLang="en-US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기록 내용</a:t>
            </a:r>
            <a:endParaRPr lang="en-US" altLang="zh-CN" sz="3204" b="1" dirty="0" smtClean="0">
              <a:solidFill>
                <a:srgbClr val="524FA1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66700" y="165100"/>
            <a:ext cx="3888885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204" b="1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01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2796" dirty="0" smtClean="0">
                <a:solidFill>
                  <a:srgbClr val="ECEEF6"/>
                </a:solidFill>
                <a:latin typeface="Arial" pitchFamily="18" charset="0"/>
                <a:cs typeface="Arial" pitchFamily="18" charset="0"/>
              </a:rPr>
              <a:t>프로젝트 수행 과정</a:t>
            </a:r>
            <a:endParaRPr lang="en-US" altLang="zh-CN" sz="2796" dirty="0" smtClean="0">
              <a:solidFill>
                <a:srgbClr val="ECEEF6"/>
              </a:solidFill>
              <a:latin typeface="바탕" pitchFamily="18" charset="0"/>
              <a:cs typeface="바탕" pitchFamily="18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400" y="2590800"/>
            <a:ext cx="10225877" cy="601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1600" y="21971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첫째 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31400" y="21405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둘째 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71" y="2601686"/>
            <a:ext cx="9603274" cy="6085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14F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5100" y="3390900"/>
            <a:ext cx="6489700" cy="656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384300"/>
            <a:ext cx="5471050" cy="20723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AEAEFF"/>
                </a:solidFill>
                <a:latin typeface="Arial" pitchFamily="18" charset="0"/>
                <a:cs typeface="Arial" pitchFamily="18" charset="0"/>
              </a:rPr>
              <a:t>02</a:t>
            </a:r>
          </a:p>
          <a:p>
            <a:pPr>
              <a:lnSpc>
                <a:spcPts val="10700"/>
              </a:lnSpc>
              <a:tabLst/>
            </a:pPr>
            <a:r>
              <a:rPr lang="ko-KR" altLang="en-US" sz="8004" dirty="0" smtClean="0">
                <a:solidFill>
                  <a:srgbClr val="FFFFFF"/>
                </a:solidFill>
                <a:latin typeface="바탕" pitchFamily="18" charset="0"/>
                <a:cs typeface="바탕" pitchFamily="18" charset="0"/>
              </a:rPr>
              <a:t>라이브 데모</a:t>
            </a:r>
            <a:endParaRPr lang="en-US" altLang="zh-CN" sz="8004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70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domain: kdt-1st-project-34.koreacentral.cloudapp.azure.com</a:t>
            </a: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20307300" cy="939800"/>
          </a:xfrm>
          <a:custGeom>
            <a:avLst/>
            <a:gdLst>
              <a:gd name="connsiteX0" fmla="*/ 0 w 20307300"/>
              <a:gd name="connsiteY0" fmla="*/ 0 h 939800"/>
              <a:gd name="connsiteX1" fmla="*/ 20307300 w 20307300"/>
              <a:gd name="connsiteY1" fmla="*/ 0 h 939800"/>
              <a:gd name="connsiteX2" fmla="*/ 20307300 w 20307300"/>
              <a:gd name="connsiteY2" fmla="*/ 939800 h 939800"/>
              <a:gd name="connsiteX3" fmla="*/ 0 w 20307300"/>
              <a:gd name="connsiteY3" fmla="*/ 939800 h 939800"/>
              <a:gd name="connsiteX4" fmla="*/ 0 w 20307300"/>
              <a:gd name="connsiteY4" fmla="*/ 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939800">
                <a:moveTo>
                  <a:pt x="0" y="0"/>
                </a:moveTo>
                <a:lnTo>
                  <a:pt x="20307300" y="0"/>
                </a:lnTo>
                <a:lnTo>
                  <a:pt x="20307300" y="939800"/>
                </a:lnTo>
                <a:lnTo>
                  <a:pt x="0" y="939800"/>
                </a:lnTo>
                <a:lnTo>
                  <a:pt x="0" y="0"/>
                </a:lnTo>
              </a:path>
            </a:pathLst>
          </a:custGeom>
          <a:solidFill>
            <a:srgbClr val="524F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422400"/>
            <a:ext cx="419100" cy="419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03900" y="254000"/>
            <a:ext cx="1536700" cy="46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08100" y="1308100"/>
            <a:ext cx="4969309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ko-KR" altLang="en-US" sz="3204" b="1" dirty="0" smtClean="0">
                <a:solidFill>
                  <a:srgbClr val="524FA1"/>
                </a:solidFill>
                <a:latin typeface="Arial" pitchFamily="18" charset="0"/>
                <a:cs typeface="Arial" pitchFamily="18" charset="0"/>
              </a:rPr>
              <a:t>라이브 데모 실행 화면 예시</a:t>
            </a:r>
            <a:endParaRPr lang="en-US" altLang="zh-CN" sz="3204" b="1" dirty="0" smtClean="0">
              <a:solidFill>
                <a:srgbClr val="524FA1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66700" y="165100"/>
            <a:ext cx="2811667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/>
            </a:pPr>
            <a:r>
              <a:rPr lang="en-US" altLang="zh-CN" sz="3204" b="1" dirty="0" smtClean="0">
                <a:solidFill>
                  <a:srgbClr val="7979D3"/>
                </a:solidFill>
                <a:latin typeface="Arial" pitchFamily="18" charset="0"/>
                <a:cs typeface="Arial" pitchFamily="18" charset="0"/>
              </a:rPr>
              <a:t>02</a:t>
            </a:r>
            <a:r>
              <a:rPr lang="en-US" altLang="zh-CN" sz="27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2796" dirty="0" smtClean="0">
                <a:solidFill>
                  <a:srgbClr val="ECEEF6"/>
                </a:solidFill>
                <a:latin typeface="Arial" pitchFamily="18" charset="0"/>
                <a:cs typeface="Arial" pitchFamily="18" charset="0"/>
              </a:rPr>
              <a:t>라이브 데모 </a:t>
            </a:r>
            <a:endParaRPr lang="en-US" altLang="zh-CN" sz="2796" dirty="0" smtClean="0">
              <a:solidFill>
                <a:srgbClr val="ECEEF6"/>
              </a:solidFill>
              <a:latin typeface="바탕" pitchFamily="18" charset="0"/>
              <a:cs typeface="바탕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558" y="2427262"/>
            <a:ext cx="1394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Domain</a:t>
            </a:r>
            <a:r>
              <a:rPr lang="en-US" altLang="ko-KR" sz="3200" dirty="0"/>
              <a:t>: kdt-1st-project-34.koreacentral.cloudapp.azure.com</a:t>
            </a:r>
            <a:endParaRPr lang="ko-KR" altLang="en-US" sz="3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9248"/>
            <a:ext cx="9926118" cy="731779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0" y="3408551"/>
            <a:ext cx="8486775" cy="3448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000" y="7696200"/>
            <a:ext cx="8486776" cy="364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20307300" cy="11430000"/>
          </a:xfrm>
          <a:custGeom>
            <a:avLst/>
            <a:gdLst>
              <a:gd name="connsiteX0" fmla="*/ 0 w 20307300"/>
              <a:gd name="connsiteY0" fmla="*/ 11430000 h 11430000"/>
              <a:gd name="connsiteX1" fmla="*/ 20307300 w 20307300"/>
              <a:gd name="connsiteY1" fmla="*/ 11430000 h 11430000"/>
              <a:gd name="connsiteX2" fmla="*/ 20307300 w 20307300"/>
              <a:gd name="connsiteY2" fmla="*/ 0 h 11430000"/>
              <a:gd name="connsiteX3" fmla="*/ 0 w 20307300"/>
              <a:gd name="connsiteY3" fmla="*/ 0 h 11430000"/>
              <a:gd name="connsiteX4" fmla="*/ 0 w 20307300"/>
              <a:gd name="connsiteY4" fmla="*/ 11430000 h 11430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1430000">
                <a:moveTo>
                  <a:pt x="0" y="11430000"/>
                </a:moveTo>
                <a:lnTo>
                  <a:pt x="20307300" y="11430000"/>
                </a:lnTo>
                <a:lnTo>
                  <a:pt x="20307300" y="0"/>
                </a:lnTo>
                <a:lnTo>
                  <a:pt x="0" y="0"/>
                </a:lnTo>
                <a:lnTo>
                  <a:pt x="0" y="11430000"/>
                </a:lnTo>
              </a:path>
            </a:pathLst>
          </a:custGeom>
          <a:solidFill>
            <a:srgbClr val="514F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9910571"/>
            <a:ext cx="20307300" cy="1519428"/>
          </a:xfrm>
          <a:custGeom>
            <a:avLst/>
            <a:gdLst>
              <a:gd name="connsiteX0" fmla="*/ 0 w 20307300"/>
              <a:gd name="connsiteY0" fmla="*/ 1519428 h 1519428"/>
              <a:gd name="connsiteX1" fmla="*/ 20307300 w 20307300"/>
              <a:gd name="connsiteY1" fmla="*/ 1519428 h 1519428"/>
              <a:gd name="connsiteX2" fmla="*/ 20307300 w 20307300"/>
              <a:gd name="connsiteY2" fmla="*/ 0 h 1519428"/>
              <a:gd name="connsiteX3" fmla="*/ 0 w 20307300"/>
              <a:gd name="connsiteY3" fmla="*/ 0 h 1519428"/>
              <a:gd name="connsiteX4" fmla="*/ 0 w 20307300"/>
              <a:gd name="connsiteY4" fmla="*/ 1519428 h 1519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300" h="1519428">
                <a:moveTo>
                  <a:pt x="0" y="1519428"/>
                </a:moveTo>
                <a:lnTo>
                  <a:pt x="20307300" y="1519428"/>
                </a:lnTo>
                <a:lnTo>
                  <a:pt x="20307300" y="0"/>
                </a:lnTo>
                <a:lnTo>
                  <a:pt x="0" y="0"/>
                </a:lnTo>
                <a:lnTo>
                  <a:pt x="0" y="1519428"/>
                </a:lnTo>
              </a:path>
            </a:pathLst>
          </a:custGeom>
          <a:solidFill>
            <a:srgbClr val="605F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5100" y="3390900"/>
            <a:ext cx="6489700" cy="656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7600" y="10312400"/>
            <a:ext cx="17272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" y="10198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Confidential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rights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reserved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384300"/>
            <a:ext cx="13167066" cy="20723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6" dirty="0" smtClean="0">
                <a:solidFill>
                  <a:srgbClr val="AEAEFF"/>
                </a:solidFill>
                <a:latin typeface="Arial" pitchFamily="18" charset="0"/>
                <a:cs typeface="Arial" pitchFamily="18" charset="0"/>
              </a:rPr>
              <a:t>03</a:t>
            </a:r>
          </a:p>
          <a:p>
            <a:pPr>
              <a:lnSpc>
                <a:spcPts val="10700"/>
              </a:lnSpc>
              <a:tabLst/>
            </a:pPr>
            <a:r>
              <a:rPr lang="ko-KR" altLang="en-US" sz="8004" dirty="0" smtClean="0">
                <a:solidFill>
                  <a:srgbClr val="FFFFFF"/>
                </a:solidFill>
                <a:latin typeface="Arial" pitchFamily="18" charset="0"/>
                <a:cs typeface="Arial" pitchFamily="18" charset="0"/>
              </a:rPr>
              <a:t>프로젝트를 진행하며 배운 점</a:t>
            </a:r>
            <a:endParaRPr lang="en-US" altLang="zh-CN" sz="8004" dirty="0" smtClean="0">
              <a:solidFill>
                <a:srgbClr val="FFFFFF"/>
              </a:solidFill>
              <a:latin typeface="바탕" pitchFamily="18" charset="0"/>
              <a:cs typeface="바탕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328</Words>
  <Application>Microsoft Office PowerPoint</Application>
  <PresentationFormat>사용자 지정</PresentationFormat>
  <Paragraphs>82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SimSun</vt:lpstr>
      <vt:lpstr>맑은 고딕</vt:lpstr>
      <vt:lpstr>바탕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asus</cp:lastModifiedBy>
  <cp:revision>77</cp:revision>
  <dcterms:created xsi:type="dcterms:W3CDTF">2006-08-16T00:00:00Z</dcterms:created>
  <dcterms:modified xsi:type="dcterms:W3CDTF">2021-08-28T14:09:32Z</dcterms:modified>
</cp:coreProperties>
</file>