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71" r:id="rId7"/>
    <p:sldId id="272" r:id="rId8"/>
    <p:sldId id="274" r:id="rId9"/>
    <p:sldId id="268" r:id="rId10"/>
    <p:sldId id="273" r:id="rId11"/>
    <p:sldId id="270" r:id="rId12"/>
    <p:sldId id="269" r:id="rId13"/>
    <p:sldId id="262" r:id="rId14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312095" y="2245058"/>
            <a:ext cx="55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데이터베이스를 활용한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경매 시스템 웹페이지 구현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791636" y="5039659"/>
            <a:ext cx="2608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201411682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강경웅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201411686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김건욱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 </a:t>
            </a:r>
            <a:r>
              <a:rPr lang="ko-KR" altLang="en-US" sz="113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프로그래밍 프로젝트</a:t>
            </a:r>
            <a:endParaRPr lang="en-US" altLang="ko-KR" sz="1130" dirty="0">
              <a:ln>
                <a:solidFill>
                  <a:schemeClr val="tx1">
                    <a:alpha val="1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기술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CCECA5-7989-408E-8763-65C1C58790C5}"/>
              </a:ext>
            </a:extLst>
          </p:cNvPr>
          <p:cNvSpPr/>
          <p:nvPr/>
        </p:nvSpPr>
        <p:spPr>
          <a:xfrm>
            <a:off x="2895600" y="1440734"/>
            <a:ext cx="5988424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E0C48-FAB9-4C63-9FEB-871A34CA8C05}"/>
              </a:ext>
            </a:extLst>
          </p:cNvPr>
          <p:cNvSpPr txBox="1"/>
          <p:nvPr/>
        </p:nvSpPr>
        <p:spPr>
          <a:xfrm>
            <a:off x="3977408" y="1486033"/>
            <a:ext cx="408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FRONT-END JSP , jQuery, Bootstrap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C8D1001-E697-4249-886C-E6B5901BC329}"/>
              </a:ext>
            </a:extLst>
          </p:cNvPr>
          <p:cNvSpPr/>
          <p:nvPr/>
        </p:nvSpPr>
        <p:spPr>
          <a:xfrm flipV="1">
            <a:off x="8590505" y="1625782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JSP course">
            <a:extLst>
              <a:ext uri="{FF2B5EF4-FFF2-40B4-BE49-F238E27FC236}">
                <a16:creationId xmlns:a16="http://schemas.microsoft.com/office/drawing/2014/main" id="{01E4BE90-321B-4ECB-9FB9-DB105721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7" y="2090074"/>
            <a:ext cx="2142281" cy="13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200/0*g3ns8QALNBBH7CBA.">
            <a:extLst>
              <a:ext uri="{FF2B5EF4-FFF2-40B4-BE49-F238E27FC236}">
                <a16:creationId xmlns:a16="http://schemas.microsoft.com/office/drawing/2014/main" id="{DBBA6A68-22DD-4DD1-930D-D2AEAF8A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88" y="2067712"/>
            <a:ext cx="1575122" cy="15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4 Laravel Preset for Laravel 5.5">
            <a:extLst>
              <a:ext uri="{FF2B5EF4-FFF2-40B4-BE49-F238E27FC236}">
                <a16:creationId xmlns:a16="http://schemas.microsoft.com/office/drawing/2014/main" id="{D4CAFEF7-0B9E-4754-8A5C-A59DF2DE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80" y="2090074"/>
            <a:ext cx="2359664" cy="1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4AF1ED-C1A0-48C8-9397-291499C611D1}"/>
              </a:ext>
            </a:extLst>
          </p:cNvPr>
          <p:cNvSpPr txBox="1"/>
          <p:nvPr/>
        </p:nvSpPr>
        <p:spPr>
          <a:xfrm>
            <a:off x="515073" y="3790709"/>
            <a:ext cx="3003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사이드 조작을 단순화 하도록 설계된 크로스 플랫폼의 자바스크립트 라이브러리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F1FF4-7777-4AFF-8BB4-7F5E7F413BBE}"/>
              </a:ext>
            </a:extLst>
          </p:cNvPr>
          <p:cNvSpPr txBox="1"/>
          <p:nvPr/>
        </p:nvSpPr>
        <p:spPr>
          <a:xfrm>
            <a:off x="4165871" y="3801182"/>
            <a:ext cx="386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사이드 조작을 단순화 하도록 설계된 크로스 플랫폼의 자바스크립트 라이브러리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1535F-2646-48F3-90B3-30367133F8AB}"/>
              </a:ext>
            </a:extLst>
          </p:cNvPr>
          <p:cNvSpPr txBox="1"/>
          <p:nvPr/>
        </p:nvSpPr>
        <p:spPr>
          <a:xfrm>
            <a:off x="8213377" y="3754890"/>
            <a:ext cx="386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+mj-lt"/>
              </a:rPr>
              <a:t>HTML 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CSS </a:t>
            </a:r>
            <a:r>
              <a:rPr lang="ko-KR" altLang="en-US" dirty="0">
                <a:latin typeface="+mj-lt"/>
              </a:rPr>
              <a:t>기반의 템플릿 양식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버튼 네비게이션 및 기타 페이지를 구성하는 요소를 포함하고 반응형 </a:t>
            </a:r>
            <a:r>
              <a:rPr lang="en-US" altLang="ko-KR" dirty="0">
                <a:latin typeface="+mj-lt"/>
              </a:rPr>
              <a:t>CSS</a:t>
            </a:r>
            <a:r>
              <a:rPr lang="ko-KR" altLang="en-US" dirty="0">
                <a:latin typeface="+mj-lt"/>
              </a:rPr>
              <a:t>를 포함</a:t>
            </a:r>
          </a:p>
        </p:txBody>
      </p:sp>
    </p:spTree>
    <p:extLst>
      <p:ext uri="{BB962C8B-B14F-4D97-AF65-F5344CB8AC3E}">
        <p14:creationId xmlns:p14="http://schemas.microsoft.com/office/powerpoint/2010/main" val="232635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40356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기술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SQL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B0F6DB-36CA-4264-8390-9930753445BF}"/>
              </a:ext>
            </a:extLst>
          </p:cNvPr>
          <p:cNvSpPr txBox="1"/>
          <p:nvPr/>
        </p:nvSpPr>
        <p:spPr>
          <a:xfrm>
            <a:off x="159193" y="1266644"/>
            <a:ext cx="43679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JPA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(Java Persistent API)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2197-3DE5-4F1D-968C-A8DEC1246B12}"/>
              </a:ext>
            </a:extLst>
          </p:cNvPr>
          <p:cNvSpPr txBox="1"/>
          <p:nvPr/>
        </p:nvSpPr>
        <p:spPr>
          <a:xfrm>
            <a:off x="159193" y="1734707"/>
            <a:ext cx="115855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테이블의 정보를 객체로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Mapping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시켜주는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ORM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기법의 자바 인터페이스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10CFC-F6CB-4F86-81AD-9122C0CB2404}"/>
              </a:ext>
            </a:extLst>
          </p:cNvPr>
          <p:cNvSpPr txBox="1"/>
          <p:nvPr/>
        </p:nvSpPr>
        <p:spPr>
          <a:xfrm>
            <a:off x="159193" y="3064544"/>
            <a:ext cx="5246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ORM (Object Relational Mapping)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FED0E-C974-4A64-91D1-DB30BF701FFC}"/>
              </a:ext>
            </a:extLst>
          </p:cNvPr>
          <p:cNvSpPr txBox="1"/>
          <p:nvPr/>
        </p:nvSpPr>
        <p:spPr>
          <a:xfrm>
            <a:off x="159193" y="3578774"/>
            <a:ext cx="7998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테이블의 정보를 객체로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Mapping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시켜주는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ORM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기법의 자바 인터페이스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B76C3-7256-43C4-BACE-9E2440A22A83}"/>
              </a:ext>
            </a:extLst>
          </p:cNvPr>
          <p:cNvSpPr txBox="1"/>
          <p:nvPr/>
        </p:nvSpPr>
        <p:spPr>
          <a:xfrm>
            <a:off x="159193" y="5932836"/>
            <a:ext cx="9997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비슷하면서 반복적인 </a:t>
            </a:r>
            <a:r>
              <a:rPr lang="ko-KR" altLang="en-US" sz="2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쿼리문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작성을 피하게 해주는 기술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BE6F2-C1F1-49A8-B8EA-E0D5D3FCD607}"/>
              </a:ext>
            </a:extLst>
          </p:cNvPr>
          <p:cNvSpPr txBox="1"/>
          <p:nvPr/>
        </p:nvSpPr>
        <p:spPr>
          <a:xfrm>
            <a:off x="409115" y="4603726"/>
            <a:ext cx="3749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 * FROM user;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FB0F1FB-A1CE-4421-8649-F0A846B8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56" y="4616512"/>
            <a:ext cx="1028987" cy="10289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EE2C3CB-752D-4480-A7C3-E6F3AF2EA080}"/>
              </a:ext>
            </a:extLst>
          </p:cNvPr>
          <p:cNvSpPr/>
          <p:nvPr/>
        </p:nvSpPr>
        <p:spPr>
          <a:xfrm>
            <a:off x="5405718" y="5483908"/>
            <a:ext cx="894169" cy="370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91BFE-389E-4726-B9CF-132F647C0B16}"/>
              </a:ext>
            </a:extLst>
          </p:cNvPr>
          <p:cNvSpPr txBox="1"/>
          <p:nvPr/>
        </p:nvSpPr>
        <p:spPr>
          <a:xfrm>
            <a:off x="6751337" y="4622134"/>
            <a:ext cx="2393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user.findAll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();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B1066-F828-45D4-8020-15E0ABB2C3A9}"/>
              </a:ext>
            </a:extLst>
          </p:cNvPr>
          <p:cNvSpPr txBox="1"/>
          <p:nvPr/>
        </p:nvSpPr>
        <p:spPr>
          <a:xfrm>
            <a:off x="409114" y="5053021"/>
            <a:ext cx="5086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 * FROM user WHERE id=?;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C53B2-E3A1-406D-A75B-7EEC750930F4}"/>
              </a:ext>
            </a:extLst>
          </p:cNvPr>
          <p:cNvSpPr txBox="1"/>
          <p:nvPr/>
        </p:nvSpPr>
        <p:spPr>
          <a:xfrm>
            <a:off x="6759388" y="5053021"/>
            <a:ext cx="2994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user.findById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(int id);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7657B-92F2-44DE-9A5F-41D664E6C1B9}"/>
              </a:ext>
            </a:extLst>
          </p:cNvPr>
          <p:cNvSpPr/>
          <p:nvPr/>
        </p:nvSpPr>
        <p:spPr>
          <a:xfrm>
            <a:off x="261693" y="4458097"/>
            <a:ext cx="10732925" cy="1204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71462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F576894-D343-4B51-B8EC-3033751A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" y="1227053"/>
            <a:ext cx="11255264" cy="5514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6237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3543057" y="2844224"/>
            <a:ext cx="4838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 </a:t>
            </a:r>
            <a:endParaRPr lang="ko-KR" altLang="en-US" sz="7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949324" y="430217"/>
            <a:ext cx="189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59038" y="1358377"/>
            <a:ext cx="37718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구성 및 역할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대비 차이점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발전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구조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61645"/>
            <a:chOff x="640080" y="-971550"/>
            <a:chExt cx="1660746" cy="7724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33706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81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 구성 및 역할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4CE987-70EB-42ED-A0F1-1678DC34AD50}"/>
              </a:ext>
            </a:extLst>
          </p:cNvPr>
          <p:cNvSpPr txBox="1"/>
          <p:nvPr/>
        </p:nvSpPr>
        <p:spPr>
          <a:xfrm>
            <a:off x="479610" y="1434352"/>
            <a:ext cx="15633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김건욱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BEB3-26E1-4C16-B4DF-E2EAEE4045D6}"/>
              </a:ext>
            </a:extLst>
          </p:cNvPr>
          <p:cNvSpPr txBox="1"/>
          <p:nvPr/>
        </p:nvSpPr>
        <p:spPr>
          <a:xfrm>
            <a:off x="479611" y="3895165"/>
            <a:ext cx="1187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강경웅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6680F0-33E7-4284-A344-50E84961E214}"/>
              </a:ext>
            </a:extLst>
          </p:cNvPr>
          <p:cNvCxnSpPr>
            <a:cxnSpLocks/>
          </p:cNvCxnSpPr>
          <p:nvPr/>
        </p:nvCxnSpPr>
        <p:spPr>
          <a:xfrm>
            <a:off x="479611" y="1865239"/>
            <a:ext cx="2084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C3A14F-D94F-4FFB-8EB1-62DFFD4C2A4F}"/>
              </a:ext>
            </a:extLst>
          </p:cNvPr>
          <p:cNvCxnSpPr>
            <a:cxnSpLocks/>
          </p:cNvCxnSpPr>
          <p:nvPr/>
        </p:nvCxnSpPr>
        <p:spPr>
          <a:xfrm>
            <a:off x="479610" y="4326632"/>
            <a:ext cx="2084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197647-9DCF-41B9-99B5-233228C586C5}"/>
              </a:ext>
            </a:extLst>
          </p:cNvPr>
          <p:cNvSpPr txBox="1"/>
          <p:nvPr/>
        </p:nvSpPr>
        <p:spPr>
          <a:xfrm>
            <a:off x="479610" y="2008094"/>
            <a:ext cx="9605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설계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및 트리거 제작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 제작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제안서 및 최종 보고서 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F9E963-B19B-4FBA-A8BF-358E0BE72632}"/>
              </a:ext>
            </a:extLst>
          </p:cNvPr>
          <p:cNvSpPr txBox="1"/>
          <p:nvPr/>
        </p:nvSpPr>
        <p:spPr>
          <a:xfrm>
            <a:off x="479610" y="4529691"/>
            <a:ext cx="96056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설계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프론트 폼 및 자바 스크립트 제작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파워포인트 제작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9BD437-ECDD-486A-B581-7EA1D633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6" y="2027118"/>
            <a:ext cx="3234019" cy="32340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42A06C3-2D78-438E-B4CA-79E80990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25" y="2027117"/>
            <a:ext cx="3234019" cy="323401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56E5F9-DBD9-43FB-A97D-0DEA23929CA7}"/>
              </a:ext>
            </a:extLst>
          </p:cNvPr>
          <p:cNvSpPr/>
          <p:nvPr/>
        </p:nvSpPr>
        <p:spPr>
          <a:xfrm>
            <a:off x="6757516" y="4805082"/>
            <a:ext cx="3587755" cy="7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대비 차이점 및 발전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3A523F-3FBE-4253-A214-0B3BAE3188A6}"/>
              </a:ext>
            </a:extLst>
          </p:cNvPr>
          <p:cNvSpPr txBox="1"/>
          <p:nvPr/>
        </p:nvSpPr>
        <p:spPr>
          <a:xfrm>
            <a:off x="3254189" y="1463054"/>
            <a:ext cx="1192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23B58-9A25-4532-B536-6C52544414A7}"/>
              </a:ext>
            </a:extLst>
          </p:cNvPr>
          <p:cNvSpPr txBox="1"/>
          <p:nvPr/>
        </p:nvSpPr>
        <p:spPr>
          <a:xfrm>
            <a:off x="9179860" y="1463054"/>
            <a:ext cx="91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F40B492-5D86-4EDD-9798-9658B7CB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91" y="3146152"/>
            <a:ext cx="1763793" cy="176379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DA4B0-8F37-4D69-B8FD-8EE80E4A5E71}"/>
              </a:ext>
            </a:extLst>
          </p:cNvPr>
          <p:cNvCxnSpPr>
            <a:cxnSpLocks/>
          </p:cNvCxnSpPr>
          <p:nvPr/>
        </p:nvCxnSpPr>
        <p:spPr>
          <a:xfrm>
            <a:off x="2229887" y="2067746"/>
            <a:ext cx="0" cy="37772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7E5F8-69D3-4AC9-8EDA-82AC3C1614F0}"/>
              </a:ext>
            </a:extLst>
          </p:cNvPr>
          <p:cNvSpPr txBox="1"/>
          <p:nvPr/>
        </p:nvSpPr>
        <p:spPr>
          <a:xfrm>
            <a:off x="186087" y="2267656"/>
            <a:ext cx="1775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프레임워크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FEDEC-78E3-4E5C-9272-438EA01B51C8}"/>
              </a:ext>
            </a:extLst>
          </p:cNvPr>
          <p:cNvSpPr txBox="1"/>
          <p:nvPr/>
        </p:nvSpPr>
        <p:spPr>
          <a:xfrm>
            <a:off x="2653552" y="2255921"/>
            <a:ext cx="23935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톰캣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JSP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E32E0-2023-46A7-92F5-6D6C60D20399}"/>
              </a:ext>
            </a:extLst>
          </p:cNvPr>
          <p:cNvSpPr txBox="1"/>
          <p:nvPr/>
        </p:nvSpPr>
        <p:spPr>
          <a:xfrm>
            <a:off x="8532148" y="2202681"/>
            <a:ext cx="2209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Spring-Boot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AF8E5-BB28-4DAC-AAA0-4A56D30A4689}"/>
              </a:ext>
            </a:extLst>
          </p:cNvPr>
          <p:cNvSpPr txBox="1"/>
          <p:nvPr/>
        </p:nvSpPr>
        <p:spPr>
          <a:xfrm>
            <a:off x="186087" y="3217870"/>
            <a:ext cx="1775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6CDB4-18EB-4895-BFA0-93065683D07E}"/>
              </a:ext>
            </a:extLst>
          </p:cNvPr>
          <p:cNvSpPr txBox="1"/>
          <p:nvPr/>
        </p:nvSpPr>
        <p:spPr>
          <a:xfrm>
            <a:off x="2521346" y="3048788"/>
            <a:ext cx="2590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복잡하고 상세한 테이블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F6096-FF4A-4BE3-9667-6BCF5BFF9C31}"/>
              </a:ext>
            </a:extLst>
          </p:cNvPr>
          <p:cNvSpPr txBox="1"/>
          <p:nvPr/>
        </p:nvSpPr>
        <p:spPr>
          <a:xfrm>
            <a:off x="8060369" y="3025510"/>
            <a:ext cx="3153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필수적인 부분만 남긴 실용적인 테이블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D595D-7A96-4713-BD86-190D4DA9656F}"/>
              </a:ext>
            </a:extLst>
          </p:cNvPr>
          <p:cNvSpPr txBox="1"/>
          <p:nvPr/>
        </p:nvSpPr>
        <p:spPr>
          <a:xfrm>
            <a:off x="261321" y="4212497"/>
            <a:ext cx="1620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검증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8E6F-8D84-4D6E-A76A-D4E66D7797D5}"/>
              </a:ext>
            </a:extLst>
          </p:cNvPr>
          <p:cNvSpPr txBox="1"/>
          <p:nvPr/>
        </p:nvSpPr>
        <p:spPr>
          <a:xfrm>
            <a:off x="2521346" y="4212497"/>
            <a:ext cx="25908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285ED-A8B4-4494-924E-C4EC462A84A8}"/>
              </a:ext>
            </a:extLst>
          </p:cNvPr>
          <p:cNvSpPr txBox="1"/>
          <p:nvPr/>
        </p:nvSpPr>
        <p:spPr>
          <a:xfrm>
            <a:off x="8341612" y="4212497"/>
            <a:ext cx="25908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BE156-D7F7-4EA6-8904-916CCA308EF5}"/>
              </a:ext>
            </a:extLst>
          </p:cNvPr>
          <p:cNvSpPr txBox="1"/>
          <p:nvPr/>
        </p:nvSpPr>
        <p:spPr>
          <a:xfrm>
            <a:off x="261321" y="5178860"/>
            <a:ext cx="1620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로직 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5F6A42-52A7-4CE9-BC55-E00333841772}"/>
              </a:ext>
            </a:extLst>
          </p:cNvPr>
          <p:cNvSpPr txBox="1"/>
          <p:nvPr/>
        </p:nvSpPr>
        <p:spPr>
          <a:xfrm>
            <a:off x="2554902" y="5082649"/>
            <a:ext cx="2590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복잡하고 꼬이기 쉬움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619E46-2F42-4651-AE27-948A68E38F70}"/>
              </a:ext>
            </a:extLst>
          </p:cNvPr>
          <p:cNvSpPr txBox="1"/>
          <p:nvPr/>
        </p:nvSpPr>
        <p:spPr>
          <a:xfrm>
            <a:off x="8341613" y="5082649"/>
            <a:ext cx="2590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단순화하여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FBE58-9385-46D6-8D35-BFA3B279D21B}"/>
              </a:ext>
            </a:extLst>
          </p:cNvPr>
          <p:cNvSpPr/>
          <p:nvPr/>
        </p:nvSpPr>
        <p:spPr>
          <a:xfrm>
            <a:off x="5704398" y="4563043"/>
            <a:ext cx="1207388" cy="95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4425147-4D7C-49BF-BC8C-4B675CF5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9" y="3485623"/>
            <a:ext cx="24926547" cy="619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87011272" descr="EMB0000279c5c39">
            <a:extLst>
              <a:ext uri="{FF2B5EF4-FFF2-40B4-BE49-F238E27FC236}">
                <a16:creationId xmlns:a16="http://schemas.microsoft.com/office/drawing/2014/main" id="{B7ED97FB-B8B2-4A5F-BB2E-801DDF28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9" y="593641"/>
            <a:ext cx="11721367" cy="66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59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구조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02E11-89F7-4C25-978C-748A9A2484D1}"/>
              </a:ext>
            </a:extLst>
          </p:cNvPr>
          <p:cNvSpPr/>
          <p:nvPr/>
        </p:nvSpPr>
        <p:spPr>
          <a:xfrm>
            <a:off x="12011284" y="482701"/>
            <a:ext cx="869033" cy="6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59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구조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569FF9-C485-400C-A50D-C96424018A7A}"/>
              </a:ext>
            </a:extLst>
          </p:cNvPr>
          <p:cNvSpPr txBox="1"/>
          <p:nvPr/>
        </p:nvSpPr>
        <p:spPr>
          <a:xfrm>
            <a:off x="311439" y="1356855"/>
            <a:ext cx="118871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테이블 정의</a:t>
            </a:r>
            <a:endParaRPr lang="en-US" altLang="ko-KR" sz="3000" dirty="0"/>
          </a:p>
          <a:p>
            <a:endParaRPr lang="en-US" altLang="ko-KR" sz="2400" dirty="0"/>
          </a:p>
          <a:p>
            <a:r>
              <a:rPr lang="en-US" altLang="ko-KR" sz="2400" dirty="0"/>
              <a:t>AUC_USER(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password, email, address, phone, account, </a:t>
            </a:r>
            <a:r>
              <a:rPr lang="en-US" altLang="ko-KR" sz="2400" dirty="0" err="1"/>
              <a:t>stopdate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AUC_ADMIN(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password)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AUC_PRODUCT(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user_id</a:t>
            </a:r>
            <a:r>
              <a:rPr lang="en-US" altLang="ko-KR" dirty="0"/>
              <a:t>(AUC_USER(id) FK)</a:t>
            </a:r>
            <a:r>
              <a:rPr lang="en-US" altLang="ko-KR" sz="2400" dirty="0"/>
              <a:t>, title, </a:t>
            </a:r>
            <a:r>
              <a:rPr lang="en-US" altLang="ko-KR" sz="2400" dirty="0" err="1"/>
              <a:t>psubject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		   </a:t>
            </a:r>
            <a:r>
              <a:rPr lang="en-US" altLang="ko-KR" sz="2400" dirty="0" err="1"/>
              <a:t>pcontent</a:t>
            </a:r>
            <a:r>
              <a:rPr lang="en-US" altLang="ko-KR" sz="2400" dirty="0"/>
              <a:t>, picture, </a:t>
            </a:r>
            <a:r>
              <a:rPr lang="en-US" altLang="ko-KR" sz="2400" dirty="0" err="1"/>
              <a:t>start_date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end_date</a:t>
            </a:r>
            <a:r>
              <a:rPr lang="en-US" altLang="ko-KR" sz="2400" dirty="0"/>
              <a:t>, price)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AUC_PROGRESS(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product_id</a:t>
            </a:r>
            <a:r>
              <a:rPr lang="en-US" altLang="ko-KR" dirty="0"/>
              <a:t>(AUC_PRODUCT(id) FK)</a:t>
            </a:r>
            <a:r>
              <a:rPr lang="en-US" altLang="ko-KR" sz="2400" dirty="0"/>
              <a:t>, approval, </a:t>
            </a:r>
            <a:r>
              <a:rPr lang="en-US" altLang="ko-KR" sz="2400" dirty="0" err="1"/>
              <a:t>admin_id</a:t>
            </a:r>
            <a:r>
              <a:rPr lang="en-US" altLang="ko-KR" dirty="0"/>
              <a:t>(AUC_ADMIN(id) FK)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882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4425147-4D7C-49BF-BC8C-4B675CF5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9" y="3485623"/>
            <a:ext cx="24926547" cy="619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59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구조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02E11-89F7-4C25-978C-748A9A2484D1}"/>
              </a:ext>
            </a:extLst>
          </p:cNvPr>
          <p:cNvSpPr/>
          <p:nvPr/>
        </p:nvSpPr>
        <p:spPr>
          <a:xfrm>
            <a:off x="12011284" y="482701"/>
            <a:ext cx="869033" cy="6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66735-458A-446B-A3C6-68C870A4CA04}"/>
              </a:ext>
            </a:extLst>
          </p:cNvPr>
          <p:cNvSpPr txBox="1"/>
          <p:nvPr/>
        </p:nvSpPr>
        <p:spPr>
          <a:xfrm>
            <a:off x="311439" y="1212260"/>
            <a:ext cx="1414579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테이블 정의</a:t>
            </a:r>
            <a:endParaRPr lang="en-US" altLang="ko-KR" sz="3000" dirty="0"/>
          </a:p>
          <a:p>
            <a:endParaRPr lang="en-US" altLang="ko-KR" sz="2400" dirty="0"/>
          </a:p>
          <a:p>
            <a:r>
              <a:rPr lang="en-US" altLang="ko-KR" sz="2400" dirty="0"/>
              <a:t>AUC_COMPLETE(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product_id</a:t>
            </a:r>
            <a:r>
              <a:rPr lang="en-US" altLang="ko-KR" dirty="0"/>
              <a:t>(AUC_PRODUCT(id) FK)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		    </a:t>
            </a:r>
            <a:r>
              <a:rPr lang="en-US" altLang="ko-KR" sz="2400" dirty="0" err="1"/>
              <a:t>complete_price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uid_check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tender_id_check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AUC_LOG(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product_id</a:t>
            </a:r>
            <a:r>
              <a:rPr lang="en-US" altLang="ko-KR" dirty="0"/>
              <a:t>(AUC_PRODUCT(id) FK)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user_id</a:t>
            </a:r>
            <a:r>
              <a:rPr lang="en-US" altLang="ko-KR" sz="2400" dirty="0"/>
              <a:t> </a:t>
            </a:r>
            <a:r>
              <a:rPr lang="en-US" altLang="ko-KR" dirty="0"/>
              <a:t>(AUC_USER(id) FK)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log_date</a:t>
            </a:r>
            <a:r>
              <a:rPr lang="en-US" altLang="ko-KR" sz="2400" dirty="0"/>
              <a:t>, price)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AUC_NOTE(</a:t>
            </a:r>
            <a:r>
              <a:rPr lang="en-US" altLang="ko-KR" sz="2400" u="sng" dirty="0"/>
              <a:t>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send_id</a:t>
            </a:r>
            <a:r>
              <a:rPr lang="en-US" altLang="ko-KR" dirty="0"/>
              <a:t>(AUC_PRODUCT(id) FK), </a:t>
            </a:r>
            <a:r>
              <a:rPr lang="en-US" altLang="ko-KR" sz="2400" dirty="0" err="1"/>
              <a:t>receive_id</a:t>
            </a:r>
            <a:r>
              <a:rPr lang="en-US" altLang="ko-KR" dirty="0"/>
              <a:t>(AUC_PRODUCT(id) FK)</a:t>
            </a:r>
            <a:r>
              <a:rPr lang="en-US" altLang="ko-KR" sz="2400" dirty="0"/>
              <a:t>, content, </a:t>
            </a:r>
            <a:r>
              <a:rPr lang="en-US" altLang="ko-KR" sz="2400" dirty="0" err="1"/>
              <a:t>date_send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date_read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recv_read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recv_del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sent_del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20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4425147-4D7C-49BF-BC8C-4B675CF5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9" y="3485623"/>
            <a:ext cx="24926547" cy="619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59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구조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02E11-89F7-4C25-978C-748A9A2484D1}"/>
              </a:ext>
            </a:extLst>
          </p:cNvPr>
          <p:cNvSpPr/>
          <p:nvPr/>
        </p:nvSpPr>
        <p:spPr>
          <a:xfrm>
            <a:off x="12011284" y="482701"/>
            <a:ext cx="869033" cy="6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66735-458A-446B-A3C6-68C870A4CA04}"/>
              </a:ext>
            </a:extLst>
          </p:cNvPr>
          <p:cNvSpPr txBox="1"/>
          <p:nvPr/>
        </p:nvSpPr>
        <p:spPr>
          <a:xfrm>
            <a:off x="636227" y="1334962"/>
            <a:ext cx="269670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프로시저</a:t>
            </a:r>
            <a:endParaRPr lang="en-US" altLang="ko-KR" sz="3000" dirty="0"/>
          </a:p>
          <a:p>
            <a:endParaRPr lang="en-US" altLang="ko-KR" sz="2400" dirty="0"/>
          </a:p>
          <a:p>
            <a:pPr fontAlgn="base"/>
            <a:r>
              <a:rPr lang="en-US" altLang="ko-KR" sz="2400" dirty="0"/>
              <a:t>UPLOADAUCTION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en-US" altLang="ko-KR" sz="2400" dirty="0"/>
              <a:t>DELETEAUCTION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en-US" altLang="ko-KR" sz="2400" dirty="0"/>
              <a:t>INSERTBIDDING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919D8-F1B9-4FF5-AAAA-F20499BFA226}"/>
              </a:ext>
            </a:extLst>
          </p:cNvPr>
          <p:cNvSpPr txBox="1"/>
          <p:nvPr/>
        </p:nvSpPr>
        <p:spPr>
          <a:xfrm>
            <a:off x="5061569" y="1212260"/>
            <a:ext cx="62199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트리거</a:t>
            </a:r>
            <a:endParaRPr lang="en-US" altLang="ko-KR" sz="3000" dirty="0"/>
          </a:p>
          <a:p>
            <a:endParaRPr lang="en-US" altLang="ko-KR" sz="2400" dirty="0"/>
          </a:p>
          <a:p>
            <a:pPr fontAlgn="base"/>
            <a:r>
              <a:rPr lang="en-US" altLang="ko-KR" sz="2400" dirty="0"/>
              <a:t>BIDDING_DATE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400" dirty="0"/>
              <a:t>ERROR_DATE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400" dirty="0"/>
              <a:t>PASSWORD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400" dirty="0"/>
              <a:t>PRICE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400" dirty="0"/>
              <a:t>UPLOAD_PRODUCT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400" dirty="0"/>
              <a:t>SAME_USER</a:t>
            </a:r>
          </a:p>
          <a:p>
            <a:pPr fontAlgn="base"/>
            <a:endParaRPr lang="ko-KR" altLang="en-US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1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3" y="182880"/>
            <a:ext cx="10062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1362" y="-860241"/>
              <a:ext cx="1158181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0D2F4-D841-4ABC-AF2C-A86F41A4958F}"/>
              </a:ext>
            </a:extLst>
          </p:cNvPr>
          <p:cNvSpPr txBox="1"/>
          <p:nvPr/>
        </p:nvSpPr>
        <p:spPr>
          <a:xfrm>
            <a:off x="1317660" y="409940"/>
            <a:ext cx="3209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B3EF-2135-4A56-8283-0FF4CC984E3B}"/>
              </a:ext>
            </a:extLst>
          </p:cNvPr>
          <p:cNvSpPr txBox="1"/>
          <p:nvPr/>
        </p:nvSpPr>
        <p:spPr>
          <a:xfrm>
            <a:off x="1317660" y="388103"/>
            <a:ext cx="54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기술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EC600-CC7B-4974-A29F-598BB1D08F4E}"/>
              </a:ext>
            </a:extLst>
          </p:cNvPr>
          <p:cNvCxnSpPr/>
          <p:nvPr/>
        </p:nvCxnSpPr>
        <p:spPr>
          <a:xfrm>
            <a:off x="1398494" y="1014926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CCECA5-7989-408E-8763-65C1C58790C5}"/>
              </a:ext>
            </a:extLst>
          </p:cNvPr>
          <p:cNvSpPr/>
          <p:nvPr/>
        </p:nvSpPr>
        <p:spPr>
          <a:xfrm>
            <a:off x="2895600" y="1440734"/>
            <a:ext cx="5988424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E0C48-FAB9-4C63-9FEB-871A34CA8C05}"/>
              </a:ext>
            </a:extLst>
          </p:cNvPr>
          <p:cNvSpPr txBox="1"/>
          <p:nvPr/>
        </p:nvSpPr>
        <p:spPr>
          <a:xfrm>
            <a:off x="4441664" y="1528099"/>
            <a:ext cx="30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BACK-END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 부트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C8D1001-E697-4249-886C-E6B5901BC329}"/>
              </a:ext>
            </a:extLst>
          </p:cNvPr>
          <p:cNvSpPr/>
          <p:nvPr/>
        </p:nvSpPr>
        <p:spPr>
          <a:xfrm flipV="1">
            <a:off x="8590505" y="1625782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4C7B2-5E97-490A-B51C-09DD429BA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64" y="1997964"/>
            <a:ext cx="2891466" cy="1518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5E236-1F32-4058-9928-2E51E7C89B68}"/>
              </a:ext>
            </a:extLst>
          </p:cNvPr>
          <p:cNvSpPr txBox="1"/>
          <p:nvPr/>
        </p:nvSpPr>
        <p:spPr>
          <a:xfrm>
            <a:off x="2895600" y="3801182"/>
            <a:ext cx="59884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 부트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부가적인 서버 가동 필요 없이 단독으로 실행 가능한 스프링 기반의 서버 구축 프레임워크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최소한의 설정으로 다른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서드파티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라이브러리 및 스프링 부가 기능들 쉽게 접근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356</Words>
  <Application>Microsoft Office PowerPoint</Application>
  <PresentationFormat>와이드스크린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배달의민족 도현</vt:lpstr>
      <vt:lpstr>나눔고딕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건욱</cp:lastModifiedBy>
  <cp:revision>72</cp:revision>
  <dcterms:created xsi:type="dcterms:W3CDTF">2017-11-16T00:50:54Z</dcterms:created>
  <dcterms:modified xsi:type="dcterms:W3CDTF">2019-06-04T14:41:04Z</dcterms:modified>
</cp:coreProperties>
</file>