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4" r:id="rId4"/>
    <p:sldId id="259" r:id="rId5"/>
    <p:sldId id="267" r:id="rId6"/>
    <p:sldId id="260" r:id="rId7"/>
    <p:sldId id="268" r:id="rId8"/>
    <p:sldId id="261" r:id="rId9"/>
    <p:sldId id="270" r:id="rId10"/>
    <p:sldId id="269" r:id="rId11"/>
    <p:sldId id="271" r:id="rId12"/>
    <p:sldId id="277" r:id="rId13"/>
    <p:sldId id="278" r:id="rId14"/>
    <p:sldId id="272" r:id="rId15"/>
    <p:sldId id="273" r:id="rId16"/>
    <p:sldId id="274"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48" autoAdjust="0"/>
  </p:normalViewPr>
  <p:slideViewPr>
    <p:cSldViewPr snapToGrid="0">
      <p:cViewPr varScale="1">
        <p:scale>
          <a:sx n="88" d="100"/>
          <a:sy n="88" d="100"/>
        </p:scale>
        <p:origin x="224" y="-3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8B37B-5847-49EC-B41E-4BEF5AAC8B00}"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89F69-5C45-47A5-B3B0-2C090EA8F8FB}" type="slidenum">
              <a:rPr lang="zh-CN" altLang="en-US" smtClean="0"/>
              <a:t>‹#›</a:t>
            </a:fld>
            <a:endParaRPr lang="zh-CN" altLang="en-US"/>
          </a:p>
        </p:txBody>
      </p:sp>
    </p:spTree>
    <p:extLst>
      <p:ext uri="{BB962C8B-B14F-4D97-AF65-F5344CB8AC3E}">
        <p14:creationId xmlns:p14="http://schemas.microsoft.com/office/powerpoint/2010/main" val="331954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RDF</a:t>
            </a:r>
            <a:r>
              <a:rPr lang="zh-CN" altLang="en-US" dirty="0"/>
              <a:t>以三元组的方式来存储数据而且不包含属性信息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图数据库一般以属性图为基本的表示形式，所以实体和关系可以包含属性，这就意味着更容易表达现实的业务场景。</a:t>
            </a:r>
          </a:p>
        </p:txBody>
      </p:sp>
      <p:sp>
        <p:nvSpPr>
          <p:cNvPr id="4" name="灯片编号占位符 3"/>
          <p:cNvSpPr>
            <a:spLocks noGrp="1"/>
          </p:cNvSpPr>
          <p:nvPr>
            <p:ph type="sldNum" sz="quarter" idx="5"/>
          </p:nvPr>
        </p:nvSpPr>
        <p:spPr/>
        <p:txBody>
          <a:bodyPr/>
          <a:lstStyle/>
          <a:p>
            <a:fld id="{9AB89F69-5C45-47A5-B3B0-2C090EA8F8FB}" type="slidenum">
              <a:rPr lang="zh-CN" altLang="en-US" smtClean="0"/>
              <a:t>2</a:t>
            </a:fld>
            <a:endParaRPr lang="zh-CN" altLang="en-US"/>
          </a:p>
        </p:txBody>
      </p:sp>
    </p:spTree>
    <p:extLst>
      <p:ext uri="{BB962C8B-B14F-4D97-AF65-F5344CB8AC3E}">
        <p14:creationId xmlns:p14="http://schemas.microsoft.com/office/powerpoint/2010/main" val="40950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3</a:t>
            </a:fld>
            <a:endParaRPr lang="zh-CN" altLang="en-US"/>
          </a:p>
        </p:txBody>
      </p:sp>
    </p:spTree>
    <p:extLst>
      <p:ext uri="{BB962C8B-B14F-4D97-AF65-F5344CB8AC3E}">
        <p14:creationId xmlns:p14="http://schemas.microsoft.com/office/powerpoint/2010/main" val="327708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明确节点类别，节点属性，节点间关系</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注意事项</a:t>
            </a:r>
            <a:endParaRPr lang="en-US" altLang="zh-CN" sz="1200" dirty="0"/>
          </a:p>
          <a:p>
            <a:r>
              <a:rPr lang="en-US" altLang="zh-CN" dirty="0"/>
              <a:t>1.</a:t>
            </a:r>
            <a:r>
              <a:rPr lang="zh-CN" altLang="en-US" dirty="0"/>
              <a:t>注意保存中文</a:t>
            </a:r>
            <a:r>
              <a:rPr lang="en-US" altLang="zh-CN" dirty="0" err="1"/>
              <a:t>concept_details.to_csv</a:t>
            </a:r>
            <a:r>
              <a:rPr lang="en-US" altLang="zh-CN" dirty="0"/>
              <a:t>(</a:t>
            </a:r>
            <a:r>
              <a:rPr lang="en-US" altLang="zh-CN" sz="1200" kern="1200" dirty="0">
                <a:solidFill>
                  <a:schemeClr val="tx1"/>
                </a:solidFill>
                <a:effectLst/>
                <a:latin typeface="+mn-lt"/>
                <a:ea typeface="+mn-ea"/>
                <a:cs typeface="+mn-cs"/>
              </a:rPr>
              <a:t>'concept.csv', encoding</a:t>
            </a:r>
            <a:r>
              <a:rPr lang="en-US" altLang="zh-CN" dirty="0"/>
              <a: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gbk</a:t>
            </a:r>
            <a:r>
              <a:rPr lang="en-US" altLang="zh-CN" sz="1200" kern="1200" dirty="0">
                <a:solidFill>
                  <a:schemeClr val="tx1"/>
                </a:solidFill>
                <a:effectLst/>
                <a:latin typeface="+mn-lt"/>
                <a:ea typeface="+mn-ea"/>
                <a:cs typeface="+mn-cs"/>
              </a:rPr>
              <a:t>’</a:t>
            </a:r>
            <a:r>
              <a:rPr lang="en-US" altLang="zh-CN" dirty="0"/>
              <a:t>)</a:t>
            </a:r>
          </a:p>
          <a:p>
            <a:r>
              <a:rPr lang="en-US" altLang="zh-CN" dirty="0"/>
              <a:t>2.</a:t>
            </a:r>
            <a:r>
              <a:rPr lang="zh-CN" altLang="en-US" dirty="0"/>
              <a:t>股东数据需要去重操作</a:t>
            </a:r>
            <a:endParaRPr lang="en-US" altLang="zh-CN" dirty="0"/>
          </a:p>
          <a:p>
            <a:r>
              <a:rPr lang="zh-CN" altLang="en-US" dirty="0"/>
              <a:t>法人代表；总经理；董秘；注册资本；注册日期；所在省份</a:t>
            </a:r>
            <a:r>
              <a:rPr lang="en-US" altLang="zh-CN" dirty="0"/>
              <a:t>…</a:t>
            </a:r>
          </a:p>
        </p:txBody>
      </p:sp>
      <p:sp>
        <p:nvSpPr>
          <p:cNvPr id="4" name="灯片编号占位符 3"/>
          <p:cNvSpPr>
            <a:spLocks noGrp="1"/>
          </p:cNvSpPr>
          <p:nvPr>
            <p:ph type="sldNum" sz="quarter" idx="5"/>
          </p:nvPr>
        </p:nvSpPr>
        <p:spPr/>
        <p:txBody>
          <a:bodyPr/>
          <a:lstStyle/>
          <a:p>
            <a:fld id="{9AB89F69-5C45-47A5-B3B0-2C090EA8F8FB}" type="slidenum">
              <a:rPr lang="zh-CN" altLang="en-US" smtClean="0"/>
              <a:t>4</a:t>
            </a:fld>
            <a:endParaRPr lang="zh-CN" altLang="en-US"/>
          </a:p>
        </p:txBody>
      </p:sp>
    </p:spTree>
    <p:extLst>
      <p:ext uri="{BB962C8B-B14F-4D97-AF65-F5344CB8AC3E}">
        <p14:creationId xmlns:p14="http://schemas.microsoft.com/office/powerpoint/2010/main" val="2547507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明确节点类别，节点属性，节点间关系</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注意事项</a:t>
            </a:r>
            <a:endParaRPr lang="en-US" altLang="zh-CN" sz="1200" dirty="0"/>
          </a:p>
          <a:p>
            <a:r>
              <a:rPr lang="en-US" altLang="zh-CN" dirty="0"/>
              <a:t>1.</a:t>
            </a:r>
            <a:r>
              <a:rPr lang="zh-CN" altLang="en-US" dirty="0"/>
              <a:t>注意保存中文</a:t>
            </a:r>
            <a:r>
              <a:rPr lang="en-US" altLang="zh-CN" dirty="0" err="1"/>
              <a:t>concept_details.to_csv</a:t>
            </a:r>
            <a:r>
              <a:rPr lang="en-US" altLang="zh-CN" dirty="0"/>
              <a:t>(</a:t>
            </a:r>
            <a:r>
              <a:rPr lang="en-US" altLang="zh-CN" sz="1200" kern="1200" dirty="0">
                <a:solidFill>
                  <a:schemeClr val="tx1"/>
                </a:solidFill>
                <a:effectLst/>
                <a:latin typeface="+mn-lt"/>
                <a:ea typeface="+mn-ea"/>
                <a:cs typeface="+mn-cs"/>
              </a:rPr>
              <a:t>'concept.csv', encoding</a:t>
            </a:r>
            <a:r>
              <a:rPr lang="en-US" altLang="zh-CN" dirty="0"/>
              <a:t>=</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gbk</a:t>
            </a:r>
            <a:r>
              <a:rPr lang="en-US" altLang="zh-CN" sz="1200" kern="1200" dirty="0">
                <a:solidFill>
                  <a:schemeClr val="tx1"/>
                </a:solidFill>
                <a:effectLst/>
                <a:latin typeface="+mn-lt"/>
                <a:ea typeface="+mn-ea"/>
                <a:cs typeface="+mn-cs"/>
              </a:rPr>
              <a:t>’</a:t>
            </a:r>
            <a:r>
              <a:rPr lang="en-US" altLang="zh-CN" dirty="0"/>
              <a:t>)</a:t>
            </a:r>
          </a:p>
          <a:p>
            <a:r>
              <a:rPr lang="en-US" altLang="zh-CN" dirty="0"/>
              <a:t>2.</a:t>
            </a:r>
            <a:r>
              <a:rPr lang="zh-CN" altLang="en-US" dirty="0"/>
              <a:t>股东数据需要去重操作</a:t>
            </a:r>
            <a:endParaRPr lang="en-US" altLang="zh-CN" dirty="0"/>
          </a:p>
          <a:p>
            <a:r>
              <a:rPr lang="zh-CN" altLang="en-US" dirty="0"/>
              <a:t>法人代表；总经理；董秘；注册资本；注册日期；所在省份</a:t>
            </a:r>
            <a:r>
              <a:rPr lang="en-US" altLang="zh-CN" dirty="0"/>
              <a:t>…</a:t>
            </a:r>
          </a:p>
        </p:txBody>
      </p:sp>
      <p:sp>
        <p:nvSpPr>
          <p:cNvPr id="4" name="灯片编号占位符 3"/>
          <p:cNvSpPr>
            <a:spLocks noGrp="1"/>
          </p:cNvSpPr>
          <p:nvPr>
            <p:ph type="sldNum" sz="quarter" idx="5"/>
          </p:nvPr>
        </p:nvSpPr>
        <p:spPr/>
        <p:txBody>
          <a:bodyPr/>
          <a:lstStyle/>
          <a:p>
            <a:fld id="{9AB89F69-5C45-47A5-B3B0-2C090EA8F8FB}" type="slidenum">
              <a:rPr lang="zh-CN" altLang="en-US" smtClean="0"/>
              <a:t>5</a:t>
            </a:fld>
            <a:endParaRPr lang="zh-CN" altLang="en-US"/>
          </a:p>
        </p:txBody>
      </p:sp>
    </p:spTree>
    <p:extLst>
      <p:ext uri="{BB962C8B-B14F-4D97-AF65-F5344CB8AC3E}">
        <p14:creationId xmlns:p14="http://schemas.microsoft.com/office/powerpoint/2010/main" val="3815964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Cit</a:t>
            </a:r>
            <a:r>
              <a:rPr lang="zh-CN" altLang="en-US" dirty="0"/>
              <a:t>表示第</a:t>
            </a:r>
            <a:r>
              <a:rPr lang="en-US" altLang="zh-CN" dirty="0" err="1"/>
              <a:t>i</a:t>
            </a:r>
            <a:r>
              <a:rPr lang="zh-CN" altLang="en-US" dirty="0"/>
              <a:t>支股票第</a:t>
            </a:r>
            <a:r>
              <a:rPr lang="en-US" altLang="zh-CN" dirty="0"/>
              <a:t>t</a:t>
            </a:r>
            <a:r>
              <a:rPr lang="zh-CN" altLang="en-US" dirty="0"/>
              <a:t>日的收盘价</a:t>
            </a:r>
            <a:endParaRPr lang="en-US" altLang="zh-CN"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6</a:t>
            </a:fld>
            <a:endParaRPr lang="zh-CN" altLang="en-US"/>
          </a:p>
        </p:txBody>
      </p:sp>
    </p:spTree>
    <p:extLst>
      <p:ext uri="{BB962C8B-B14F-4D97-AF65-F5344CB8AC3E}">
        <p14:creationId xmlns:p14="http://schemas.microsoft.com/office/powerpoint/2010/main" val="378606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7</a:t>
            </a:fld>
            <a:endParaRPr lang="zh-CN" altLang="en-US"/>
          </a:p>
        </p:txBody>
      </p:sp>
    </p:spTree>
    <p:extLst>
      <p:ext uri="{BB962C8B-B14F-4D97-AF65-F5344CB8AC3E}">
        <p14:creationId xmlns:p14="http://schemas.microsoft.com/office/powerpoint/2010/main" val="1452200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）下载</a:t>
            </a:r>
            <a:r>
              <a:rPr lang="en-US" altLang="zh-CN" sz="1200" b="0" i="0" kern="1200" dirty="0">
                <a:solidFill>
                  <a:schemeClr val="tx1"/>
                </a:solidFill>
                <a:effectLst/>
                <a:latin typeface="+mn-lt"/>
                <a:ea typeface="+mn-ea"/>
                <a:cs typeface="+mn-cs"/>
              </a:rPr>
              <a:t>graph-algorithms-algo-3.5.4.0.jar</a:t>
            </a:r>
            <a:r>
              <a:rPr lang="zh-CN" altLang="en-US" sz="1200" b="0" i="0" kern="1200" dirty="0">
                <a:solidFill>
                  <a:schemeClr val="tx1"/>
                </a:solidFill>
                <a:effectLst/>
                <a:latin typeface="+mn-lt"/>
                <a:ea typeface="+mn-ea"/>
                <a:cs typeface="+mn-cs"/>
              </a:rPr>
              <a:t>复制到对应数据库的</a:t>
            </a:r>
            <a:r>
              <a:rPr lang="en-US" altLang="zh-CN" sz="1200" b="0" i="0" kern="1200" dirty="0">
                <a:solidFill>
                  <a:schemeClr val="tx1"/>
                </a:solidFill>
                <a:effectLst/>
                <a:latin typeface="+mn-lt"/>
                <a:ea typeface="+mn-ea"/>
                <a:cs typeface="+mn-cs"/>
              </a:rPr>
              <a:t>plugin</a:t>
            </a:r>
            <a:r>
              <a:rPr lang="zh-CN" altLang="en-US" sz="1200" b="0" i="0" kern="1200" dirty="0">
                <a:solidFill>
                  <a:schemeClr val="tx1"/>
                </a:solidFill>
                <a:effectLst/>
                <a:latin typeface="+mn-lt"/>
                <a:ea typeface="+mn-ea"/>
                <a:cs typeface="+mn-cs"/>
              </a:rPr>
              <a:t>文件夹下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）修改数据库目录下的</a:t>
            </a:r>
            <a:r>
              <a:rPr lang="en-US" altLang="zh-CN" sz="1200" b="0" i="0" kern="1200" dirty="0">
                <a:solidFill>
                  <a:schemeClr val="tx1"/>
                </a:solidFill>
                <a:effectLst/>
                <a:latin typeface="+mn-lt"/>
                <a:ea typeface="+mn-ea"/>
                <a:cs typeface="+mn-cs"/>
              </a:rPr>
              <a:t>conf</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neo4j.conf</a:t>
            </a:r>
            <a:r>
              <a:rPr lang="zh-CN" altLang="en-US" sz="1200" b="0" i="0" kern="1200" dirty="0">
                <a:solidFill>
                  <a:schemeClr val="tx1"/>
                </a:solidFill>
                <a:effectLst/>
                <a:latin typeface="+mn-lt"/>
                <a:ea typeface="+mn-ea"/>
                <a:cs typeface="+mn-cs"/>
              </a:rPr>
              <a:t>，添加</a:t>
            </a:r>
            <a:r>
              <a:rPr lang="en-US" altLang="zh-CN" sz="1200" b="0" i="0" kern="1200" dirty="0">
                <a:solidFill>
                  <a:schemeClr val="tx1"/>
                </a:solidFill>
                <a:effectLst/>
                <a:latin typeface="+mn-lt"/>
                <a:ea typeface="+mn-ea"/>
                <a:cs typeface="+mn-cs"/>
              </a:rPr>
              <a:t>dbms.security.procedures.unrestricted=algo.*</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t>其中</a:t>
            </a:r>
            <a:r>
              <a:rPr lang="en-US" altLang="zh-CN" sz="1200" b="1" dirty="0">
                <a:solidFill>
                  <a:srgbClr val="C7254E"/>
                </a:solidFill>
                <a:latin typeface="Arial Unicode MS"/>
              </a:rPr>
              <a:t>N(u)</a:t>
            </a:r>
            <a:r>
              <a:rPr lang="zh-CN" altLang="en-US" sz="1200" b="1" dirty="0"/>
              <a:t>是与节点</a:t>
            </a:r>
            <a:r>
              <a:rPr lang="en-US" altLang="zh-CN" sz="1200" b="1" dirty="0">
                <a:solidFill>
                  <a:srgbClr val="C7254E"/>
                </a:solidFill>
                <a:latin typeface="Arial Unicode MS"/>
              </a:rPr>
              <a:t>u</a:t>
            </a:r>
            <a:r>
              <a:rPr lang="zh-CN" altLang="en-US" sz="1200" b="1" dirty="0"/>
              <a:t>相邻的节点集合。</a:t>
            </a:r>
            <a:r>
              <a:rPr lang="en-US" altLang="zh-CN" sz="1200" b="1" dirty="0">
                <a:solidFill>
                  <a:srgbClr val="C7254E"/>
                </a:solidFill>
                <a:latin typeface="Arial Unicode MS"/>
              </a:rPr>
              <a:t>A(x,y)</a:t>
            </a:r>
            <a:r>
              <a:rPr lang="zh-CN" altLang="en-US" sz="1200" b="1" dirty="0"/>
              <a:t>为</a:t>
            </a:r>
            <a:r>
              <a:rPr lang="en-US" altLang="zh-CN" sz="1200" b="1" dirty="0"/>
              <a:t>0</a:t>
            </a:r>
            <a:r>
              <a:rPr lang="zh-CN" altLang="en-US" sz="1200" b="1" dirty="0"/>
              <a:t>表明节点</a:t>
            </a:r>
            <a:r>
              <a:rPr lang="en-US" altLang="zh-CN" sz="1200" b="1" dirty="0"/>
              <a:t>x</a:t>
            </a:r>
            <a:r>
              <a:rPr lang="zh-CN" altLang="en-US" sz="1200" b="1" dirty="0"/>
              <a:t>和</a:t>
            </a:r>
            <a:r>
              <a:rPr lang="en-US" altLang="zh-CN" sz="1200" b="1" dirty="0"/>
              <a:t>y</a:t>
            </a:r>
            <a:r>
              <a:rPr lang="zh-CN" altLang="en-US" sz="1200" b="1" dirty="0"/>
              <a:t>不接近，该值越高表明两个节点间的亲密度越大。</a:t>
            </a:r>
            <a:endParaRPr kumimoji="0" lang="zh-CN" altLang="zh-CN" sz="1200" b="1" i="0" u="none" strike="noStrike" cap="none" normalizeH="0" baseline="0" dirty="0">
              <a:ln>
                <a:noFill/>
              </a:ln>
              <a:solidFill>
                <a:schemeClr val="tx1"/>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14</a:t>
            </a:fld>
            <a:endParaRPr lang="zh-CN" altLang="en-US"/>
          </a:p>
        </p:txBody>
      </p:sp>
    </p:spTree>
    <p:extLst>
      <p:ext uri="{BB962C8B-B14F-4D97-AF65-F5344CB8AC3E}">
        <p14:creationId xmlns:p14="http://schemas.microsoft.com/office/powerpoint/2010/main" val="2225104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a:t>
            </a:r>
            <a:r>
              <a:rPr lang="en-US" altLang="zh-CN" dirty="0"/>
              <a:t>p</a:t>
            </a:r>
            <a:r>
              <a:rPr lang="zh-CN" altLang="en-US" dirty="0"/>
              <a:t>）</a:t>
            </a:r>
            <a:r>
              <a:rPr lang="en-US" altLang="zh-CN" dirty="0"/>
              <a:t>= 3</a:t>
            </a:r>
            <a:endParaRPr lang="zh-CN" altLang="en-US" dirty="0"/>
          </a:p>
        </p:txBody>
      </p:sp>
      <p:sp>
        <p:nvSpPr>
          <p:cNvPr id="4" name="灯片编号占位符 3"/>
          <p:cNvSpPr>
            <a:spLocks noGrp="1"/>
          </p:cNvSpPr>
          <p:nvPr>
            <p:ph type="sldNum" sz="quarter" idx="5"/>
          </p:nvPr>
        </p:nvSpPr>
        <p:spPr/>
        <p:txBody>
          <a:bodyPr/>
          <a:lstStyle/>
          <a:p>
            <a:fld id="{9AB89F69-5C45-47A5-B3B0-2C090EA8F8FB}" type="slidenum">
              <a:rPr lang="zh-CN" altLang="en-US" smtClean="0"/>
              <a:t>15</a:t>
            </a:fld>
            <a:endParaRPr lang="zh-CN" altLang="en-US"/>
          </a:p>
        </p:txBody>
      </p:sp>
    </p:spTree>
    <p:extLst>
      <p:ext uri="{BB962C8B-B14F-4D97-AF65-F5344CB8AC3E}">
        <p14:creationId xmlns:p14="http://schemas.microsoft.com/office/powerpoint/2010/main" val="1463427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BE775-6F6C-4EE5-9E13-079DA9C65A0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9C6103-DEDC-4A9E-BD90-CE615AA1E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1A6B5B-0DC2-476C-B23F-BEDB98858BC3}"/>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6BC610E7-6FC6-4447-8F0A-9FC519C3EC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E7EF97-5DBA-4E7D-9D51-2F6D8E2AA984}"/>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18779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C123D-24F5-45C0-899E-DBC74A20A0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53057B-A361-454E-8E05-0E0D749A2D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A0A782-3204-40FB-9AC1-0DB7F2626BD1}"/>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60711863-89C5-4B5C-A89A-E34CDACC41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EB0E8D-2D18-4B3F-8786-7F7B6259E9B4}"/>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83924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5BA5E0-4906-4BA1-AB1E-9CFEDC53A2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4398418-617F-43D8-BBE7-AADD090FA83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9AFF5E-5374-4A60-9071-0872F3CA1A1C}"/>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5014FD0D-A2E2-4A14-9905-DF16B30D93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A110E0-5B2F-430D-839E-CA36CFDCEF47}"/>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7489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2C8CD-5F5D-418D-B6E7-C9975CB632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6DB5E5-E056-4B76-95DA-8D7DE89EAB9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0BE429-80FA-44FF-8D7A-8596899C752A}"/>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E037E6D4-6C3A-440B-A25A-08E1EEE91F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B689DC-600F-4CD4-8C4E-A3CCA84F06E1}"/>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14937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328A5-5FFC-4BDC-8C09-DA902B0DB1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7054D9-23BF-488B-8ABE-E3AF4EBF9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FBD4CD-EB57-4700-A299-7F4C52A5F00C}"/>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A00770EA-9249-4FA5-B62F-0D1875975A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384513-8641-445E-BDFD-F16785DDC362}"/>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41298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ED7D1-29D3-4C37-9E22-8225D4A6BD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60125B-9F66-4726-8E69-8BC8F1BD9E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4824EBE-D0B7-4E4D-BD01-3E6B48584CB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91A6D97-E3E2-403C-A76A-D1B231654999}"/>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id="{CC83F0CD-4AED-41B3-9FF1-B9214F9574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4F8596-182A-49B4-9888-DDA181E5FF4F}"/>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41521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885FA-9AF1-4229-8363-3610646BFB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B347D0-02BA-41C6-89EE-AA6C92162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A7E866-C784-4EF2-984D-A4278F09D9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B5C554-C829-4C64-B483-9227C6067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0BFDE67-6A69-4D89-B190-7B8484EF72B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6416A8-4FD2-4038-A9FC-F3E866449475}"/>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8" name="页脚占位符 7">
            <a:extLst>
              <a:ext uri="{FF2B5EF4-FFF2-40B4-BE49-F238E27FC236}">
                <a16:creationId xmlns:a16="http://schemas.microsoft.com/office/drawing/2014/main" id="{5F06D751-4A95-4815-885D-225EF1CB04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442DDA-FB6D-4DDB-865F-86A3826B720D}"/>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165674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C6FB4-0A59-4F2C-B0EC-E70529173A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36990A-A8A4-4C87-9586-6707D19DD1B0}"/>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4" name="页脚占位符 3">
            <a:extLst>
              <a:ext uri="{FF2B5EF4-FFF2-40B4-BE49-F238E27FC236}">
                <a16:creationId xmlns:a16="http://schemas.microsoft.com/office/drawing/2014/main" id="{F1BCFC4F-D0F4-43DB-BDC9-BDEFF89763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EFEE597-4FD3-4ED8-90D3-74F10DDA95AB}"/>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67837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144502-AB52-4B81-B44A-65FB49762C5C}"/>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3" name="页脚占位符 2">
            <a:extLst>
              <a:ext uri="{FF2B5EF4-FFF2-40B4-BE49-F238E27FC236}">
                <a16:creationId xmlns:a16="http://schemas.microsoft.com/office/drawing/2014/main" id="{E83B277C-C6F0-4CD5-A5CE-FEF57C823A2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2E1A3C-AC5B-4F08-8215-56A97F4BFE05}"/>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81598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FAC32-B9D1-4BC5-949A-522717A981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6C4C64-0635-452D-88F0-C32B6B294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7FE0B8-C763-4E78-9516-DB45F15CB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C7EFAE-CF9B-4FE5-9E41-182E242B88D8}"/>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id="{C5F48B9B-5E5D-416C-AABD-75083FAF1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B48E68-D9B5-423B-9DBA-9F4E919C44C1}"/>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76578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1FE1D-2F56-47D2-AAD9-07BE705029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ECF2570-8938-4721-A385-5C5D314DB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950466-FCE5-4D26-9242-B6D21C9FD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ABD2A4-9294-41C1-AA87-7991D398C9A4}"/>
              </a:ext>
            </a:extLst>
          </p:cNvPr>
          <p:cNvSpPr>
            <a:spLocks noGrp="1"/>
          </p:cNvSpPr>
          <p:nvPr>
            <p:ph type="dt" sz="half" idx="10"/>
          </p:nvPr>
        </p:nvSpPr>
        <p:spPr/>
        <p:txBody>
          <a:bodyPr/>
          <a:lstStyle/>
          <a:p>
            <a:fld id="{B07C4523-080C-47A0-B616-944830DD6E76}" type="datetimeFigureOut">
              <a:rPr lang="zh-CN" altLang="en-US" smtClean="0"/>
              <a:t>2019/6/27</a:t>
            </a:fld>
            <a:endParaRPr lang="zh-CN" altLang="en-US"/>
          </a:p>
        </p:txBody>
      </p:sp>
      <p:sp>
        <p:nvSpPr>
          <p:cNvPr id="6" name="页脚占位符 5">
            <a:extLst>
              <a:ext uri="{FF2B5EF4-FFF2-40B4-BE49-F238E27FC236}">
                <a16:creationId xmlns:a16="http://schemas.microsoft.com/office/drawing/2014/main" id="{E1D72D88-45FA-401E-B6E4-86C4B84894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2EE253-FBE3-4EA2-A785-0CEA020F1758}"/>
              </a:ext>
            </a:extLst>
          </p:cNvPr>
          <p:cNvSpPr>
            <a:spLocks noGrp="1"/>
          </p:cNvSpPr>
          <p:nvPr>
            <p:ph type="sldNum" sz="quarter" idx="12"/>
          </p:nvPr>
        </p:nvSpPr>
        <p:spPr/>
        <p:txBody>
          <a:body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54923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CEB2C0-0FEC-4ED7-AF33-454C52C24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FE03DD3-C837-47C4-BC93-41EC081FDD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1769C3-D688-4BBB-8939-1508B4FD44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C4523-080C-47A0-B616-944830DD6E76}" type="datetimeFigureOut">
              <a:rPr lang="zh-CN" altLang="en-US" smtClean="0"/>
              <a:t>2019/6/27</a:t>
            </a:fld>
            <a:endParaRPr lang="zh-CN" altLang="en-US"/>
          </a:p>
        </p:txBody>
      </p:sp>
      <p:sp>
        <p:nvSpPr>
          <p:cNvPr id="5" name="页脚占位符 4">
            <a:extLst>
              <a:ext uri="{FF2B5EF4-FFF2-40B4-BE49-F238E27FC236}">
                <a16:creationId xmlns:a16="http://schemas.microsoft.com/office/drawing/2014/main" id="{750FA627-03C1-4893-BE12-3C9ABE69C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306BBB-893B-4D61-8ABD-401B6A5E9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8E2E4-2889-4BE1-945C-2D61B755CF45}" type="slidenum">
              <a:rPr lang="zh-CN" altLang="en-US" smtClean="0"/>
              <a:t>‹#›</a:t>
            </a:fld>
            <a:endParaRPr lang="zh-CN" altLang="en-US"/>
          </a:p>
        </p:txBody>
      </p:sp>
    </p:spTree>
    <p:extLst>
      <p:ext uri="{BB962C8B-B14F-4D97-AF65-F5344CB8AC3E}">
        <p14:creationId xmlns:p14="http://schemas.microsoft.com/office/powerpoint/2010/main" val="2509599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hyperlink" Target="https://neo4j.com/docs/graph-algorithms/current/algorithms/label-propagation/" TargetMode="External"/><Relationship Id="rId13" Type="http://schemas.openxmlformats.org/officeDocument/2006/relationships/hyperlink" Target="https://neo4j.com/docs/graph-algorithms/current/algorithms/shortest-path/" TargetMode="External"/><Relationship Id="rId18" Type="http://schemas.openxmlformats.org/officeDocument/2006/relationships/hyperlink" Target="https://neo4j.com/docs/graph-algorithms/current/algorithms/random-walk/" TargetMode="External"/><Relationship Id="rId26" Type="http://schemas.openxmlformats.org/officeDocument/2006/relationships/hyperlink" Target="https://neo4j.com/docs/graph-algorithms/current/algorithms/linkprediction-preferential-attachment/" TargetMode="External"/><Relationship Id="rId3" Type="http://schemas.openxmlformats.org/officeDocument/2006/relationships/hyperlink" Target="https://neo4j.com/docs/graph-algorithms/current/algorithms/article-rank/" TargetMode="External"/><Relationship Id="rId21" Type="http://schemas.openxmlformats.org/officeDocument/2006/relationships/hyperlink" Target="https://neo4j.com/docs/graph-algorithms/current/algorithms/similarity-pearson/" TargetMode="External"/><Relationship Id="rId7" Type="http://schemas.openxmlformats.org/officeDocument/2006/relationships/hyperlink" Target="https://neo4j.com/docs/graph-algorithms/current/algorithms/louvain/" TargetMode="External"/><Relationship Id="rId12" Type="http://schemas.openxmlformats.org/officeDocument/2006/relationships/hyperlink" Target="https://neo4j.com/docs/graph-algorithms/current/algorithms/minimum-weight-spanning-tree/" TargetMode="External"/><Relationship Id="rId17" Type="http://schemas.openxmlformats.org/officeDocument/2006/relationships/hyperlink" Target="https://neo4j.com/docs/graph-algorithms/current/algorithms/yen-s-k-shortest-path/" TargetMode="External"/><Relationship Id="rId25" Type="http://schemas.openxmlformats.org/officeDocument/2006/relationships/hyperlink" Target="https://neo4j.com/docs/graph-algorithms/current/algorithms/linkprediction-common-neighbors/" TargetMode="External"/><Relationship Id="rId2" Type="http://schemas.openxmlformats.org/officeDocument/2006/relationships/hyperlink" Target="https://neo4j.com/docs/graph-algorithms/current/algorithms/page-rank/" TargetMode="External"/><Relationship Id="rId16" Type="http://schemas.openxmlformats.org/officeDocument/2006/relationships/hyperlink" Target="https://neo4j.com/docs/graph-algorithms/current/algorithms/a_star/" TargetMode="External"/><Relationship Id="rId20" Type="http://schemas.openxmlformats.org/officeDocument/2006/relationships/hyperlink" Target="https://neo4j.com/docs/graph-algorithms/current/algorithms/similarity-cosine/" TargetMode="External"/><Relationship Id="rId29" Type="http://schemas.openxmlformats.org/officeDocument/2006/relationships/hyperlink" Target="https://neo4j.com/docs/graph-algorithms/current/algorithms/linkprediction-total-neighbors/" TargetMode="External"/><Relationship Id="rId1" Type="http://schemas.openxmlformats.org/officeDocument/2006/relationships/slideLayout" Target="../slideLayouts/slideLayout2.xml"/><Relationship Id="rId6" Type="http://schemas.openxmlformats.org/officeDocument/2006/relationships/hyperlink" Target="https://neo4j.com/docs/graph-algorithms/current/algorithms/harmonic-centrality/" TargetMode="External"/><Relationship Id="rId11" Type="http://schemas.openxmlformats.org/officeDocument/2006/relationships/hyperlink" Target="https://neo4j.com/docs/graph-algorithms/current/algorithms/triangle-counting-clustering-coefficient/" TargetMode="External"/><Relationship Id="rId24" Type="http://schemas.openxmlformats.org/officeDocument/2006/relationships/hyperlink" Target="https://neo4j.com/docs/graph-algorithms/current/algorithms/linkprediction-adamic-adar/" TargetMode="External"/><Relationship Id="rId5" Type="http://schemas.openxmlformats.org/officeDocument/2006/relationships/hyperlink" Target="https://neo4j.com/docs/graph-algorithms/current/algorithms/closeness-centrality/" TargetMode="External"/><Relationship Id="rId15" Type="http://schemas.openxmlformats.org/officeDocument/2006/relationships/hyperlink" Target="https://neo4j.com/docs/graph-algorithms/current/algorithms/all-pairs-shortest-path/" TargetMode="External"/><Relationship Id="rId23" Type="http://schemas.openxmlformats.org/officeDocument/2006/relationships/hyperlink" Target="https://neo4j.com/docs/graph-algorithms/current/algorithms/similarity-overlap/" TargetMode="External"/><Relationship Id="rId28" Type="http://schemas.openxmlformats.org/officeDocument/2006/relationships/hyperlink" Target="https://neo4j.com/docs/graph-algorithms/current/algorithms/linkprediction-same-community/" TargetMode="External"/><Relationship Id="rId10" Type="http://schemas.openxmlformats.org/officeDocument/2006/relationships/hyperlink" Target="https://neo4j.com/docs/graph-algorithms/current/algorithms/strongly-connected-components/" TargetMode="External"/><Relationship Id="rId19" Type="http://schemas.openxmlformats.org/officeDocument/2006/relationships/hyperlink" Target="https://neo4j.com/docs/graph-algorithms/current/algorithms/similarity-jaccard/" TargetMode="External"/><Relationship Id="rId4" Type="http://schemas.openxmlformats.org/officeDocument/2006/relationships/hyperlink" Target="https://neo4j.com/docs/graph-algorithms/current/algorithms/betweenness-centrality/" TargetMode="External"/><Relationship Id="rId9" Type="http://schemas.openxmlformats.org/officeDocument/2006/relationships/hyperlink" Target="https://neo4j.com/docs/graph-algorithms/current/algorithms/connected-components/" TargetMode="External"/><Relationship Id="rId14" Type="http://schemas.openxmlformats.org/officeDocument/2006/relationships/hyperlink" Target="https://neo4j.com/docs/graph-algorithms/current/algorithms/single-source-shortest-path/" TargetMode="External"/><Relationship Id="rId22" Type="http://schemas.openxmlformats.org/officeDocument/2006/relationships/hyperlink" Target="https://neo4j.com/docs/graph-algorithms/current/algorithms/similarity-euclidean/" TargetMode="External"/><Relationship Id="rId27" Type="http://schemas.openxmlformats.org/officeDocument/2006/relationships/hyperlink" Target="https://neo4j.com/docs/graph-algorithms/current/algorithms/linkprediction-resource-allocation/" TargetMode="External"/><Relationship Id="rId30" Type="http://schemas.openxmlformats.org/officeDocument/2006/relationships/hyperlink" Target="https://neo4j.com/docs/graph-algorithms/current/algorithms/one-hot-encod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140B5F9-F975-4793-9BEC-9118E7952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5583" y="1098129"/>
            <a:ext cx="3941618" cy="4483590"/>
          </a:xfrm>
          <a:prstGeom prst="rect">
            <a:avLst/>
          </a:prstGeom>
        </p:spPr>
      </p:pic>
      <p:sp>
        <p:nvSpPr>
          <p:cNvPr id="2" name="标题 1">
            <a:extLst>
              <a:ext uri="{FF2B5EF4-FFF2-40B4-BE49-F238E27FC236}">
                <a16:creationId xmlns:a16="http://schemas.microsoft.com/office/drawing/2014/main" id="{2E382D9E-F97C-438F-8125-5BD2C901E994}"/>
              </a:ext>
            </a:extLst>
          </p:cNvPr>
          <p:cNvSpPr>
            <a:spLocks noGrp="1"/>
          </p:cNvSpPr>
          <p:nvPr>
            <p:ph type="ctrTitle"/>
          </p:nvPr>
        </p:nvSpPr>
        <p:spPr>
          <a:xfrm>
            <a:off x="1492304" y="2651176"/>
            <a:ext cx="6359091" cy="805339"/>
          </a:xfrm>
          <a:solidFill>
            <a:schemeClr val="bg1"/>
          </a:solidFill>
        </p:spPr>
        <p:txBody>
          <a:bodyPr>
            <a:normAutofit/>
          </a:bodyPr>
          <a:lstStyle/>
          <a:p>
            <a:r>
              <a:rPr lang="zh-CN" altLang="en-US" sz="4000" b="1"/>
              <a:t>小型金融</a:t>
            </a:r>
            <a:r>
              <a:rPr lang="zh-CN" altLang="en-US" sz="4000" b="1" dirty="0"/>
              <a:t>知识图谱搭建示范</a:t>
            </a:r>
          </a:p>
        </p:txBody>
      </p:sp>
    </p:spTree>
    <p:extLst>
      <p:ext uri="{BB962C8B-B14F-4D97-AF65-F5344CB8AC3E}">
        <p14:creationId xmlns:p14="http://schemas.microsoft.com/office/powerpoint/2010/main" val="167192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F468390-737E-4877-BA67-27F4E7CFD7F8}"/>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数据存储（创建关系）</a:t>
            </a:r>
          </a:p>
        </p:txBody>
      </p:sp>
      <p:pic>
        <p:nvPicPr>
          <p:cNvPr id="7" name="图片 6">
            <a:extLst>
              <a:ext uri="{FF2B5EF4-FFF2-40B4-BE49-F238E27FC236}">
                <a16:creationId xmlns:a16="http://schemas.microsoft.com/office/drawing/2014/main" id="{BE402676-326F-47F1-B025-AE56149BA826}"/>
              </a:ext>
            </a:extLst>
          </p:cNvPr>
          <p:cNvPicPr>
            <a:picLocks noChangeAspect="1"/>
          </p:cNvPicPr>
          <p:nvPr/>
        </p:nvPicPr>
        <p:blipFill>
          <a:blip r:embed="rId2"/>
          <a:stretch>
            <a:fillRect/>
          </a:stretch>
        </p:blipFill>
        <p:spPr>
          <a:xfrm>
            <a:off x="154709" y="1420394"/>
            <a:ext cx="5534891" cy="4856142"/>
          </a:xfrm>
          <a:prstGeom prst="rect">
            <a:avLst/>
          </a:prstGeom>
        </p:spPr>
      </p:pic>
      <p:pic>
        <p:nvPicPr>
          <p:cNvPr id="2" name="图片 1">
            <a:extLst>
              <a:ext uri="{FF2B5EF4-FFF2-40B4-BE49-F238E27FC236}">
                <a16:creationId xmlns:a16="http://schemas.microsoft.com/office/drawing/2014/main" id="{1070EA48-98E2-4DD8-A57E-C531C6D66E84}"/>
              </a:ext>
            </a:extLst>
          </p:cNvPr>
          <p:cNvPicPr>
            <a:picLocks noChangeAspect="1"/>
          </p:cNvPicPr>
          <p:nvPr/>
        </p:nvPicPr>
        <p:blipFill>
          <a:blip r:embed="rId3"/>
          <a:stretch>
            <a:fillRect/>
          </a:stretch>
        </p:blipFill>
        <p:spPr>
          <a:xfrm>
            <a:off x="6692365" y="2315028"/>
            <a:ext cx="5344926" cy="2730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箭头: 虚尾 5">
            <a:extLst>
              <a:ext uri="{FF2B5EF4-FFF2-40B4-BE49-F238E27FC236}">
                <a16:creationId xmlns:a16="http://schemas.microsoft.com/office/drawing/2014/main" id="{BD810D00-AE22-44DD-BC35-7E4E6747FA47}"/>
              </a:ext>
            </a:extLst>
          </p:cNvPr>
          <p:cNvSpPr/>
          <p:nvPr/>
        </p:nvSpPr>
        <p:spPr>
          <a:xfrm>
            <a:off x="5833426" y="3371142"/>
            <a:ext cx="734291" cy="491837"/>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212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99CE17-DDE6-44CD-B435-C0E4815B2CA2}"/>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数据可视化查询</a:t>
            </a:r>
          </a:p>
        </p:txBody>
      </p:sp>
      <p:pic>
        <p:nvPicPr>
          <p:cNvPr id="5" name="图片 4">
            <a:extLst>
              <a:ext uri="{FF2B5EF4-FFF2-40B4-BE49-F238E27FC236}">
                <a16:creationId xmlns:a16="http://schemas.microsoft.com/office/drawing/2014/main" id="{5FD07EC4-31CB-45DF-B89F-F91FA75C6689}"/>
              </a:ext>
            </a:extLst>
          </p:cNvPr>
          <p:cNvPicPr>
            <a:picLocks noChangeAspect="1"/>
          </p:cNvPicPr>
          <p:nvPr/>
        </p:nvPicPr>
        <p:blipFill>
          <a:blip r:embed="rId2"/>
          <a:stretch>
            <a:fillRect/>
          </a:stretch>
        </p:blipFill>
        <p:spPr>
          <a:xfrm>
            <a:off x="2039257" y="1523217"/>
            <a:ext cx="7685314" cy="5016802"/>
          </a:xfrm>
          <a:prstGeom prst="rect">
            <a:avLst/>
          </a:prstGeom>
        </p:spPr>
      </p:pic>
      <p:sp>
        <p:nvSpPr>
          <p:cNvPr id="6" name="文本框 5">
            <a:extLst>
              <a:ext uri="{FF2B5EF4-FFF2-40B4-BE49-F238E27FC236}">
                <a16:creationId xmlns:a16="http://schemas.microsoft.com/office/drawing/2014/main" id="{9790D92F-7D7D-4BC5-B3CD-30985729BD1C}"/>
              </a:ext>
            </a:extLst>
          </p:cNvPr>
          <p:cNvSpPr txBox="1"/>
          <p:nvPr/>
        </p:nvSpPr>
        <p:spPr>
          <a:xfrm>
            <a:off x="477578" y="1073829"/>
            <a:ext cx="9533379"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查询与“平安银行”相关信息（所属概念板块、发布公告、属于深股通</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沪股通、股东信息）</a:t>
            </a:r>
          </a:p>
        </p:txBody>
      </p:sp>
    </p:spTree>
    <p:extLst>
      <p:ext uri="{BB962C8B-B14F-4D97-AF65-F5344CB8AC3E}">
        <p14:creationId xmlns:p14="http://schemas.microsoft.com/office/powerpoint/2010/main" val="350568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99CE17-DDE6-44CD-B435-C0E4815B2CA2}"/>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数据可视化查询</a:t>
            </a:r>
          </a:p>
        </p:txBody>
      </p:sp>
      <p:pic>
        <p:nvPicPr>
          <p:cNvPr id="3" name="图片 2">
            <a:extLst>
              <a:ext uri="{FF2B5EF4-FFF2-40B4-BE49-F238E27FC236}">
                <a16:creationId xmlns:a16="http://schemas.microsoft.com/office/drawing/2014/main" id="{2E5E175E-2697-44EC-B1BF-2B4DAC8973E4}"/>
              </a:ext>
            </a:extLst>
          </p:cNvPr>
          <p:cNvPicPr>
            <a:picLocks noChangeAspect="1"/>
          </p:cNvPicPr>
          <p:nvPr/>
        </p:nvPicPr>
        <p:blipFill>
          <a:blip r:embed="rId2"/>
          <a:stretch>
            <a:fillRect/>
          </a:stretch>
        </p:blipFill>
        <p:spPr>
          <a:xfrm>
            <a:off x="1414133" y="1523217"/>
            <a:ext cx="9094155" cy="5153354"/>
          </a:xfrm>
          <a:prstGeom prst="rect">
            <a:avLst/>
          </a:prstGeom>
        </p:spPr>
      </p:pic>
      <p:sp>
        <p:nvSpPr>
          <p:cNvPr id="5" name="文本框 4">
            <a:extLst>
              <a:ext uri="{FF2B5EF4-FFF2-40B4-BE49-F238E27FC236}">
                <a16:creationId xmlns:a16="http://schemas.microsoft.com/office/drawing/2014/main" id="{934791B8-6CEF-4019-8929-347414475E2E}"/>
              </a:ext>
            </a:extLst>
          </p:cNvPr>
          <p:cNvSpPr txBox="1"/>
          <p:nvPr/>
        </p:nvSpPr>
        <p:spPr>
          <a:xfrm>
            <a:off x="477578" y="1153885"/>
            <a:ext cx="6417141"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插入股票间相关系数之后，显示与“平安银行”所有相关信息</a:t>
            </a:r>
          </a:p>
        </p:txBody>
      </p:sp>
    </p:spTree>
    <p:extLst>
      <p:ext uri="{BB962C8B-B14F-4D97-AF65-F5344CB8AC3E}">
        <p14:creationId xmlns:p14="http://schemas.microsoft.com/office/powerpoint/2010/main" val="104498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99CE17-DDE6-44CD-B435-C0E4815B2CA2}"/>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数据可视化查询</a:t>
            </a:r>
          </a:p>
        </p:txBody>
      </p:sp>
      <p:pic>
        <p:nvPicPr>
          <p:cNvPr id="2" name="图片 1">
            <a:extLst>
              <a:ext uri="{FF2B5EF4-FFF2-40B4-BE49-F238E27FC236}">
                <a16:creationId xmlns:a16="http://schemas.microsoft.com/office/drawing/2014/main" id="{0E027A04-38D0-42DC-8A58-9559665304B0}"/>
              </a:ext>
            </a:extLst>
          </p:cNvPr>
          <p:cNvPicPr>
            <a:picLocks noChangeAspect="1"/>
          </p:cNvPicPr>
          <p:nvPr/>
        </p:nvPicPr>
        <p:blipFill>
          <a:blip r:embed="rId2"/>
          <a:stretch>
            <a:fillRect/>
          </a:stretch>
        </p:blipFill>
        <p:spPr>
          <a:xfrm>
            <a:off x="1625600" y="1763376"/>
            <a:ext cx="8797418" cy="4209252"/>
          </a:xfrm>
          <a:prstGeom prst="rect">
            <a:avLst/>
          </a:prstGeom>
        </p:spPr>
      </p:pic>
      <p:sp>
        <p:nvSpPr>
          <p:cNvPr id="5" name="文本框 4">
            <a:extLst>
              <a:ext uri="{FF2B5EF4-FFF2-40B4-BE49-F238E27FC236}">
                <a16:creationId xmlns:a16="http://schemas.microsoft.com/office/drawing/2014/main" id="{45B09197-0448-422A-AFB8-560F2C66F2A4}"/>
              </a:ext>
            </a:extLst>
          </p:cNvPr>
          <p:cNvSpPr txBox="1"/>
          <p:nvPr/>
        </p:nvSpPr>
        <p:spPr>
          <a:xfrm>
            <a:off x="477578" y="1153885"/>
            <a:ext cx="5609228"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查询“平安银行”与“万科</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”的对数收益的相关系数</a:t>
            </a:r>
          </a:p>
        </p:txBody>
      </p:sp>
    </p:spTree>
    <p:extLst>
      <p:ext uri="{BB962C8B-B14F-4D97-AF65-F5344CB8AC3E}">
        <p14:creationId xmlns:p14="http://schemas.microsoft.com/office/powerpoint/2010/main" val="400412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199CE17-DDE6-44CD-B435-C0E4815B2CA2}"/>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链路预测算法</a:t>
            </a:r>
          </a:p>
        </p:txBody>
      </p:sp>
      <p:sp>
        <p:nvSpPr>
          <p:cNvPr id="2" name="矩形 1">
            <a:extLst>
              <a:ext uri="{FF2B5EF4-FFF2-40B4-BE49-F238E27FC236}">
                <a16:creationId xmlns:a16="http://schemas.microsoft.com/office/drawing/2014/main" id="{93FDAAA4-C377-4B4B-9EA9-7DDA087D450C}"/>
              </a:ext>
            </a:extLst>
          </p:cNvPr>
          <p:cNvSpPr/>
          <p:nvPr/>
        </p:nvSpPr>
        <p:spPr>
          <a:xfrm>
            <a:off x="415636" y="1283916"/>
            <a:ext cx="10676321" cy="1200329"/>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使用</a:t>
            </a:r>
            <a:r>
              <a:rPr lang="en-US" altLang="zh-CN" dirty="0">
                <a:latin typeface="黑体" panose="02010609060101010101" pitchFamily="49" charset="-122"/>
                <a:ea typeface="黑体" panose="02010609060101010101" pitchFamily="49" charset="-122"/>
              </a:rPr>
              <a:t>neo4j</a:t>
            </a:r>
            <a:r>
              <a:rPr lang="zh-CN" altLang="en-US" dirty="0">
                <a:latin typeface="黑体" panose="02010609060101010101" pitchFamily="49" charset="-122"/>
                <a:ea typeface="黑体" panose="02010609060101010101" pitchFamily="49" charset="-122"/>
              </a:rPr>
              <a:t>附带的图算法，其中链路预测部分主要基于判断相邻的两个节点之间的亲密程度作为评判标准</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marL="342900" indent="-342900">
              <a:buFont typeface="+mj-lt"/>
              <a:buAutoNum type="arabicPeriod"/>
            </a:pPr>
            <a:r>
              <a:rPr lang="en-US" altLang="zh-CN" dirty="0">
                <a:latin typeface="黑体" panose="02010609060101010101" pitchFamily="49" charset="-122"/>
                <a:ea typeface="黑体" panose="02010609060101010101" pitchFamily="49" charset="-122"/>
              </a:rPr>
              <a:t>The Adamic Adar algorithm</a:t>
            </a:r>
          </a:p>
        </p:txBody>
      </p:sp>
      <p:sp>
        <p:nvSpPr>
          <p:cNvPr id="14" name="Rectangle 8">
            <a:extLst>
              <a:ext uri="{FF2B5EF4-FFF2-40B4-BE49-F238E27FC236}">
                <a16:creationId xmlns:a16="http://schemas.microsoft.com/office/drawing/2014/main" id="{B13C4428-E1B0-4FDD-9035-DD7A82598E87}"/>
              </a:ext>
            </a:extLst>
          </p:cNvPr>
          <p:cNvSpPr>
            <a:spLocks noChangeArrowheads="1"/>
          </p:cNvSpPr>
          <p:nvPr/>
        </p:nvSpPr>
        <p:spPr bwMode="auto">
          <a:xfrm>
            <a:off x="755071" y="3881463"/>
            <a:ext cx="1025929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D7BDC277-58BC-4CA3-8687-D4234AD47D65}"/>
              </a:ext>
            </a:extLst>
          </p:cNvPr>
          <p:cNvPicPr>
            <a:picLocks noChangeAspect="1"/>
          </p:cNvPicPr>
          <p:nvPr/>
        </p:nvPicPr>
        <p:blipFill>
          <a:blip r:embed="rId3"/>
          <a:stretch>
            <a:fillRect/>
          </a:stretch>
        </p:blipFill>
        <p:spPr>
          <a:xfrm>
            <a:off x="1561675" y="2774387"/>
            <a:ext cx="8840416" cy="2725095"/>
          </a:xfrm>
          <a:prstGeom prst="rect">
            <a:avLst/>
          </a:prstGeom>
        </p:spPr>
      </p:pic>
    </p:spTree>
    <p:extLst>
      <p:ext uri="{BB962C8B-B14F-4D97-AF65-F5344CB8AC3E}">
        <p14:creationId xmlns:p14="http://schemas.microsoft.com/office/powerpoint/2010/main" val="1571144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912B2FE-7E9F-41FE-A168-466EF34C315B}"/>
              </a:ext>
            </a:extLst>
          </p:cNvPr>
          <p:cNvSpPr/>
          <p:nvPr/>
        </p:nvSpPr>
        <p:spPr>
          <a:xfrm>
            <a:off x="755071" y="1652446"/>
            <a:ext cx="4038601" cy="28931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b="1" dirty="0">
                <a:latin typeface="Arial" panose="020B0604020202020204" pitchFamily="34" charset="0"/>
              </a:rPr>
              <a:t>Sample</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zhen:Person</a:t>
            </a:r>
            <a:r>
              <a:rPr lang="en-US" altLang="zh-CN" sz="1400" dirty="0">
                <a:solidFill>
                  <a:schemeClr val="bg1">
                    <a:lumMod val="50000"/>
                  </a:schemeClr>
                </a:solidFill>
                <a:latin typeface="Arial" panose="020B0604020202020204" pitchFamily="34" charset="0"/>
              </a:rPr>
              <a:t> {name: "Zhen"})</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praveena:Person</a:t>
            </a:r>
            <a:r>
              <a:rPr lang="en-US" altLang="zh-CN" sz="1400" dirty="0">
                <a:solidFill>
                  <a:schemeClr val="bg1">
                    <a:lumMod val="50000"/>
                  </a:schemeClr>
                </a:solidFill>
                <a:latin typeface="Arial" panose="020B0604020202020204" pitchFamily="34" charset="0"/>
              </a:rPr>
              <a:t> {name: "</a:t>
            </a:r>
            <a:r>
              <a:rPr lang="en-US" altLang="zh-CN" sz="1400" dirty="0" err="1">
                <a:solidFill>
                  <a:schemeClr val="bg1">
                    <a:lumMod val="50000"/>
                  </a:schemeClr>
                </a:solidFill>
                <a:latin typeface="Arial" panose="020B0604020202020204" pitchFamily="34" charset="0"/>
              </a:rPr>
              <a:t>Praveena</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michael:Person</a:t>
            </a:r>
            <a:r>
              <a:rPr lang="en-US" altLang="zh-CN" sz="1400" dirty="0">
                <a:solidFill>
                  <a:schemeClr val="bg1">
                    <a:lumMod val="50000"/>
                  </a:schemeClr>
                </a:solidFill>
                <a:latin typeface="Arial" panose="020B0604020202020204" pitchFamily="34" charset="0"/>
              </a:rPr>
              <a:t> {name: "Michael"})</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arya:Person</a:t>
            </a:r>
            <a:r>
              <a:rPr lang="en-US" altLang="zh-CN" sz="1400" dirty="0">
                <a:solidFill>
                  <a:schemeClr val="bg1">
                    <a:lumMod val="50000"/>
                  </a:schemeClr>
                </a:solidFill>
                <a:latin typeface="Arial" panose="020B0604020202020204" pitchFamily="34" charset="0"/>
              </a:rPr>
              <a:t> {name: "Arya"})</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karin:Person</a:t>
            </a:r>
            <a:r>
              <a:rPr lang="en-US" altLang="zh-CN" sz="1400" dirty="0">
                <a:solidFill>
                  <a:schemeClr val="bg1">
                    <a:lumMod val="50000"/>
                  </a:schemeClr>
                </a:solidFill>
                <a:latin typeface="Arial" panose="020B0604020202020204" pitchFamily="34" charset="0"/>
              </a:rPr>
              <a:t> {name: "Karin"})</a:t>
            </a:r>
          </a:p>
          <a:p>
            <a:endParaRPr lang="en-US" altLang="zh-CN" sz="1400" dirty="0">
              <a:solidFill>
                <a:schemeClr val="bg1">
                  <a:lumMod val="50000"/>
                </a:schemeClr>
              </a:solidFill>
              <a:latin typeface="Arial" panose="020B0604020202020204" pitchFamily="34" charset="0"/>
            </a:endParaRP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zhen</a:t>
            </a:r>
            <a:r>
              <a:rPr lang="en-US" altLang="zh-CN" sz="1400" dirty="0">
                <a:solidFill>
                  <a:schemeClr val="bg1">
                    <a:lumMod val="50000"/>
                  </a:schemeClr>
                </a:solidFill>
                <a:latin typeface="Arial" panose="020B0604020202020204" pitchFamily="34" charset="0"/>
              </a:rPr>
              <a:t>)-[:FRIENDS]-(</a:t>
            </a:r>
            <a:r>
              <a:rPr lang="en-US" altLang="zh-CN" sz="1400" dirty="0" err="1">
                <a:solidFill>
                  <a:schemeClr val="bg1">
                    <a:lumMod val="50000"/>
                  </a:schemeClr>
                </a:solidFill>
                <a:latin typeface="Arial" panose="020B0604020202020204" pitchFamily="34" charset="0"/>
              </a:rPr>
              <a:t>arya</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zhen</a:t>
            </a:r>
            <a:r>
              <a:rPr lang="en-US" altLang="zh-CN" sz="1400" dirty="0">
                <a:solidFill>
                  <a:schemeClr val="bg1">
                    <a:lumMod val="50000"/>
                  </a:schemeClr>
                </a:solidFill>
                <a:latin typeface="Arial" panose="020B0604020202020204" pitchFamily="34" charset="0"/>
              </a:rPr>
              <a:t>)-[:FRIENDS]-(</a:t>
            </a:r>
            <a:r>
              <a:rPr lang="en-US" altLang="zh-CN" sz="1400" dirty="0" err="1">
                <a:solidFill>
                  <a:schemeClr val="bg1">
                    <a:lumMod val="50000"/>
                  </a:schemeClr>
                </a:solidFill>
                <a:latin typeface="Arial" panose="020B0604020202020204" pitchFamily="34" charset="0"/>
              </a:rPr>
              <a:t>praveena</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praveena</a:t>
            </a:r>
            <a:r>
              <a:rPr lang="en-US" altLang="zh-CN" sz="1400" dirty="0">
                <a:solidFill>
                  <a:schemeClr val="bg1">
                    <a:lumMod val="50000"/>
                  </a:schemeClr>
                </a:solidFill>
                <a:latin typeface="Arial" panose="020B0604020202020204" pitchFamily="34" charset="0"/>
              </a:rPr>
              <a:t>)-[:WORKS_WITH]-(</a:t>
            </a:r>
            <a:r>
              <a:rPr lang="en-US" altLang="zh-CN" sz="1400" dirty="0" err="1">
                <a:solidFill>
                  <a:schemeClr val="bg1">
                    <a:lumMod val="50000"/>
                  </a:schemeClr>
                </a:solidFill>
                <a:latin typeface="Arial" panose="020B0604020202020204" pitchFamily="34" charset="0"/>
              </a:rPr>
              <a:t>karin</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praveena</a:t>
            </a:r>
            <a:r>
              <a:rPr lang="en-US" altLang="zh-CN" sz="1400" dirty="0">
                <a:solidFill>
                  <a:schemeClr val="bg1">
                    <a:lumMod val="50000"/>
                  </a:schemeClr>
                </a:solidFill>
                <a:latin typeface="Arial" panose="020B0604020202020204" pitchFamily="34" charset="0"/>
              </a:rPr>
              <a:t>)-[:FRIENDS]-(</a:t>
            </a:r>
            <a:r>
              <a:rPr lang="en-US" altLang="zh-CN" sz="1400" dirty="0" err="1">
                <a:solidFill>
                  <a:schemeClr val="bg1">
                    <a:lumMod val="50000"/>
                  </a:schemeClr>
                </a:solidFill>
                <a:latin typeface="Arial" panose="020B0604020202020204" pitchFamily="34" charset="0"/>
              </a:rPr>
              <a:t>michael</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michael</a:t>
            </a:r>
            <a:r>
              <a:rPr lang="en-US" altLang="zh-CN" sz="1400" dirty="0">
                <a:solidFill>
                  <a:schemeClr val="bg1">
                    <a:lumMod val="50000"/>
                  </a:schemeClr>
                </a:solidFill>
                <a:latin typeface="Arial" panose="020B0604020202020204" pitchFamily="34" charset="0"/>
              </a:rPr>
              <a:t>)-[:WORKS_WITH]-(</a:t>
            </a:r>
            <a:r>
              <a:rPr lang="en-US" altLang="zh-CN" sz="1400" dirty="0" err="1">
                <a:solidFill>
                  <a:schemeClr val="bg1">
                    <a:lumMod val="50000"/>
                  </a:schemeClr>
                </a:solidFill>
                <a:latin typeface="Arial" panose="020B0604020202020204" pitchFamily="34" charset="0"/>
              </a:rPr>
              <a:t>karin</a:t>
            </a:r>
            <a:r>
              <a:rPr lang="en-US" altLang="zh-CN" sz="1400" dirty="0">
                <a:solidFill>
                  <a:schemeClr val="bg1">
                    <a:lumMod val="50000"/>
                  </a:schemeClr>
                </a:solidFill>
                <a:latin typeface="Arial" panose="020B0604020202020204" pitchFamily="34" charset="0"/>
              </a:rPr>
              <a:t>)</a:t>
            </a:r>
          </a:p>
          <a:p>
            <a:r>
              <a:rPr lang="en-US" altLang="zh-CN" sz="1400" dirty="0">
                <a:solidFill>
                  <a:schemeClr val="bg1">
                    <a:lumMod val="50000"/>
                  </a:schemeClr>
                </a:solidFill>
                <a:latin typeface="Arial" panose="020B0604020202020204" pitchFamily="34" charset="0"/>
              </a:rPr>
              <a:t>MERGE (</a:t>
            </a:r>
            <a:r>
              <a:rPr lang="en-US" altLang="zh-CN" sz="1400" dirty="0" err="1">
                <a:solidFill>
                  <a:schemeClr val="bg1">
                    <a:lumMod val="50000"/>
                  </a:schemeClr>
                </a:solidFill>
                <a:latin typeface="Arial" panose="020B0604020202020204" pitchFamily="34" charset="0"/>
              </a:rPr>
              <a:t>arya</a:t>
            </a:r>
            <a:r>
              <a:rPr lang="en-US" altLang="zh-CN" sz="1400" dirty="0">
                <a:solidFill>
                  <a:schemeClr val="bg1">
                    <a:lumMod val="50000"/>
                  </a:schemeClr>
                </a:solidFill>
                <a:latin typeface="Arial" panose="020B0604020202020204" pitchFamily="34" charset="0"/>
              </a:rPr>
              <a:t>)-[:FRIENDS]-(</a:t>
            </a:r>
            <a:r>
              <a:rPr lang="en-US" altLang="zh-CN" sz="1400" dirty="0" err="1">
                <a:solidFill>
                  <a:schemeClr val="bg1">
                    <a:lumMod val="50000"/>
                  </a:schemeClr>
                </a:solidFill>
                <a:latin typeface="Arial" panose="020B0604020202020204" pitchFamily="34" charset="0"/>
              </a:rPr>
              <a:t>karin</a:t>
            </a:r>
            <a:r>
              <a:rPr lang="en-US" altLang="zh-CN" sz="1400" dirty="0">
                <a:solidFill>
                  <a:schemeClr val="bg1">
                    <a:lumMod val="50000"/>
                  </a:schemeClr>
                </a:solidFill>
                <a:latin typeface="Arial" panose="020B0604020202020204" pitchFamily="34" charset="0"/>
              </a:rPr>
              <a:t>)</a:t>
            </a:r>
            <a:endParaRPr lang="zh-CN" altLang="en-US" sz="1400" dirty="0">
              <a:solidFill>
                <a:schemeClr val="bg1">
                  <a:lumMod val="50000"/>
                </a:schemeClr>
              </a:solidFill>
              <a:latin typeface="Arial" panose="020B0604020202020204" pitchFamily="34" charset="0"/>
            </a:endParaRPr>
          </a:p>
        </p:txBody>
      </p:sp>
      <p:sp>
        <p:nvSpPr>
          <p:cNvPr id="5" name="矩形 4">
            <a:extLst>
              <a:ext uri="{FF2B5EF4-FFF2-40B4-BE49-F238E27FC236}">
                <a16:creationId xmlns:a16="http://schemas.microsoft.com/office/drawing/2014/main" id="{3C1D6D8D-5071-41A2-BD98-EEC689949163}"/>
              </a:ext>
            </a:extLst>
          </p:cNvPr>
          <p:cNvSpPr/>
          <p:nvPr/>
        </p:nvSpPr>
        <p:spPr>
          <a:xfrm>
            <a:off x="742986" y="4759981"/>
            <a:ext cx="5340929" cy="7386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400" dirty="0">
                <a:solidFill>
                  <a:schemeClr val="bg1">
                    <a:lumMod val="50000"/>
                  </a:schemeClr>
                </a:solidFill>
                <a:latin typeface="Arial" panose="020B0604020202020204" pitchFamily="34" charset="0"/>
              </a:rPr>
              <a:t>MATCH (p1:Person {name: 'Michael'})</a:t>
            </a:r>
          </a:p>
          <a:p>
            <a:r>
              <a:rPr lang="en-US" altLang="zh-CN" sz="1400" dirty="0">
                <a:solidFill>
                  <a:schemeClr val="bg1">
                    <a:lumMod val="50000"/>
                  </a:schemeClr>
                </a:solidFill>
                <a:latin typeface="Arial" panose="020B0604020202020204" pitchFamily="34" charset="0"/>
              </a:rPr>
              <a:t>MATCH (p2:Person {name: 'Karin'})</a:t>
            </a:r>
          </a:p>
          <a:p>
            <a:r>
              <a:rPr lang="en-US" altLang="zh-CN" sz="1400" dirty="0">
                <a:solidFill>
                  <a:schemeClr val="bg1">
                    <a:lumMod val="50000"/>
                  </a:schemeClr>
                </a:solidFill>
                <a:latin typeface="Arial" panose="020B0604020202020204" pitchFamily="34" charset="0"/>
              </a:rPr>
              <a:t>RETURN </a:t>
            </a:r>
            <a:r>
              <a:rPr lang="en-US" altLang="zh-CN" sz="1400" dirty="0" err="1">
                <a:solidFill>
                  <a:schemeClr val="bg1">
                    <a:lumMod val="50000"/>
                  </a:schemeClr>
                </a:solidFill>
                <a:latin typeface="Arial" panose="020B0604020202020204" pitchFamily="34" charset="0"/>
              </a:rPr>
              <a:t>algo.linkprediction.adamicAdar</a:t>
            </a:r>
            <a:r>
              <a:rPr lang="en-US" altLang="zh-CN" sz="1400" dirty="0">
                <a:solidFill>
                  <a:schemeClr val="bg1">
                    <a:lumMod val="50000"/>
                  </a:schemeClr>
                </a:solidFill>
                <a:latin typeface="Arial" panose="020B0604020202020204" pitchFamily="34" charset="0"/>
              </a:rPr>
              <a:t>(p1, p2) AS score</a:t>
            </a:r>
            <a:endParaRPr lang="zh-CN" altLang="en-US" sz="1400" dirty="0">
              <a:solidFill>
                <a:schemeClr val="bg1">
                  <a:lumMod val="50000"/>
                </a:schemeClr>
              </a:solidFill>
              <a:latin typeface="Arial" panose="020B0604020202020204" pitchFamily="34" charset="0"/>
            </a:endParaRPr>
          </a:p>
        </p:txBody>
      </p:sp>
      <p:sp>
        <p:nvSpPr>
          <p:cNvPr id="6" name="矩形 5">
            <a:extLst>
              <a:ext uri="{FF2B5EF4-FFF2-40B4-BE49-F238E27FC236}">
                <a16:creationId xmlns:a16="http://schemas.microsoft.com/office/drawing/2014/main" id="{3CC5A985-D6BF-4EE8-97AC-DD4C85395EFB}"/>
              </a:ext>
            </a:extLst>
          </p:cNvPr>
          <p:cNvSpPr/>
          <p:nvPr/>
        </p:nvSpPr>
        <p:spPr>
          <a:xfrm>
            <a:off x="379228" y="1138444"/>
            <a:ext cx="3323346" cy="369332"/>
          </a:xfrm>
          <a:prstGeom prst="rect">
            <a:avLst/>
          </a:prstGeom>
        </p:spPr>
        <p:txBody>
          <a:bodyPr wrap="none">
            <a:spAutoFit/>
          </a:bodyPr>
          <a:lstStyle/>
          <a:p>
            <a:pPr marL="342900" indent="-342900">
              <a:buFont typeface="+mj-lt"/>
              <a:buAutoNum type="arabicPeriod"/>
            </a:pPr>
            <a:r>
              <a:rPr lang="en-US" altLang="zh-CN" dirty="0">
                <a:solidFill>
                  <a:srgbClr val="3D5360"/>
                </a:solidFill>
                <a:latin typeface="Open Sans"/>
              </a:rPr>
              <a:t>The Adamic Adar algorithm</a:t>
            </a:r>
            <a:endParaRPr lang="en-US" altLang="zh-CN" b="0" i="0" dirty="0">
              <a:solidFill>
                <a:srgbClr val="3D5360"/>
              </a:solidFill>
              <a:effectLst/>
              <a:latin typeface="Open Sans"/>
            </a:endParaRPr>
          </a:p>
        </p:txBody>
      </p:sp>
      <p:sp>
        <p:nvSpPr>
          <p:cNvPr id="7" name="标题 1">
            <a:extLst>
              <a:ext uri="{FF2B5EF4-FFF2-40B4-BE49-F238E27FC236}">
                <a16:creationId xmlns:a16="http://schemas.microsoft.com/office/drawing/2014/main" id="{35DAA630-7156-4B02-933B-214B378EDDF4}"/>
              </a:ext>
            </a:extLst>
          </p:cNvPr>
          <p:cNvSpPr>
            <a:spLocks noGrp="1"/>
          </p:cNvSpPr>
          <p:nvPr>
            <p:ph type="title"/>
          </p:nvPr>
        </p:nvSpPr>
        <p:spPr>
          <a:xfrm>
            <a:off x="415636" y="368299"/>
            <a:ext cx="4648200"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链路预测算法</a:t>
            </a:r>
          </a:p>
        </p:txBody>
      </p:sp>
      <p:sp>
        <p:nvSpPr>
          <p:cNvPr id="10" name="矩形 9">
            <a:extLst>
              <a:ext uri="{FF2B5EF4-FFF2-40B4-BE49-F238E27FC236}">
                <a16:creationId xmlns:a16="http://schemas.microsoft.com/office/drawing/2014/main" id="{FFBA21F6-479F-43FF-9308-CD02F795018E}"/>
              </a:ext>
            </a:extLst>
          </p:cNvPr>
          <p:cNvSpPr/>
          <p:nvPr/>
        </p:nvSpPr>
        <p:spPr>
          <a:xfrm>
            <a:off x="742986" y="5713080"/>
            <a:ext cx="6096000" cy="95410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CN" sz="1400" dirty="0">
                <a:solidFill>
                  <a:schemeClr val="bg1">
                    <a:lumMod val="50000"/>
                  </a:schemeClr>
                </a:solidFill>
                <a:latin typeface="Arial" panose="020B0604020202020204" pitchFamily="34" charset="0"/>
              </a:rPr>
              <a:t>MATCH (p1:Person {name: 'Michael'})</a:t>
            </a:r>
          </a:p>
          <a:p>
            <a:r>
              <a:rPr lang="en-US" altLang="zh-CN" sz="1400" dirty="0">
                <a:solidFill>
                  <a:schemeClr val="bg1">
                    <a:lumMod val="50000"/>
                  </a:schemeClr>
                </a:solidFill>
                <a:latin typeface="Arial" panose="020B0604020202020204" pitchFamily="34" charset="0"/>
              </a:rPr>
              <a:t>MATCH (p2:Person {name: 'Karin'})</a:t>
            </a:r>
          </a:p>
          <a:p>
            <a:r>
              <a:rPr lang="en-US" altLang="zh-CN" sz="1400" dirty="0">
                <a:solidFill>
                  <a:schemeClr val="bg1">
                    <a:lumMod val="50000"/>
                  </a:schemeClr>
                </a:solidFill>
                <a:latin typeface="Arial" panose="020B0604020202020204" pitchFamily="34" charset="0"/>
              </a:rPr>
              <a:t>RETURN </a:t>
            </a:r>
            <a:r>
              <a:rPr lang="en-US" altLang="zh-CN" sz="1400" dirty="0" err="1">
                <a:solidFill>
                  <a:schemeClr val="bg1">
                    <a:lumMod val="50000"/>
                  </a:schemeClr>
                </a:solidFill>
                <a:latin typeface="Arial" panose="020B0604020202020204" pitchFamily="34" charset="0"/>
              </a:rPr>
              <a:t>algo.linkprediction.adamicAdar</a:t>
            </a:r>
            <a:r>
              <a:rPr lang="en-US" altLang="zh-CN" sz="1400" dirty="0">
                <a:solidFill>
                  <a:schemeClr val="bg1">
                    <a:lumMod val="50000"/>
                  </a:schemeClr>
                </a:solidFill>
                <a:latin typeface="Arial" panose="020B0604020202020204" pitchFamily="34" charset="0"/>
              </a:rPr>
              <a:t>(p1, p2, {</a:t>
            </a:r>
            <a:r>
              <a:rPr lang="en-US" altLang="zh-CN" sz="1400" dirty="0" err="1">
                <a:solidFill>
                  <a:schemeClr val="bg1">
                    <a:lumMod val="50000"/>
                  </a:schemeClr>
                </a:solidFill>
                <a:latin typeface="Arial" panose="020B0604020202020204" pitchFamily="34" charset="0"/>
              </a:rPr>
              <a:t>relationshipQuery</a:t>
            </a:r>
            <a:r>
              <a:rPr lang="en-US" altLang="zh-CN" sz="1400" dirty="0">
                <a:solidFill>
                  <a:schemeClr val="bg1">
                    <a:lumMod val="50000"/>
                  </a:schemeClr>
                </a:solidFill>
                <a:latin typeface="Arial" panose="020B0604020202020204" pitchFamily="34" charset="0"/>
              </a:rPr>
              <a:t>: "FRIENDS"}) AS score</a:t>
            </a:r>
            <a:endParaRPr lang="zh-CN" altLang="en-US" sz="1400" dirty="0">
              <a:solidFill>
                <a:schemeClr val="bg1">
                  <a:lumMod val="50000"/>
                </a:schemeClr>
              </a:solidFill>
              <a:latin typeface="Arial" panose="020B0604020202020204" pitchFamily="34" charset="0"/>
            </a:endParaRPr>
          </a:p>
        </p:txBody>
      </p:sp>
      <p:sp>
        <p:nvSpPr>
          <p:cNvPr id="13" name="箭头: 虚尾 12">
            <a:extLst>
              <a:ext uri="{FF2B5EF4-FFF2-40B4-BE49-F238E27FC236}">
                <a16:creationId xmlns:a16="http://schemas.microsoft.com/office/drawing/2014/main" id="{0B568AFC-DD15-4C16-91F1-E09201C20AB8}"/>
              </a:ext>
            </a:extLst>
          </p:cNvPr>
          <p:cNvSpPr/>
          <p:nvPr/>
        </p:nvSpPr>
        <p:spPr>
          <a:xfrm>
            <a:off x="6648754" y="4995754"/>
            <a:ext cx="1494546" cy="505691"/>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箭头: 虚尾 13">
            <a:extLst>
              <a:ext uri="{FF2B5EF4-FFF2-40B4-BE49-F238E27FC236}">
                <a16:creationId xmlns:a16="http://schemas.microsoft.com/office/drawing/2014/main" id="{2BF8951E-A283-41B3-B2D1-AB962D9BE27C}"/>
              </a:ext>
            </a:extLst>
          </p:cNvPr>
          <p:cNvSpPr/>
          <p:nvPr/>
        </p:nvSpPr>
        <p:spPr>
          <a:xfrm>
            <a:off x="7211291" y="5915865"/>
            <a:ext cx="969818" cy="505691"/>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F231A84C-ACC1-4CEB-83C4-9D9B6133A42B}"/>
              </a:ext>
            </a:extLst>
          </p:cNvPr>
          <p:cNvPicPr>
            <a:picLocks noChangeAspect="1"/>
          </p:cNvPicPr>
          <p:nvPr/>
        </p:nvPicPr>
        <p:blipFill>
          <a:blip r:embed="rId3"/>
          <a:stretch>
            <a:fillRect/>
          </a:stretch>
        </p:blipFill>
        <p:spPr>
          <a:xfrm>
            <a:off x="7233083" y="823658"/>
            <a:ext cx="4371818" cy="38792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箭头: 虚尾 14">
            <a:extLst>
              <a:ext uri="{FF2B5EF4-FFF2-40B4-BE49-F238E27FC236}">
                <a16:creationId xmlns:a16="http://schemas.microsoft.com/office/drawing/2014/main" id="{4747F74E-CFA7-4F39-869C-E56AC4DAA15B}"/>
              </a:ext>
            </a:extLst>
          </p:cNvPr>
          <p:cNvSpPr/>
          <p:nvPr/>
        </p:nvSpPr>
        <p:spPr>
          <a:xfrm>
            <a:off x="5869168" y="2628187"/>
            <a:ext cx="969818" cy="505691"/>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F11229F-66BD-4A08-BD40-E894D82A49C5}"/>
              </a:ext>
            </a:extLst>
          </p:cNvPr>
          <p:cNvSpPr/>
          <p:nvPr/>
        </p:nvSpPr>
        <p:spPr>
          <a:xfrm>
            <a:off x="8628753" y="1379373"/>
            <a:ext cx="929106" cy="9161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D83E6FA-655D-4F80-A9E2-2EABA00A6B05}"/>
              </a:ext>
            </a:extLst>
          </p:cNvPr>
          <p:cNvSpPr/>
          <p:nvPr/>
        </p:nvSpPr>
        <p:spPr>
          <a:xfrm>
            <a:off x="10116827" y="993774"/>
            <a:ext cx="929106" cy="91616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91D731B9-D2B0-40C3-840F-2A8383FB8571}"/>
              </a:ext>
            </a:extLst>
          </p:cNvPr>
          <p:cNvPicPr>
            <a:picLocks noChangeAspect="1"/>
          </p:cNvPicPr>
          <p:nvPr/>
        </p:nvPicPr>
        <p:blipFill>
          <a:blip r:embed="rId4"/>
          <a:stretch>
            <a:fillRect/>
          </a:stretch>
        </p:blipFill>
        <p:spPr>
          <a:xfrm>
            <a:off x="8576233" y="5864226"/>
            <a:ext cx="2011938" cy="706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图片 19">
            <a:extLst>
              <a:ext uri="{FF2B5EF4-FFF2-40B4-BE49-F238E27FC236}">
                <a16:creationId xmlns:a16="http://schemas.microsoft.com/office/drawing/2014/main" id="{22A28475-2606-42DE-914D-308DCC022D6D}"/>
              </a:ext>
            </a:extLst>
          </p:cNvPr>
          <p:cNvPicPr>
            <a:picLocks noChangeAspect="1"/>
          </p:cNvPicPr>
          <p:nvPr/>
        </p:nvPicPr>
        <p:blipFill>
          <a:blip r:embed="rId5"/>
          <a:stretch>
            <a:fillRect/>
          </a:stretch>
        </p:blipFill>
        <p:spPr>
          <a:xfrm>
            <a:off x="8571604" y="4872992"/>
            <a:ext cx="2016567" cy="706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矩形 24">
            <a:extLst>
              <a:ext uri="{FF2B5EF4-FFF2-40B4-BE49-F238E27FC236}">
                <a16:creationId xmlns:a16="http://schemas.microsoft.com/office/drawing/2014/main" id="{04FAB78E-6279-48F7-A5A9-0C7688B406C2}"/>
              </a:ext>
            </a:extLst>
          </p:cNvPr>
          <p:cNvSpPr/>
          <p:nvPr/>
        </p:nvSpPr>
        <p:spPr>
          <a:xfrm>
            <a:off x="6838986" y="4714801"/>
            <a:ext cx="966931" cy="369332"/>
          </a:xfrm>
          <a:prstGeom prst="rect">
            <a:avLst/>
          </a:prstGeom>
        </p:spPr>
        <p:txBody>
          <a:bodyPr wrap="none">
            <a:spAutoFit/>
          </a:bodyPr>
          <a:lstStyle/>
          <a:p>
            <a:r>
              <a:rPr lang="en-US" altLang="zh-CN" dirty="0">
                <a:latin typeface="Arial" panose="020B0604020202020204" pitchFamily="34" charset="0"/>
              </a:rPr>
              <a:t>1/log(3)</a:t>
            </a:r>
            <a:endParaRPr lang="zh-CN" altLang="en-US" dirty="0"/>
          </a:p>
        </p:txBody>
      </p:sp>
    </p:spTree>
    <p:extLst>
      <p:ext uri="{BB962C8B-B14F-4D97-AF65-F5344CB8AC3E}">
        <p14:creationId xmlns:p14="http://schemas.microsoft.com/office/powerpoint/2010/main" val="3934280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B5F519D-6C3A-4203-B9DF-46A6F8A50D1D}"/>
              </a:ext>
            </a:extLst>
          </p:cNvPr>
          <p:cNvSpPr>
            <a:spLocks noGrp="1"/>
          </p:cNvSpPr>
          <p:nvPr>
            <p:ph type="title"/>
          </p:nvPr>
        </p:nvSpPr>
        <p:spPr>
          <a:xfrm>
            <a:off x="415635" y="368299"/>
            <a:ext cx="7523019"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链路预测算法</a:t>
            </a:r>
          </a:p>
        </p:txBody>
      </p:sp>
      <p:sp>
        <p:nvSpPr>
          <p:cNvPr id="2" name="矩形 1">
            <a:extLst>
              <a:ext uri="{FF2B5EF4-FFF2-40B4-BE49-F238E27FC236}">
                <a16:creationId xmlns:a16="http://schemas.microsoft.com/office/drawing/2014/main" id="{179C1DF9-3BCC-4649-85EA-587F6AA68CB7}"/>
              </a:ext>
            </a:extLst>
          </p:cNvPr>
          <p:cNvSpPr/>
          <p:nvPr/>
        </p:nvSpPr>
        <p:spPr>
          <a:xfrm>
            <a:off x="2193583" y="659066"/>
            <a:ext cx="4942191" cy="5451621"/>
          </a:xfrm>
          <a:prstGeom prst="rect">
            <a:avLst/>
          </a:prstGeom>
        </p:spPr>
        <p:txBody>
          <a:bodyPr wrap="square">
            <a:spAutoFit/>
          </a:bodyPr>
          <a:lstStyle/>
          <a:p>
            <a:pPr>
              <a:lnSpc>
                <a:spcPct val="150000"/>
              </a:lnSpc>
            </a:pPr>
            <a:endParaRPr lang="en-US" altLang="zh-CN" dirty="0"/>
          </a:p>
          <a:p>
            <a:pPr>
              <a:lnSpc>
                <a:spcPct val="150000"/>
              </a:lnSpc>
            </a:pPr>
            <a:endParaRPr lang="en-US" altLang="zh-CN" dirty="0"/>
          </a:p>
          <a:p>
            <a:pPr>
              <a:lnSpc>
                <a:spcPct val="150000"/>
              </a:lnSpc>
            </a:pPr>
            <a:r>
              <a:rPr lang="zh-CN" altLang="en-US" dirty="0"/>
              <a:t>（</a:t>
            </a:r>
            <a:r>
              <a:rPr lang="en-US" altLang="zh-CN" dirty="0"/>
              <a:t>1</a:t>
            </a:r>
            <a:r>
              <a:rPr lang="zh-CN" altLang="en-US" dirty="0"/>
              <a:t>）</a:t>
            </a:r>
            <a:r>
              <a:rPr lang="en-US" altLang="zh-CN" dirty="0"/>
              <a:t>Adamic Adar</a:t>
            </a:r>
          </a:p>
          <a:p>
            <a:pPr>
              <a:lnSpc>
                <a:spcPct val="150000"/>
              </a:lnSpc>
            </a:pPr>
            <a:endParaRPr lang="en-US" altLang="zh-CN" dirty="0"/>
          </a:p>
          <a:p>
            <a:pPr>
              <a:lnSpc>
                <a:spcPct val="150000"/>
              </a:lnSpc>
            </a:pPr>
            <a:r>
              <a:rPr lang="zh-CN" altLang="en-US" dirty="0"/>
              <a:t>（</a:t>
            </a:r>
            <a:r>
              <a:rPr lang="en-US" altLang="zh-CN" dirty="0"/>
              <a:t>2</a:t>
            </a:r>
            <a:r>
              <a:rPr lang="zh-CN" altLang="en-US" dirty="0"/>
              <a:t>）</a:t>
            </a:r>
            <a:r>
              <a:rPr lang="en-US" altLang="zh-CN" dirty="0"/>
              <a:t>Common Neighbors</a:t>
            </a:r>
          </a:p>
          <a:p>
            <a:pPr>
              <a:lnSpc>
                <a:spcPct val="150000"/>
              </a:lnSpc>
            </a:pPr>
            <a:br>
              <a:rPr lang="en-US" altLang="zh-CN" dirty="0"/>
            </a:br>
            <a:r>
              <a:rPr lang="zh-CN" altLang="en-US" dirty="0"/>
              <a:t>（</a:t>
            </a:r>
            <a:r>
              <a:rPr lang="en-US" altLang="zh-CN" dirty="0"/>
              <a:t>3</a:t>
            </a:r>
            <a:r>
              <a:rPr lang="zh-CN" altLang="en-US" dirty="0"/>
              <a:t>）</a:t>
            </a:r>
            <a:r>
              <a:rPr lang="en-US" altLang="zh-CN" dirty="0"/>
              <a:t>Preferential Attachment</a:t>
            </a:r>
          </a:p>
          <a:p>
            <a:pPr>
              <a:lnSpc>
                <a:spcPct val="150000"/>
              </a:lnSpc>
            </a:pPr>
            <a:endParaRPr lang="en-US" altLang="zh-CN" dirty="0"/>
          </a:p>
          <a:p>
            <a:pPr>
              <a:lnSpc>
                <a:spcPct val="150000"/>
              </a:lnSpc>
            </a:pPr>
            <a:r>
              <a:rPr lang="zh-CN" altLang="en-US" dirty="0"/>
              <a:t>（</a:t>
            </a:r>
            <a:r>
              <a:rPr lang="en-US" altLang="zh-CN" dirty="0"/>
              <a:t>4</a:t>
            </a:r>
            <a:r>
              <a:rPr lang="zh-CN" altLang="en-US" dirty="0"/>
              <a:t>）</a:t>
            </a:r>
            <a:r>
              <a:rPr lang="en-US" altLang="zh-CN" dirty="0"/>
              <a:t>Resource Allocation</a:t>
            </a:r>
            <a:br>
              <a:rPr lang="en-US" altLang="zh-CN" dirty="0"/>
            </a:br>
            <a:endParaRPr lang="en-US" altLang="zh-CN" dirty="0"/>
          </a:p>
          <a:p>
            <a:pPr>
              <a:lnSpc>
                <a:spcPct val="150000"/>
              </a:lnSpc>
            </a:pPr>
            <a:r>
              <a:rPr lang="zh-CN" altLang="en-US" dirty="0"/>
              <a:t>（</a:t>
            </a:r>
            <a:r>
              <a:rPr lang="en-US" altLang="zh-CN" dirty="0"/>
              <a:t>5</a:t>
            </a:r>
            <a:r>
              <a:rPr lang="zh-CN" altLang="en-US" dirty="0"/>
              <a:t>）</a:t>
            </a:r>
            <a:r>
              <a:rPr lang="en-US" altLang="zh-CN" dirty="0"/>
              <a:t>Same Community</a:t>
            </a:r>
            <a:br>
              <a:rPr lang="en-US" altLang="zh-CN" dirty="0"/>
            </a:br>
            <a:endParaRPr lang="en-US" altLang="zh-CN" dirty="0"/>
          </a:p>
          <a:p>
            <a:pPr>
              <a:lnSpc>
                <a:spcPct val="150000"/>
              </a:lnSpc>
            </a:pPr>
            <a:r>
              <a:rPr lang="zh-CN" altLang="en-US" dirty="0"/>
              <a:t>（</a:t>
            </a:r>
            <a:r>
              <a:rPr lang="en-US" altLang="zh-CN" dirty="0"/>
              <a:t>6</a:t>
            </a:r>
            <a:r>
              <a:rPr lang="zh-CN" altLang="en-US" dirty="0"/>
              <a:t>）</a:t>
            </a:r>
            <a:r>
              <a:rPr lang="en-US" altLang="zh-CN" dirty="0"/>
              <a:t>Total Neighbors</a:t>
            </a:r>
            <a:endParaRPr lang="zh-CN" altLang="en-US" dirty="0"/>
          </a:p>
        </p:txBody>
      </p:sp>
      <p:pic>
        <p:nvPicPr>
          <p:cNvPr id="5" name="图片 4">
            <a:extLst>
              <a:ext uri="{FF2B5EF4-FFF2-40B4-BE49-F238E27FC236}">
                <a16:creationId xmlns:a16="http://schemas.microsoft.com/office/drawing/2014/main" id="{69AF43C4-F30D-4596-AFF5-A88310EA319F}"/>
              </a:ext>
            </a:extLst>
          </p:cNvPr>
          <p:cNvPicPr>
            <a:picLocks noChangeAspect="1"/>
          </p:cNvPicPr>
          <p:nvPr/>
        </p:nvPicPr>
        <p:blipFill>
          <a:blip r:embed="rId2"/>
          <a:stretch>
            <a:fillRect/>
          </a:stretch>
        </p:blipFill>
        <p:spPr>
          <a:xfrm>
            <a:off x="6015313" y="2389730"/>
            <a:ext cx="3174661" cy="399360"/>
          </a:xfrm>
          <a:prstGeom prst="rect">
            <a:avLst/>
          </a:prstGeom>
        </p:spPr>
      </p:pic>
      <p:pic>
        <p:nvPicPr>
          <p:cNvPr id="6" name="图片 5">
            <a:extLst>
              <a:ext uri="{FF2B5EF4-FFF2-40B4-BE49-F238E27FC236}">
                <a16:creationId xmlns:a16="http://schemas.microsoft.com/office/drawing/2014/main" id="{0DD9FF43-B13F-4B6E-A299-841462CEB5C0}"/>
              </a:ext>
            </a:extLst>
          </p:cNvPr>
          <p:cNvPicPr>
            <a:picLocks noChangeAspect="1"/>
          </p:cNvPicPr>
          <p:nvPr/>
        </p:nvPicPr>
        <p:blipFill>
          <a:blip r:embed="rId3"/>
          <a:stretch>
            <a:fillRect/>
          </a:stretch>
        </p:blipFill>
        <p:spPr>
          <a:xfrm>
            <a:off x="5968798" y="3198584"/>
            <a:ext cx="3267692" cy="372587"/>
          </a:xfrm>
          <a:prstGeom prst="rect">
            <a:avLst/>
          </a:prstGeom>
        </p:spPr>
      </p:pic>
      <p:pic>
        <p:nvPicPr>
          <p:cNvPr id="7" name="图片 6">
            <a:extLst>
              <a:ext uri="{FF2B5EF4-FFF2-40B4-BE49-F238E27FC236}">
                <a16:creationId xmlns:a16="http://schemas.microsoft.com/office/drawing/2014/main" id="{903F3F92-3283-484D-9AE3-2E5888251704}"/>
              </a:ext>
            </a:extLst>
          </p:cNvPr>
          <p:cNvPicPr>
            <a:picLocks noChangeAspect="1"/>
          </p:cNvPicPr>
          <p:nvPr/>
        </p:nvPicPr>
        <p:blipFill>
          <a:blip r:embed="rId4"/>
          <a:stretch>
            <a:fillRect/>
          </a:stretch>
        </p:blipFill>
        <p:spPr>
          <a:xfrm>
            <a:off x="5968798" y="3863742"/>
            <a:ext cx="3465064" cy="824796"/>
          </a:xfrm>
          <a:prstGeom prst="rect">
            <a:avLst/>
          </a:prstGeom>
        </p:spPr>
      </p:pic>
      <p:pic>
        <p:nvPicPr>
          <p:cNvPr id="8" name="图片 7">
            <a:extLst>
              <a:ext uri="{FF2B5EF4-FFF2-40B4-BE49-F238E27FC236}">
                <a16:creationId xmlns:a16="http://schemas.microsoft.com/office/drawing/2014/main" id="{01C20A29-30C0-4DCE-96A9-176F3391E520}"/>
              </a:ext>
            </a:extLst>
          </p:cNvPr>
          <p:cNvPicPr>
            <a:picLocks noChangeAspect="1"/>
          </p:cNvPicPr>
          <p:nvPr/>
        </p:nvPicPr>
        <p:blipFill>
          <a:blip r:embed="rId5"/>
          <a:stretch>
            <a:fillRect/>
          </a:stretch>
        </p:blipFill>
        <p:spPr>
          <a:xfrm>
            <a:off x="6171965" y="5752869"/>
            <a:ext cx="3349131" cy="433662"/>
          </a:xfrm>
          <a:prstGeom prst="rect">
            <a:avLst/>
          </a:prstGeom>
        </p:spPr>
      </p:pic>
      <p:pic>
        <p:nvPicPr>
          <p:cNvPr id="9" name="图片 8">
            <a:extLst>
              <a:ext uri="{FF2B5EF4-FFF2-40B4-BE49-F238E27FC236}">
                <a16:creationId xmlns:a16="http://schemas.microsoft.com/office/drawing/2014/main" id="{E83D291F-914C-4E1D-AAAE-3F49D0BADF1B}"/>
              </a:ext>
            </a:extLst>
          </p:cNvPr>
          <p:cNvPicPr>
            <a:picLocks noChangeAspect="1"/>
          </p:cNvPicPr>
          <p:nvPr/>
        </p:nvPicPr>
        <p:blipFill>
          <a:blip r:embed="rId6"/>
          <a:stretch>
            <a:fillRect/>
          </a:stretch>
        </p:blipFill>
        <p:spPr>
          <a:xfrm>
            <a:off x="5968798" y="1398351"/>
            <a:ext cx="3465064" cy="771501"/>
          </a:xfrm>
          <a:prstGeom prst="rect">
            <a:avLst/>
          </a:prstGeom>
        </p:spPr>
      </p:pic>
      <p:graphicFrame>
        <p:nvGraphicFramePr>
          <p:cNvPr id="10" name="表格 10">
            <a:extLst>
              <a:ext uri="{FF2B5EF4-FFF2-40B4-BE49-F238E27FC236}">
                <a16:creationId xmlns:a16="http://schemas.microsoft.com/office/drawing/2014/main" id="{A826A2CF-0B22-4699-924C-AC81664A56B4}"/>
              </a:ext>
            </a:extLst>
          </p:cNvPr>
          <p:cNvGraphicFramePr>
            <a:graphicFrameLocks noGrp="1"/>
          </p:cNvGraphicFramePr>
          <p:nvPr>
            <p:extLst>
              <p:ext uri="{D42A27DB-BD31-4B8C-83A1-F6EECF244321}">
                <p14:modId xmlns:p14="http://schemas.microsoft.com/office/powerpoint/2010/main" val="3368337266"/>
              </p:ext>
            </p:extLst>
          </p:nvPr>
        </p:nvGraphicFramePr>
        <p:xfrm>
          <a:off x="1555778" y="1347463"/>
          <a:ext cx="8327564" cy="5036124"/>
        </p:xfrm>
        <a:graphic>
          <a:graphicData uri="http://schemas.openxmlformats.org/drawingml/2006/table">
            <a:tbl>
              <a:tblPr firstRow="1" bandRow="1">
                <a:tableStyleId>{5940675A-B579-460E-94D1-54222C63F5DA}</a:tableStyleId>
              </a:tblPr>
              <a:tblGrid>
                <a:gridCol w="4163782">
                  <a:extLst>
                    <a:ext uri="{9D8B030D-6E8A-4147-A177-3AD203B41FA5}">
                      <a16:colId xmlns:a16="http://schemas.microsoft.com/office/drawing/2014/main" val="1277452207"/>
                    </a:ext>
                  </a:extLst>
                </a:gridCol>
                <a:gridCol w="4163782">
                  <a:extLst>
                    <a:ext uri="{9D8B030D-6E8A-4147-A177-3AD203B41FA5}">
                      <a16:colId xmlns:a16="http://schemas.microsoft.com/office/drawing/2014/main" val="2948060409"/>
                    </a:ext>
                  </a:extLst>
                </a:gridCol>
              </a:tblGrid>
              <a:tr h="839354">
                <a:tc>
                  <a:txBody>
                    <a:bodyPr/>
                    <a:lstStyle/>
                    <a:p>
                      <a:endParaRPr lang="en-US" altLang="zh-CN" dirty="0"/>
                    </a:p>
                    <a:p>
                      <a:endParaRPr lang="zh-CN" altLang="en-US" dirty="0"/>
                    </a:p>
                  </a:txBody>
                  <a:tcPr/>
                </a:tc>
                <a:tc>
                  <a:txBody>
                    <a:bodyPr/>
                    <a:lstStyle/>
                    <a:p>
                      <a:endParaRPr lang="zh-CN" altLang="en-US" dirty="0"/>
                    </a:p>
                  </a:txBody>
                  <a:tcPr/>
                </a:tc>
                <a:extLst>
                  <a:ext uri="{0D108BD9-81ED-4DB2-BD59-A6C34878D82A}">
                    <a16:rowId xmlns:a16="http://schemas.microsoft.com/office/drawing/2014/main" val="3024339045"/>
                  </a:ext>
                </a:extLst>
              </a:tr>
              <a:tr h="839354">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448688052"/>
                  </a:ext>
                </a:extLst>
              </a:tr>
              <a:tr h="839354">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05934322"/>
                  </a:ext>
                </a:extLst>
              </a:tr>
              <a:tr h="839354">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916369170"/>
                  </a:ext>
                </a:extLst>
              </a:tr>
              <a:tr h="839354">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863677186"/>
                  </a:ext>
                </a:extLst>
              </a:tr>
              <a:tr h="839354">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419196556"/>
                  </a:ext>
                </a:extLst>
              </a:tr>
            </a:tbl>
          </a:graphicData>
        </a:graphic>
      </p:graphicFrame>
    </p:spTree>
    <p:extLst>
      <p:ext uri="{BB962C8B-B14F-4D97-AF65-F5344CB8AC3E}">
        <p14:creationId xmlns:p14="http://schemas.microsoft.com/office/powerpoint/2010/main" val="420884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C60FCF-1210-4DFE-9A41-F5AD647E3099}"/>
              </a:ext>
            </a:extLst>
          </p:cNvPr>
          <p:cNvSpPr/>
          <p:nvPr/>
        </p:nvSpPr>
        <p:spPr>
          <a:xfrm>
            <a:off x="689429" y="993774"/>
            <a:ext cx="11502571" cy="8133380"/>
          </a:xfrm>
          <a:prstGeom prst="rect">
            <a:avLst/>
          </a:prstGeom>
        </p:spPr>
        <p:txBody>
          <a:bodyPr wrap="square" numCol="2">
            <a:spAutoFit/>
          </a:bodyPr>
          <a:lstStyle/>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中心度算法</a:t>
            </a:r>
            <a:r>
              <a:rPr lang="en-US" altLang="zh-CN" sz="1200" b="1" dirty="0">
                <a:solidFill>
                  <a:srgbClr val="4D4D4D"/>
                </a:solidFill>
                <a:latin typeface="Microsoft YaHei" panose="020B0503020204020204" pitchFamily="34" charset="-122"/>
                <a:ea typeface="Microsoft YaHei" panose="020B0503020204020204" pitchFamily="34" charset="-122"/>
              </a:rPr>
              <a:t>(Centralities)</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
              </a:rPr>
              <a:t>PageRank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页面排名</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err="1">
                <a:solidFill>
                  <a:srgbClr val="6795B5"/>
                </a:solidFill>
                <a:latin typeface="Microsoft YaHei" panose="020B0503020204020204" pitchFamily="34" charset="-122"/>
                <a:ea typeface="Microsoft YaHei" panose="020B0503020204020204" pitchFamily="34" charset="-122"/>
                <a:hlinkClick r:id="rId3"/>
              </a:rPr>
              <a:t>ArticleRank</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4"/>
              </a:rPr>
              <a:t>Betweenness Centrality</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中介中心度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5"/>
              </a:rPr>
              <a:t>Closeness Centrality</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接近中心度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6"/>
              </a:rPr>
              <a:t>Harmonic Centrality</a:t>
            </a:r>
            <a:endParaRPr lang="en-US" altLang="zh-CN" sz="1200"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社区检测算法</a:t>
            </a:r>
            <a:r>
              <a:rPr lang="en-US" altLang="zh-CN" sz="1200" b="1" dirty="0">
                <a:solidFill>
                  <a:srgbClr val="4D4D4D"/>
                </a:solidFill>
                <a:latin typeface="Microsoft YaHei" panose="020B0503020204020204" pitchFamily="34" charset="-122"/>
                <a:ea typeface="Microsoft YaHei" panose="020B0503020204020204" pitchFamily="34" charset="-122"/>
              </a:rPr>
              <a:t>(Community detection)</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7"/>
              </a:rPr>
              <a:t>Louvain</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鲁汶算法</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8"/>
              </a:rPr>
              <a:t>Label Propagation</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标签传播</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9"/>
              </a:rPr>
              <a:t>Connected Components</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连通组件</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0"/>
              </a:rPr>
              <a:t>Strongly Connected Components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强连通组件</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1"/>
              </a:rPr>
              <a:t>Triangle Counting / Clustering Coefficient</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三角计数</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聚类系数</a:t>
            </a:r>
            <a:r>
              <a:rPr lang="en-US" altLang="zh-CN" sz="1200" dirty="0">
                <a:solidFill>
                  <a:srgbClr val="4D4D4D"/>
                </a:solidFill>
                <a:latin typeface="Microsoft YaHei" panose="020B0503020204020204" pitchFamily="34" charset="-122"/>
                <a:ea typeface="Microsoft YaHei" panose="020B0503020204020204" pitchFamily="34" charset="-122"/>
              </a:rPr>
              <a:t>)</a:t>
            </a: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路径搜索算法</a:t>
            </a:r>
            <a:r>
              <a:rPr lang="en-US" altLang="zh-CN" sz="1200" b="1" dirty="0">
                <a:solidFill>
                  <a:srgbClr val="4D4D4D"/>
                </a:solidFill>
                <a:latin typeface="Microsoft YaHei" panose="020B0503020204020204" pitchFamily="34" charset="-122"/>
                <a:ea typeface="Microsoft YaHei" panose="020B0503020204020204" pitchFamily="34" charset="-122"/>
              </a:rPr>
              <a:t>(Path finding)</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2"/>
              </a:rPr>
              <a:t>Minimum Weight Spanning Tree</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最小权重生成树</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3"/>
              </a:rPr>
              <a:t>Shortest Path</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最短路径</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4"/>
              </a:rPr>
              <a:t>Single Source Shortest Path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单源最短路径</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5"/>
              </a:rPr>
              <a:t>All Pairs Shortest Path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全顶点对最短路径</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6"/>
              </a:rPr>
              <a:t>A*</a:t>
            </a:r>
            <a:r>
              <a:rPr lang="en-US" altLang="zh-CN" sz="1200" dirty="0">
                <a:solidFill>
                  <a:srgbClr val="4D4D4D"/>
                </a:solidFill>
                <a:latin typeface="Microsoft YaHei" panose="020B0503020204020204" pitchFamily="34" charset="-122"/>
                <a:ea typeface="Microsoft YaHei" panose="020B0503020204020204" pitchFamily="34" charset="-122"/>
              </a:rPr>
              <a:t> </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6</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7"/>
              </a:rPr>
              <a:t>Yen’s K-shortest paths</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7</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8"/>
              </a:rPr>
              <a:t>Random Walk</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随机漫步</a:t>
            </a:r>
            <a:r>
              <a:rPr lang="en-US" altLang="zh-CN" sz="1200" dirty="0">
                <a:solidFill>
                  <a:srgbClr val="4D4D4D"/>
                </a:solidFill>
                <a:latin typeface="Microsoft YaHei" panose="020B0503020204020204" pitchFamily="34" charset="-122"/>
                <a:ea typeface="Microsoft YaHei" panose="020B0503020204020204" pitchFamily="34" charset="-122"/>
              </a:rPr>
              <a:t>)</a:t>
            </a: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endParaRPr lang="en-US" altLang="zh-CN" sz="1200" b="1"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相似性算法</a:t>
            </a:r>
            <a:r>
              <a:rPr lang="en-US" altLang="zh-CN" sz="1200" b="1" dirty="0">
                <a:solidFill>
                  <a:srgbClr val="4D4D4D"/>
                </a:solidFill>
                <a:latin typeface="Microsoft YaHei" panose="020B0503020204020204" pitchFamily="34" charset="-122"/>
                <a:ea typeface="Microsoft YaHei" panose="020B0503020204020204" pitchFamily="34" charset="-122"/>
              </a:rPr>
              <a:t>(Similarity)</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19"/>
              </a:rPr>
              <a:t>Jaccard Similarity</a:t>
            </a:r>
            <a:r>
              <a:rPr lang="en-US" altLang="zh-CN" sz="1200" dirty="0">
                <a:solidFill>
                  <a:srgbClr val="4D4D4D"/>
                </a:solidFill>
                <a:latin typeface="Microsoft YaHei" panose="020B0503020204020204" pitchFamily="34" charset="-122"/>
                <a:ea typeface="Microsoft YaHei" panose="020B0503020204020204" pitchFamily="34" charset="-122"/>
              </a:rPr>
              <a:t> (Jaccard</a:t>
            </a:r>
            <a:r>
              <a:rPr lang="zh-CN" altLang="en-US" sz="1200" dirty="0">
                <a:solidFill>
                  <a:srgbClr val="4D4D4D"/>
                </a:solidFill>
                <a:latin typeface="Microsoft YaHei" panose="020B0503020204020204" pitchFamily="34" charset="-122"/>
                <a:ea typeface="Microsoft YaHei" panose="020B0503020204020204" pitchFamily="34" charset="-122"/>
              </a:rPr>
              <a:t>相似度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0"/>
              </a:rPr>
              <a:t>Cosine Similarity</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余弦相似度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1"/>
              </a:rPr>
              <a:t>Pearson Similarity</a:t>
            </a:r>
            <a:r>
              <a:rPr lang="en-US" altLang="zh-CN" sz="1200" dirty="0">
                <a:solidFill>
                  <a:srgbClr val="4D4D4D"/>
                </a:solidFill>
                <a:latin typeface="Microsoft YaHei" panose="020B0503020204020204" pitchFamily="34" charset="-122"/>
                <a:ea typeface="Microsoft YaHei" panose="020B0503020204020204" pitchFamily="34" charset="-122"/>
              </a:rPr>
              <a:t> (Pearson</a:t>
            </a:r>
            <a:r>
              <a:rPr lang="zh-CN" altLang="en-US" sz="1200" dirty="0">
                <a:solidFill>
                  <a:srgbClr val="4D4D4D"/>
                </a:solidFill>
                <a:latin typeface="Microsoft YaHei" panose="020B0503020204020204" pitchFamily="34" charset="-122"/>
                <a:ea typeface="Microsoft YaHei" panose="020B0503020204020204" pitchFamily="34" charset="-122"/>
              </a:rPr>
              <a:t>相似度</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2"/>
              </a:rPr>
              <a:t>Euclidean Distance </a:t>
            </a:r>
            <a:r>
              <a:rPr lang="en-US" altLang="zh-CN" sz="1200" dirty="0">
                <a:solidFill>
                  <a:srgbClr val="4D4D4D"/>
                </a:solidFill>
                <a:latin typeface="Microsoft YaHei" panose="020B0503020204020204" pitchFamily="34" charset="-122"/>
                <a:ea typeface="Microsoft YaHei" panose="020B0503020204020204" pitchFamily="34" charset="-122"/>
              </a:rPr>
              <a:t>(</a:t>
            </a:r>
            <a:r>
              <a:rPr lang="zh-CN" altLang="en-US" sz="1200" dirty="0">
                <a:solidFill>
                  <a:srgbClr val="4D4D4D"/>
                </a:solidFill>
                <a:latin typeface="Microsoft YaHei" panose="020B0503020204020204" pitchFamily="34" charset="-122"/>
                <a:ea typeface="Microsoft YaHei" panose="020B0503020204020204" pitchFamily="34" charset="-122"/>
              </a:rPr>
              <a:t>欧氏距离</a:t>
            </a:r>
            <a:r>
              <a:rPr lang="en-US" altLang="zh-CN" sz="1200"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3"/>
              </a:rPr>
              <a:t>Overlap Similarity</a:t>
            </a:r>
            <a:r>
              <a:rPr lang="en-US" altLang="zh-CN" sz="1200" dirty="0">
                <a:solidFill>
                  <a:srgbClr val="4D4D4D"/>
                </a:solidFill>
                <a:latin typeface="Microsoft YaHei" panose="020B0503020204020204" pitchFamily="34" charset="-122"/>
                <a:ea typeface="Microsoft YaHei" panose="020B0503020204020204" pitchFamily="34" charset="-122"/>
              </a:rPr>
              <a:t> (</a:t>
            </a:r>
            <a:r>
              <a:rPr lang="zh-CN" altLang="en-US" sz="1200" dirty="0">
                <a:solidFill>
                  <a:srgbClr val="4D4D4D"/>
                </a:solidFill>
                <a:latin typeface="Microsoft YaHei" panose="020B0503020204020204" pitchFamily="34" charset="-122"/>
                <a:ea typeface="Microsoft YaHei" panose="020B0503020204020204" pitchFamily="34" charset="-122"/>
              </a:rPr>
              <a:t>重叠相似度</a:t>
            </a:r>
            <a:r>
              <a:rPr lang="en-US" altLang="zh-CN" sz="1200" dirty="0">
                <a:solidFill>
                  <a:srgbClr val="4D4D4D"/>
                </a:solidFill>
                <a:latin typeface="Microsoft YaHei" panose="020B0503020204020204" pitchFamily="34" charset="-122"/>
                <a:ea typeface="Microsoft YaHei" panose="020B0503020204020204" pitchFamily="34" charset="-122"/>
              </a:rPr>
              <a:t>)</a:t>
            </a: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链接预测</a:t>
            </a:r>
            <a:r>
              <a:rPr lang="en-US" altLang="zh-CN" sz="1200" b="1" dirty="0">
                <a:solidFill>
                  <a:srgbClr val="4D4D4D"/>
                </a:solidFill>
                <a:latin typeface="Microsoft YaHei" panose="020B0503020204020204" pitchFamily="34" charset="-122"/>
                <a:ea typeface="Microsoft YaHei" panose="020B0503020204020204" pitchFamily="34" charset="-122"/>
              </a:rPr>
              <a:t>(Link Prediction)</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4"/>
              </a:rPr>
              <a:t>Adamic Adar</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2</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5"/>
              </a:rPr>
              <a:t>Common Neighbors</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3</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6"/>
              </a:rPr>
              <a:t>Preferential Attachment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4</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7"/>
              </a:rPr>
              <a:t>Resource Allocation</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5</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8"/>
              </a:rPr>
              <a:t>Same Community</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6</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29"/>
              </a:rPr>
              <a:t>Total Neighbors</a:t>
            </a:r>
            <a:endParaRPr lang="en-US" altLang="zh-CN" sz="1200"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1200" b="1" dirty="0">
                <a:solidFill>
                  <a:srgbClr val="4D4D4D"/>
                </a:solidFill>
                <a:latin typeface="Microsoft YaHei" panose="020B0503020204020204" pitchFamily="34" charset="-122"/>
                <a:ea typeface="Microsoft YaHei" panose="020B0503020204020204" pitchFamily="34" charset="-122"/>
              </a:rPr>
              <a:t>预处理算法</a:t>
            </a:r>
            <a:r>
              <a:rPr lang="en-US" altLang="zh-CN" sz="1200" b="1" dirty="0">
                <a:solidFill>
                  <a:srgbClr val="4D4D4D"/>
                </a:solidFill>
                <a:latin typeface="Microsoft YaHei" panose="020B0503020204020204" pitchFamily="34" charset="-122"/>
                <a:ea typeface="Microsoft YaHei" panose="020B0503020204020204" pitchFamily="34" charset="-122"/>
              </a:rPr>
              <a:t>(Preprocessing)</a:t>
            </a:r>
            <a:r>
              <a:rPr lang="zh-CN" altLang="en-US" sz="1200" b="1" dirty="0">
                <a:solidFill>
                  <a:srgbClr val="4D4D4D"/>
                </a:solidFill>
                <a:latin typeface="Microsoft YaHei" panose="020B0503020204020204" pitchFamily="34" charset="-122"/>
                <a:ea typeface="Microsoft YaHei" panose="020B0503020204020204" pitchFamily="34" charset="-122"/>
              </a:rPr>
              <a:t>：</a:t>
            </a:r>
            <a:br>
              <a:rPr lang="en-US" altLang="zh-CN" sz="1200" dirty="0">
                <a:solidFill>
                  <a:srgbClr val="4D4D4D"/>
                </a:solidFill>
                <a:latin typeface="Microsoft YaHei" panose="020B0503020204020204" pitchFamily="34" charset="-122"/>
                <a:ea typeface="Microsoft YaHei" panose="020B0503020204020204" pitchFamily="34" charset="-122"/>
              </a:rPr>
            </a:b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4D4D4D"/>
                </a:solidFill>
                <a:latin typeface="Microsoft YaHei" panose="020B0503020204020204" pitchFamily="34" charset="-122"/>
                <a:ea typeface="Microsoft YaHei" panose="020B0503020204020204" pitchFamily="34" charset="-122"/>
              </a:rPr>
              <a:t>1</a:t>
            </a:r>
            <a:r>
              <a:rPr lang="zh-CN" altLang="en-US" sz="1200" dirty="0">
                <a:solidFill>
                  <a:srgbClr val="4D4D4D"/>
                </a:solidFill>
                <a:latin typeface="Microsoft YaHei" panose="020B0503020204020204" pitchFamily="34" charset="-122"/>
                <a:ea typeface="Microsoft YaHei" panose="020B0503020204020204" pitchFamily="34" charset="-122"/>
              </a:rPr>
              <a:t>）</a:t>
            </a:r>
            <a:r>
              <a:rPr lang="en-US" altLang="zh-CN" sz="1200" dirty="0">
                <a:solidFill>
                  <a:srgbClr val="6795B5"/>
                </a:solidFill>
                <a:latin typeface="Microsoft YaHei" panose="020B0503020204020204" pitchFamily="34" charset="-122"/>
                <a:ea typeface="Microsoft YaHei" panose="020B0503020204020204" pitchFamily="34" charset="-122"/>
                <a:hlinkClick r:id="rId30"/>
              </a:rPr>
              <a:t>One Hot Encoding</a:t>
            </a:r>
            <a:endParaRPr lang="en-US" altLang="zh-CN" sz="1200" b="0" i="0" dirty="0">
              <a:solidFill>
                <a:srgbClr val="4D4D4D"/>
              </a:solidFill>
              <a:effectLst/>
              <a:latin typeface="Microsoft YaHei" panose="020B0503020204020204" pitchFamily="34" charset="-122"/>
              <a:ea typeface="Microsoft YaHei" panose="020B0503020204020204" pitchFamily="34" charset="-122"/>
            </a:endParaRPr>
          </a:p>
        </p:txBody>
      </p:sp>
      <p:sp>
        <p:nvSpPr>
          <p:cNvPr id="3" name="标题 1">
            <a:extLst>
              <a:ext uri="{FF2B5EF4-FFF2-40B4-BE49-F238E27FC236}">
                <a16:creationId xmlns:a16="http://schemas.microsoft.com/office/drawing/2014/main" id="{36488E72-9E3C-4DBC-A966-E53E10E61343}"/>
              </a:ext>
            </a:extLst>
          </p:cNvPr>
          <p:cNvSpPr>
            <a:spLocks noGrp="1"/>
          </p:cNvSpPr>
          <p:nvPr>
            <p:ph type="title"/>
          </p:nvPr>
        </p:nvSpPr>
        <p:spPr>
          <a:xfrm>
            <a:off x="415635" y="368299"/>
            <a:ext cx="7523019"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其他算法</a:t>
            </a:r>
          </a:p>
        </p:txBody>
      </p:sp>
    </p:spTree>
    <p:extLst>
      <p:ext uri="{BB962C8B-B14F-4D97-AF65-F5344CB8AC3E}">
        <p14:creationId xmlns:p14="http://schemas.microsoft.com/office/powerpoint/2010/main" val="35648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A1012E3-5772-41B5-89CF-4B87EA8B1AC4}"/>
              </a:ext>
            </a:extLst>
          </p:cNvPr>
          <p:cNvSpPr>
            <a:spLocks noGrp="1"/>
          </p:cNvSpPr>
          <p:nvPr>
            <p:ph type="title"/>
          </p:nvPr>
        </p:nvSpPr>
        <p:spPr>
          <a:xfrm>
            <a:off x="415636" y="368299"/>
            <a:ext cx="3830782"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知识图谱存储方式</a:t>
            </a:r>
          </a:p>
        </p:txBody>
      </p:sp>
      <p:sp>
        <p:nvSpPr>
          <p:cNvPr id="5" name="矩形 4">
            <a:extLst>
              <a:ext uri="{FF2B5EF4-FFF2-40B4-BE49-F238E27FC236}">
                <a16:creationId xmlns:a16="http://schemas.microsoft.com/office/drawing/2014/main" id="{D9EA9355-8268-4A2B-8E42-A8B05508963A}"/>
              </a:ext>
            </a:extLst>
          </p:cNvPr>
          <p:cNvSpPr/>
          <p:nvPr/>
        </p:nvSpPr>
        <p:spPr>
          <a:xfrm>
            <a:off x="2800597" y="1297077"/>
            <a:ext cx="3240973" cy="1578317"/>
          </a:xfrm>
          <a:prstGeom prst="rect">
            <a:avLst/>
          </a:prstGeom>
        </p:spPr>
        <p:txBody>
          <a:bodyPr wrap="square">
            <a:spAutoFit/>
          </a:bodyPr>
          <a:lstStyle/>
          <a:p>
            <a:pPr>
              <a:lnSpc>
                <a:spcPct val="150000"/>
              </a:lnSpc>
            </a:pPr>
            <a:r>
              <a:rPr lang="zh-CN" altLang="en-US" b="1" dirty="0"/>
              <a:t>存储方式</a:t>
            </a:r>
            <a:endParaRPr lang="en-US" altLang="zh-CN" b="1" dirty="0"/>
          </a:p>
          <a:p>
            <a:pPr>
              <a:lnSpc>
                <a:spcPct val="150000"/>
              </a:lnSpc>
            </a:pPr>
            <a:r>
              <a:rPr lang="en-US" altLang="zh-CN" sz="1600" dirty="0"/>
              <a:t>1. </a:t>
            </a:r>
            <a:r>
              <a:rPr lang="zh-CN" altLang="en-US" sz="1600" dirty="0"/>
              <a:t>基于</a:t>
            </a:r>
            <a:r>
              <a:rPr lang="en-US" altLang="zh-CN" sz="1600" dirty="0"/>
              <a:t>RDF</a:t>
            </a:r>
            <a:r>
              <a:rPr lang="zh-CN" altLang="en-US" sz="1600" dirty="0"/>
              <a:t>的存储</a:t>
            </a:r>
            <a:endParaRPr lang="en-US" altLang="zh-CN" sz="1600" dirty="0"/>
          </a:p>
          <a:p>
            <a:pPr>
              <a:lnSpc>
                <a:spcPct val="150000"/>
              </a:lnSpc>
            </a:pPr>
            <a:r>
              <a:rPr lang="en-US" altLang="zh-CN" sz="1600" dirty="0">
                <a:solidFill>
                  <a:schemeClr val="accent2">
                    <a:lumMod val="75000"/>
                  </a:schemeClr>
                </a:solidFill>
              </a:rPr>
              <a:t>2. </a:t>
            </a:r>
            <a:r>
              <a:rPr lang="zh-CN" altLang="en-US" sz="1600" dirty="0">
                <a:solidFill>
                  <a:schemeClr val="accent2">
                    <a:lumMod val="75000"/>
                  </a:schemeClr>
                </a:solidFill>
              </a:rPr>
              <a:t>基于图数据库的存储</a:t>
            </a:r>
          </a:p>
          <a:p>
            <a:pPr>
              <a:lnSpc>
                <a:spcPct val="150000"/>
              </a:lnSpc>
            </a:pPr>
            <a:endParaRPr lang="zh-CN" altLang="en-US" sz="1600" dirty="0"/>
          </a:p>
        </p:txBody>
      </p:sp>
      <p:pic>
        <p:nvPicPr>
          <p:cNvPr id="11" name="图片 10">
            <a:extLst>
              <a:ext uri="{FF2B5EF4-FFF2-40B4-BE49-F238E27FC236}">
                <a16:creationId xmlns:a16="http://schemas.microsoft.com/office/drawing/2014/main" id="{39951B51-A5C3-4CB9-9061-E48BF72A5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451" y="3258038"/>
            <a:ext cx="6219903" cy="2348013"/>
          </a:xfrm>
          <a:prstGeom prst="rect">
            <a:avLst/>
          </a:prstGeom>
        </p:spPr>
      </p:pic>
      <p:sp>
        <p:nvSpPr>
          <p:cNvPr id="12" name="矩形 11">
            <a:extLst>
              <a:ext uri="{FF2B5EF4-FFF2-40B4-BE49-F238E27FC236}">
                <a16:creationId xmlns:a16="http://schemas.microsoft.com/office/drawing/2014/main" id="{D8FF26FA-195F-4499-96E9-760D97531BEA}"/>
              </a:ext>
            </a:extLst>
          </p:cNvPr>
          <p:cNvSpPr/>
          <p:nvPr/>
        </p:nvSpPr>
        <p:spPr>
          <a:xfrm>
            <a:off x="2800596" y="2874356"/>
            <a:ext cx="1134095" cy="369332"/>
          </a:xfrm>
          <a:prstGeom prst="rect">
            <a:avLst/>
          </a:prstGeom>
        </p:spPr>
        <p:txBody>
          <a:bodyPr wrap="square">
            <a:spAutoFit/>
          </a:bodyPr>
          <a:lstStyle/>
          <a:p>
            <a:r>
              <a:rPr lang="zh-CN" altLang="en-US" b="1" dirty="0"/>
              <a:t>方式对比</a:t>
            </a:r>
            <a:endParaRPr lang="zh-CN" altLang="en-US" dirty="0"/>
          </a:p>
        </p:txBody>
      </p:sp>
      <p:cxnSp>
        <p:nvCxnSpPr>
          <p:cNvPr id="17" name="直接连接符 16">
            <a:extLst>
              <a:ext uri="{FF2B5EF4-FFF2-40B4-BE49-F238E27FC236}">
                <a16:creationId xmlns:a16="http://schemas.microsoft.com/office/drawing/2014/main" id="{C29A8A47-BDC5-4D4A-BF7C-6406AED5C1D5}"/>
              </a:ext>
            </a:extLst>
          </p:cNvPr>
          <p:cNvCxnSpPr/>
          <p:nvPr/>
        </p:nvCxnSpPr>
        <p:spPr>
          <a:xfrm>
            <a:off x="2872441" y="3352121"/>
            <a:ext cx="609204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E2AA6F95-DA87-4F67-8285-936A11843BDF}"/>
              </a:ext>
            </a:extLst>
          </p:cNvPr>
          <p:cNvCxnSpPr/>
          <p:nvPr/>
        </p:nvCxnSpPr>
        <p:spPr>
          <a:xfrm>
            <a:off x="5666441" y="3352121"/>
            <a:ext cx="0" cy="232250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306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E0D288E-A842-4ECF-B9F9-2850E3B5E014}"/>
              </a:ext>
            </a:extLst>
          </p:cNvPr>
          <p:cNvSpPr>
            <a:spLocks noGrp="1"/>
          </p:cNvSpPr>
          <p:nvPr>
            <p:ph type="title"/>
          </p:nvPr>
        </p:nvSpPr>
        <p:spPr>
          <a:xfrm>
            <a:off x="415636" y="368299"/>
            <a:ext cx="3941619"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知识图谱构建流程</a:t>
            </a:r>
          </a:p>
        </p:txBody>
      </p:sp>
      <p:sp>
        <p:nvSpPr>
          <p:cNvPr id="5" name="矩形 4">
            <a:extLst>
              <a:ext uri="{FF2B5EF4-FFF2-40B4-BE49-F238E27FC236}">
                <a16:creationId xmlns:a16="http://schemas.microsoft.com/office/drawing/2014/main" id="{CB0C56BF-B474-4B7D-9298-F3E971B653B8}"/>
              </a:ext>
            </a:extLst>
          </p:cNvPr>
          <p:cNvSpPr/>
          <p:nvPr/>
        </p:nvSpPr>
        <p:spPr>
          <a:xfrm>
            <a:off x="524575" y="993774"/>
            <a:ext cx="10433711" cy="5847755"/>
          </a:xfrm>
          <a:prstGeom prst="rect">
            <a:avLst/>
          </a:prstGeom>
        </p:spPr>
        <p:txBody>
          <a:bodyPr wrap="square">
            <a:spAutoFit/>
          </a:bodyPr>
          <a:lstStyle/>
          <a:p>
            <a:pPr marL="342900" indent="-342900">
              <a:buFont typeface="+mj-lt"/>
              <a:buAutoNum type="arabicPeriod"/>
            </a:pPr>
            <a:r>
              <a:rPr lang="zh-CN" altLang="en-US" sz="1600" dirty="0"/>
              <a:t>数据获取</a:t>
            </a:r>
            <a:endParaRPr lang="en-US" altLang="zh-CN" sz="1600" dirty="0"/>
          </a:p>
          <a:p>
            <a:pPr marL="800100" lvl="1" indent="-342900">
              <a:buFont typeface="Wingdings" panose="05000000000000000000" pitchFamily="2" charset="2"/>
              <a:buChar char="n"/>
            </a:pPr>
            <a:r>
              <a:rPr lang="zh-CN" altLang="en-US" sz="1400" dirty="0">
                <a:solidFill>
                  <a:srgbClr val="0070C0"/>
                </a:solidFill>
              </a:rPr>
              <a:t>股票基本信息</a:t>
            </a:r>
          </a:p>
          <a:p>
            <a:pPr marL="800100" lvl="1" indent="-342900">
              <a:buFont typeface="Wingdings" panose="05000000000000000000" pitchFamily="2" charset="2"/>
              <a:buChar char="n"/>
            </a:pPr>
            <a:r>
              <a:rPr lang="zh-CN" altLang="en-US" sz="1400" dirty="0">
                <a:solidFill>
                  <a:srgbClr val="0070C0"/>
                </a:solidFill>
              </a:rPr>
              <a:t>股票</a:t>
            </a:r>
            <a:r>
              <a:rPr lang="en-US" altLang="zh-CN" sz="1400" dirty="0">
                <a:solidFill>
                  <a:srgbClr val="0070C0"/>
                </a:solidFill>
              </a:rPr>
              <a:t>Top10</a:t>
            </a:r>
            <a:r>
              <a:rPr lang="zh-CN" altLang="en-US" sz="1400" dirty="0">
                <a:solidFill>
                  <a:srgbClr val="0070C0"/>
                </a:solidFill>
              </a:rPr>
              <a:t>股东信息</a:t>
            </a:r>
          </a:p>
          <a:p>
            <a:pPr marL="800100" lvl="1" indent="-342900">
              <a:buFont typeface="Wingdings" panose="05000000000000000000" pitchFamily="2" charset="2"/>
              <a:buChar char="n"/>
            </a:pPr>
            <a:r>
              <a:rPr lang="zh-CN" altLang="en-US" sz="1400" dirty="0">
                <a:solidFill>
                  <a:srgbClr val="0070C0"/>
                </a:solidFill>
              </a:rPr>
              <a:t>股票概念信息</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股票公告信息</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财经新闻信息（该数据集已获取但需进一步处理，未存入图数据库）</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概念信息</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股票价格信息</a:t>
            </a:r>
            <a:endParaRPr lang="en-US" altLang="zh-CN" sz="1400" dirty="0">
              <a:solidFill>
                <a:srgbClr val="0070C0"/>
              </a:solidFill>
            </a:endParaRPr>
          </a:p>
          <a:p>
            <a:pPr marL="342900" indent="-342900">
              <a:buFont typeface="+mj-lt"/>
              <a:buAutoNum type="arabicPeriod"/>
            </a:pPr>
            <a:r>
              <a:rPr lang="zh-CN" altLang="en-US" sz="1600" dirty="0"/>
              <a:t>数据预处理</a:t>
            </a:r>
            <a:endParaRPr lang="en-US" altLang="zh-CN" sz="1600" dirty="0"/>
          </a:p>
          <a:p>
            <a:pPr marL="800100" lvl="1" indent="-342900">
              <a:buFont typeface="Wingdings" panose="05000000000000000000" pitchFamily="2" charset="2"/>
              <a:buChar char="n"/>
            </a:pPr>
            <a:r>
              <a:rPr lang="zh-CN" altLang="en-US" sz="1400" dirty="0">
                <a:solidFill>
                  <a:srgbClr val="0070C0"/>
                </a:solidFill>
              </a:rPr>
              <a:t>基本信息存在空值</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股东信息存在重复数据</a:t>
            </a:r>
            <a:endParaRPr lang="en-US" altLang="zh-CN" sz="1400" dirty="0">
              <a:solidFill>
                <a:srgbClr val="0070C0"/>
              </a:solidFill>
            </a:endParaRPr>
          </a:p>
          <a:p>
            <a:pPr marL="800100" lvl="1" indent="-342900">
              <a:buFont typeface="Wingdings" panose="05000000000000000000" pitchFamily="2" charset="2"/>
              <a:buChar char="n"/>
            </a:pPr>
            <a:r>
              <a:rPr lang="en-US" altLang="zh-CN" sz="1400" dirty="0">
                <a:solidFill>
                  <a:srgbClr val="0070C0"/>
                </a:solidFill>
              </a:rPr>
              <a:t>CSV</a:t>
            </a:r>
            <a:r>
              <a:rPr lang="zh-CN" altLang="en-US" sz="1400" dirty="0">
                <a:solidFill>
                  <a:srgbClr val="0070C0"/>
                </a:solidFill>
              </a:rPr>
              <a:t>文件格式更改为</a:t>
            </a:r>
            <a:r>
              <a:rPr lang="en-US" altLang="zh-CN" sz="1400" dirty="0">
                <a:solidFill>
                  <a:srgbClr val="0070C0"/>
                </a:solidFill>
              </a:rPr>
              <a:t>UTF-8</a:t>
            </a:r>
            <a:r>
              <a:rPr lang="zh-CN" altLang="en-US" sz="1400" dirty="0">
                <a:solidFill>
                  <a:srgbClr val="0070C0"/>
                </a:solidFill>
              </a:rPr>
              <a:t>格式</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计算股票对数收益</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保留股票价格交易日为</a:t>
            </a:r>
            <a:r>
              <a:rPr lang="en-US" altLang="zh-CN" sz="1400" dirty="0">
                <a:solidFill>
                  <a:srgbClr val="0070C0"/>
                </a:solidFill>
              </a:rPr>
              <a:t>242</a:t>
            </a:r>
            <a:r>
              <a:rPr lang="zh-CN" altLang="en-US" sz="1400" dirty="0">
                <a:solidFill>
                  <a:srgbClr val="0070C0"/>
                </a:solidFill>
              </a:rPr>
              <a:t>（众数）</a:t>
            </a:r>
            <a:r>
              <a:rPr lang="en-US" altLang="zh-CN" sz="1400" dirty="0">
                <a:solidFill>
                  <a:srgbClr val="0070C0"/>
                </a:solidFill>
              </a:rPr>
              <a:t>&amp;</a:t>
            </a:r>
            <a:r>
              <a:rPr lang="zh-CN" altLang="en-US" sz="1400" dirty="0">
                <a:solidFill>
                  <a:srgbClr val="0070C0"/>
                </a:solidFill>
              </a:rPr>
              <a:t>计算皮尔逊相关系数</a:t>
            </a:r>
            <a:endParaRPr lang="en-US" altLang="zh-CN" sz="1400" dirty="0">
              <a:solidFill>
                <a:srgbClr val="0070C0"/>
              </a:solidFill>
            </a:endParaRPr>
          </a:p>
          <a:p>
            <a:pPr marL="342900" indent="-342900">
              <a:buFont typeface="+mj-lt"/>
              <a:buAutoNum type="arabicPeriod"/>
            </a:pPr>
            <a:r>
              <a:rPr lang="zh-CN" altLang="en-US" sz="1600" dirty="0"/>
              <a:t>数据存储</a:t>
            </a:r>
            <a:endParaRPr lang="en-US" altLang="zh-CN" sz="1600" dirty="0">
              <a:sym typeface="Wingdings" panose="05000000000000000000" pitchFamily="2" charset="2"/>
            </a:endParaRPr>
          </a:p>
          <a:p>
            <a:pPr marL="800100" lvl="1" indent="-342900">
              <a:buFont typeface="Wingdings" panose="05000000000000000000" pitchFamily="2" charset="2"/>
              <a:buChar char="n"/>
            </a:pPr>
            <a:r>
              <a:rPr lang="zh-CN" altLang="en-US" sz="1400" dirty="0">
                <a:solidFill>
                  <a:srgbClr val="0070C0"/>
                </a:solidFill>
              </a:rPr>
              <a:t>明确实体</a:t>
            </a:r>
            <a:r>
              <a:rPr lang="en-US" altLang="zh-CN" sz="1400" dirty="0">
                <a:solidFill>
                  <a:srgbClr val="0070C0"/>
                </a:solidFill>
              </a:rPr>
              <a:t>&amp;</a:t>
            </a:r>
            <a:r>
              <a:rPr lang="zh-CN" altLang="en-US" sz="1400" dirty="0">
                <a:solidFill>
                  <a:srgbClr val="0070C0"/>
                </a:solidFill>
              </a:rPr>
              <a:t>关系</a:t>
            </a:r>
            <a:endParaRPr lang="en-US" altLang="zh-CN" sz="1400" dirty="0">
              <a:solidFill>
                <a:srgbClr val="0070C0"/>
              </a:solidFill>
            </a:endParaRPr>
          </a:p>
          <a:p>
            <a:pPr marL="800100" lvl="1" indent="-342900">
              <a:buFont typeface="Wingdings" panose="05000000000000000000" pitchFamily="2" charset="2"/>
              <a:buChar char="n"/>
            </a:pPr>
            <a:r>
              <a:rPr lang="zh-CN" altLang="en-US" sz="1400" dirty="0">
                <a:solidFill>
                  <a:srgbClr val="0070C0"/>
                </a:solidFill>
              </a:rPr>
              <a:t>使用</a:t>
            </a:r>
            <a:r>
              <a:rPr lang="en-US" altLang="zh-CN" sz="1400" dirty="0">
                <a:solidFill>
                  <a:srgbClr val="0070C0"/>
                </a:solidFill>
              </a:rPr>
              <a:t>py2neo</a:t>
            </a:r>
            <a:r>
              <a:rPr lang="zh-CN" altLang="en-US" sz="1400" dirty="0">
                <a:solidFill>
                  <a:srgbClr val="0070C0"/>
                </a:solidFill>
              </a:rPr>
              <a:t>交互</a:t>
            </a:r>
            <a:r>
              <a:rPr lang="en-US" altLang="zh-CN" sz="1400" dirty="0">
                <a:solidFill>
                  <a:srgbClr val="0070C0"/>
                </a:solidFill>
              </a:rPr>
              <a:t>neo4j</a:t>
            </a:r>
            <a:r>
              <a:rPr lang="zh-CN" altLang="en-US" sz="1400" dirty="0">
                <a:solidFill>
                  <a:srgbClr val="0070C0"/>
                </a:solidFill>
              </a:rPr>
              <a:t>创建节点和关系</a:t>
            </a:r>
          </a:p>
          <a:p>
            <a:pPr marL="342900" indent="-342900">
              <a:buFont typeface="+mj-lt"/>
              <a:buAutoNum type="arabicPeriod"/>
            </a:pPr>
            <a:r>
              <a:rPr lang="zh-CN" altLang="en-US" sz="1600" dirty="0"/>
              <a:t>数据可视化查询</a:t>
            </a:r>
            <a:endParaRPr lang="en-US" altLang="zh-CN" sz="1600" dirty="0"/>
          </a:p>
          <a:p>
            <a:pPr marL="800100" lvl="1" indent="-342900">
              <a:buFont typeface="Wingdings" panose="05000000000000000000" pitchFamily="2" charset="2"/>
              <a:buChar char="n"/>
            </a:pPr>
            <a:r>
              <a:rPr lang="zh-CN" altLang="en-US" sz="1400" dirty="0">
                <a:solidFill>
                  <a:srgbClr val="0070C0"/>
                </a:solidFill>
              </a:rPr>
              <a:t>基于</a:t>
            </a:r>
            <a:r>
              <a:rPr lang="en-US" altLang="zh-CN" sz="1400" dirty="0" err="1">
                <a:solidFill>
                  <a:srgbClr val="0070C0"/>
                </a:solidFill>
              </a:rPr>
              <a:t>Crypher</a:t>
            </a:r>
            <a:r>
              <a:rPr lang="zh-CN" altLang="en-US" sz="1400" dirty="0">
                <a:solidFill>
                  <a:srgbClr val="0070C0"/>
                </a:solidFill>
              </a:rPr>
              <a:t>语言</a:t>
            </a:r>
            <a:endParaRPr lang="en-US" altLang="zh-CN" sz="1600" dirty="0">
              <a:solidFill>
                <a:srgbClr val="0070C0"/>
              </a:solidFill>
            </a:endParaRPr>
          </a:p>
          <a:p>
            <a:pPr marL="342900" indent="-342900">
              <a:buFont typeface="+mj-lt"/>
              <a:buAutoNum type="arabicPeriod"/>
            </a:pPr>
            <a:r>
              <a:rPr lang="zh-CN" altLang="en-US" sz="1600" dirty="0"/>
              <a:t>相关应用</a:t>
            </a:r>
            <a:endParaRPr lang="en-US" altLang="zh-CN" sz="1600" dirty="0"/>
          </a:p>
          <a:p>
            <a:pPr marL="800100" lvl="1" indent="-342900">
              <a:buFont typeface="Wingdings" panose="05000000000000000000" pitchFamily="2" charset="2"/>
              <a:buChar char="n"/>
            </a:pPr>
            <a:r>
              <a:rPr lang="zh-CN" altLang="en-US" sz="1400" dirty="0">
                <a:solidFill>
                  <a:schemeClr val="bg1">
                    <a:lumMod val="50000"/>
                  </a:schemeClr>
                </a:solidFill>
              </a:rPr>
              <a:t>中心度算法</a:t>
            </a:r>
            <a:r>
              <a:rPr lang="en-US" altLang="zh-CN" sz="1400" dirty="0">
                <a:solidFill>
                  <a:schemeClr val="bg1">
                    <a:lumMod val="50000"/>
                  </a:schemeClr>
                </a:solidFill>
              </a:rPr>
              <a:t>(Centralities)</a:t>
            </a:r>
          </a:p>
          <a:p>
            <a:pPr marL="800100" lvl="1" indent="-342900">
              <a:buFont typeface="Wingdings" panose="05000000000000000000" pitchFamily="2" charset="2"/>
              <a:buChar char="n"/>
            </a:pPr>
            <a:r>
              <a:rPr lang="zh-CN" altLang="en-US" sz="1400" dirty="0">
                <a:solidFill>
                  <a:schemeClr val="bg1">
                    <a:lumMod val="50000"/>
                  </a:schemeClr>
                </a:solidFill>
              </a:rPr>
              <a:t>社区检测算法</a:t>
            </a:r>
            <a:r>
              <a:rPr lang="en-US" altLang="zh-CN" sz="1400" dirty="0">
                <a:solidFill>
                  <a:schemeClr val="bg1">
                    <a:lumMod val="50000"/>
                  </a:schemeClr>
                </a:solidFill>
              </a:rPr>
              <a:t>(Community detection)</a:t>
            </a:r>
          </a:p>
          <a:p>
            <a:pPr marL="800100" lvl="1" indent="-342900">
              <a:buFont typeface="Wingdings" panose="05000000000000000000" pitchFamily="2" charset="2"/>
              <a:buChar char="n"/>
            </a:pPr>
            <a:r>
              <a:rPr lang="zh-CN" altLang="en-US" sz="1400" dirty="0">
                <a:solidFill>
                  <a:schemeClr val="bg1">
                    <a:lumMod val="50000"/>
                  </a:schemeClr>
                </a:solidFill>
              </a:rPr>
              <a:t>路径搜索算法</a:t>
            </a:r>
            <a:r>
              <a:rPr lang="en-US" altLang="zh-CN" sz="1400" dirty="0">
                <a:solidFill>
                  <a:schemeClr val="bg1">
                    <a:lumMod val="50000"/>
                  </a:schemeClr>
                </a:solidFill>
              </a:rPr>
              <a:t>(Path finding)</a:t>
            </a:r>
          </a:p>
          <a:p>
            <a:pPr marL="800100" lvl="1" indent="-342900">
              <a:buFont typeface="Wingdings" panose="05000000000000000000" pitchFamily="2" charset="2"/>
              <a:buChar char="n"/>
            </a:pPr>
            <a:r>
              <a:rPr lang="zh-CN" altLang="en-US" sz="1400" dirty="0">
                <a:solidFill>
                  <a:schemeClr val="bg1">
                    <a:lumMod val="50000"/>
                  </a:schemeClr>
                </a:solidFill>
              </a:rPr>
              <a:t>相似性算法</a:t>
            </a:r>
            <a:r>
              <a:rPr lang="en-US" altLang="zh-CN" sz="1400" dirty="0">
                <a:solidFill>
                  <a:schemeClr val="bg1">
                    <a:lumMod val="50000"/>
                  </a:schemeClr>
                </a:solidFill>
              </a:rPr>
              <a:t>(Similarity)</a:t>
            </a:r>
          </a:p>
          <a:p>
            <a:pPr marL="800100" lvl="1" indent="-342900">
              <a:buFont typeface="Wingdings" panose="05000000000000000000" pitchFamily="2" charset="2"/>
              <a:buChar char="n"/>
            </a:pPr>
            <a:r>
              <a:rPr lang="zh-CN" altLang="en-US" sz="1400" dirty="0">
                <a:solidFill>
                  <a:srgbClr val="0070C0"/>
                </a:solidFill>
              </a:rPr>
              <a:t>链接预测</a:t>
            </a:r>
            <a:r>
              <a:rPr lang="en-US" altLang="zh-CN" sz="1400" dirty="0">
                <a:solidFill>
                  <a:srgbClr val="0070C0"/>
                </a:solidFill>
              </a:rPr>
              <a:t>(Link Prediction)</a:t>
            </a:r>
            <a:endParaRPr lang="zh-CN" altLang="en-US" sz="1400" dirty="0">
              <a:solidFill>
                <a:srgbClr val="0070C0"/>
              </a:solidFill>
            </a:endParaRPr>
          </a:p>
        </p:txBody>
      </p:sp>
    </p:spTree>
    <p:extLst>
      <p:ext uri="{BB962C8B-B14F-4D97-AF65-F5344CB8AC3E}">
        <p14:creationId xmlns:p14="http://schemas.microsoft.com/office/powerpoint/2010/main" val="361187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97136AF-3433-4667-B24D-CF50C6076BCC}"/>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数据获取</a:t>
            </a:r>
          </a:p>
        </p:txBody>
      </p:sp>
      <p:pic>
        <p:nvPicPr>
          <p:cNvPr id="3" name="图片 2">
            <a:extLst>
              <a:ext uri="{FF2B5EF4-FFF2-40B4-BE49-F238E27FC236}">
                <a16:creationId xmlns:a16="http://schemas.microsoft.com/office/drawing/2014/main" id="{C446E493-3F97-4EBD-AC73-DC8BB37419B5}"/>
              </a:ext>
            </a:extLst>
          </p:cNvPr>
          <p:cNvPicPr>
            <a:picLocks noChangeAspect="1"/>
          </p:cNvPicPr>
          <p:nvPr/>
        </p:nvPicPr>
        <p:blipFill>
          <a:blip r:embed="rId3"/>
          <a:stretch>
            <a:fillRect/>
          </a:stretch>
        </p:blipFill>
        <p:spPr>
          <a:xfrm>
            <a:off x="1294591" y="2485718"/>
            <a:ext cx="9465470" cy="3330557"/>
          </a:xfrm>
          <a:prstGeom prst="rect">
            <a:avLst/>
          </a:prstGeom>
        </p:spPr>
      </p:pic>
      <p:pic>
        <p:nvPicPr>
          <p:cNvPr id="7" name="图片 6">
            <a:extLst>
              <a:ext uri="{FF2B5EF4-FFF2-40B4-BE49-F238E27FC236}">
                <a16:creationId xmlns:a16="http://schemas.microsoft.com/office/drawing/2014/main" id="{78B275FC-B5C5-4B09-8C5A-355E4EE5B00F}"/>
              </a:ext>
            </a:extLst>
          </p:cNvPr>
          <p:cNvPicPr>
            <a:picLocks noChangeAspect="1"/>
          </p:cNvPicPr>
          <p:nvPr/>
        </p:nvPicPr>
        <p:blipFill>
          <a:blip r:embed="rId4"/>
          <a:stretch>
            <a:fillRect/>
          </a:stretch>
        </p:blipFill>
        <p:spPr>
          <a:xfrm>
            <a:off x="1244311" y="1200943"/>
            <a:ext cx="9566031" cy="1181612"/>
          </a:xfrm>
          <a:prstGeom prst="rect">
            <a:avLst/>
          </a:prstGeom>
        </p:spPr>
      </p:pic>
    </p:spTree>
    <p:extLst>
      <p:ext uri="{BB962C8B-B14F-4D97-AF65-F5344CB8AC3E}">
        <p14:creationId xmlns:p14="http://schemas.microsoft.com/office/powerpoint/2010/main" val="73017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97136AF-3433-4667-B24D-CF50C6076BCC}"/>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数据获取</a:t>
            </a:r>
          </a:p>
        </p:txBody>
      </p:sp>
      <p:pic>
        <p:nvPicPr>
          <p:cNvPr id="2" name="图片 1">
            <a:extLst>
              <a:ext uri="{FF2B5EF4-FFF2-40B4-BE49-F238E27FC236}">
                <a16:creationId xmlns:a16="http://schemas.microsoft.com/office/drawing/2014/main" id="{10DD328B-8CA1-4ED5-B79F-9CCA5896E479}"/>
              </a:ext>
            </a:extLst>
          </p:cNvPr>
          <p:cNvPicPr>
            <a:picLocks noChangeAspect="1"/>
          </p:cNvPicPr>
          <p:nvPr/>
        </p:nvPicPr>
        <p:blipFill>
          <a:blip r:embed="rId3"/>
          <a:stretch>
            <a:fillRect/>
          </a:stretch>
        </p:blipFill>
        <p:spPr>
          <a:xfrm>
            <a:off x="1285875" y="1076485"/>
            <a:ext cx="9722644" cy="4988560"/>
          </a:xfrm>
          <a:prstGeom prst="rect">
            <a:avLst/>
          </a:prstGeom>
        </p:spPr>
      </p:pic>
    </p:spTree>
    <p:extLst>
      <p:ext uri="{BB962C8B-B14F-4D97-AF65-F5344CB8AC3E}">
        <p14:creationId xmlns:p14="http://schemas.microsoft.com/office/powerpoint/2010/main" val="201395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B4C7D-6E57-4838-9E5C-25FD0086CEE7}"/>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数据预处理</a:t>
            </a:r>
          </a:p>
        </p:txBody>
      </p:sp>
      <p:pic>
        <p:nvPicPr>
          <p:cNvPr id="7" name="图片 6">
            <a:extLst>
              <a:ext uri="{FF2B5EF4-FFF2-40B4-BE49-F238E27FC236}">
                <a16:creationId xmlns:a16="http://schemas.microsoft.com/office/drawing/2014/main" id="{B6E0BF4B-BC20-4985-99D6-E19736D5BFCF}"/>
              </a:ext>
            </a:extLst>
          </p:cNvPr>
          <p:cNvPicPr>
            <a:picLocks noChangeAspect="1"/>
          </p:cNvPicPr>
          <p:nvPr/>
        </p:nvPicPr>
        <p:blipFill>
          <a:blip r:embed="rId3"/>
          <a:stretch>
            <a:fillRect/>
          </a:stretch>
        </p:blipFill>
        <p:spPr>
          <a:xfrm>
            <a:off x="739721" y="3743639"/>
            <a:ext cx="10324631" cy="2732208"/>
          </a:xfrm>
          <a:prstGeom prst="rect">
            <a:avLst/>
          </a:prstGeom>
        </p:spPr>
      </p:pic>
      <p:pic>
        <p:nvPicPr>
          <p:cNvPr id="3" name="图片 2">
            <a:extLst>
              <a:ext uri="{FF2B5EF4-FFF2-40B4-BE49-F238E27FC236}">
                <a16:creationId xmlns:a16="http://schemas.microsoft.com/office/drawing/2014/main" id="{81A6F215-FBB6-4159-8D19-D1B9E383E815}"/>
              </a:ext>
            </a:extLst>
          </p:cNvPr>
          <p:cNvPicPr>
            <a:picLocks noChangeAspect="1"/>
          </p:cNvPicPr>
          <p:nvPr/>
        </p:nvPicPr>
        <p:blipFill>
          <a:blip r:embed="rId4"/>
          <a:stretch>
            <a:fillRect/>
          </a:stretch>
        </p:blipFill>
        <p:spPr>
          <a:xfrm>
            <a:off x="3702192" y="1345481"/>
            <a:ext cx="4752975" cy="809625"/>
          </a:xfrm>
          <a:prstGeom prst="rect">
            <a:avLst/>
          </a:prstGeom>
        </p:spPr>
      </p:pic>
      <p:pic>
        <p:nvPicPr>
          <p:cNvPr id="4" name="图片 3">
            <a:extLst>
              <a:ext uri="{FF2B5EF4-FFF2-40B4-BE49-F238E27FC236}">
                <a16:creationId xmlns:a16="http://schemas.microsoft.com/office/drawing/2014/main" id="{14671D62-922C-44DA-B505-3288E1A44F0E}"/>
              </a:ext>
            </a:extLst>
          </p:cNvPr>
          <p:cNvPicPr>
            <a:picLocks noChangeAspect="1"/>
          </p:cNvPicPr>
          <p:nvPr/>
        </p:nvPicPr>
        <p:blipFill>
          <a:blip r:embed="rId5"/>
          <a:stretch>
            <a:fillRect/>
          </a:stretch>
        </p:blipFill>
        <p:spPr>
          <a:xfrm>
            <a:off x="3702192" y="2353434"/>
            <a:ext cx="4524375" cy="1152525"/>
          </a:xfrm>
          <a:prstGeom prst="rect">
            <a:avLst/>
          </a:prstGeom>
        </p:spPr>
      </p:pic>
      <p:sp>
        <p:nvSpPr>
          <p:cNvPr id="5" name="矩形 4">
            <a:extLst>
              <a:ext uri="{FF2B5EF4-FFF2-40B4-BE49-F238E27FC236}">
                <a16:creationId xmlns:a16="http://schemas.microsoft.com/office/drawing/2014/main" id="{E990A637-5E83-4E9E-89E5-9CF900957234}"/>
              </a:ext>
            </a:extLst>
          </p:cNvPr>
          <p:cNvSpPr/>
          <p:nvPr/>
        </p:nvSpPr>
        <p:spPr>
          <a:xfrm>
            <a:off x="1198601" y="1548217"/>
            <a:ext cx="180049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股票的</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对数收益</a:t>
            </a:r>
            <a:endParaRPr lang="zh-CN" altLang="en-US" dirty="0"/>
          </a:p>
        </p:txBody>
      </p:sp>
      <p:sp>
        <p:nvSpPr>
          <p:cNvPr id="6" name="矩形 5">
            <a:extLst>
              <a:ext uri="{FF2B5EF4-FFF2-40B4-BE49-F238E27FC236}">
                <a16:creationId xmlns:a16="http://schemas.microsoft.com/office/drawing/2014/main" id="{2300892E-B18C-44B8-ABBB-8C7319A5F164}"/>
              </a:ext>
            </a:extLst>
          </p:cNvPr>
          <p:cNvSpPr/>
          <p:nvPr/>
        </p:nvSpPr>
        <p:spPr>
          <a:xfrm>
            <a:off x="1175518" y="2745031"/>
            <a:ext cx="2262158"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皮尔逊积矩相关系数</a:t>
            </a:r>
            <a:endParaRPr lang="zh-CN" altLang="en-US" dirty="0"/>
          </a:p>
        </p:txBody>
      </p:sp>
    </p:spTree>
    <p:extLst>
      <p:ext uri="{BB962C8B-B14F-4D97-AF65-F5344CB8AC3E}">
        <p14:creationId xmlns:p14="http://schemas.microsoft.com/office/powerpoint/2010/main" val="149336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B4C7D-6E57-4838-9E5C-25FD0086CEE7}"/>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数据预处理</a:t>
            </a:r>
          </a:p>
        </p:txBody>
      </p:sp>
      <p:pic>
        <p:nvPicPr>
          <p:cNvPr id="4" name="图片 3">
            <a:extLst>
              <a:ext uri="{FF2B5EF4-FFF2-40B4-BE49-F238E27FC236}">
                <a16:creationId xmlns:a16="http://schemas.microsoft.com/office/drawing/2014/main" id="{9D9FB876-5C62-4878-B09D-6BD2D918F88D}"/>
              </a:ext>
            </a:extLst>
          </p:cNvPr>
          <p:cNvPicPr>
            <a:picLocks noChangeAspect="1"/>
          </p:cNvPicPr>
          <p:nvPr/>
        </p:nvPicPr>
        <p:blipFill>
          <a:blip r:embed="rId3"/>
          <a:stretch>
            <a:fillRect/>
          </a:stretch>
        </p:blipFill>
        <p:spPr>
          <a:xfrm>
            <a:off x="921995" y="1348870"/>
            <a:ext cx="10348009" cy="4511603"/>
          </a:xfrm>
          <a:prstGeom prst="rect">
            <a:avLst/>
          </a:prstGeom>
        </p:spPr>
      </p:pic>
    </p:spTree>
    <p:extLst>
      <p:ext uri="{BB962C8B-B14F-4D97-AF65-F5344CB8AC3E}">
        <p14:creationId xmlns:p14="http://schemas.microsoft.com/office/powerpoint/2010/main" val="248426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33E52-E39B-4081-81EF-6C705D33AF1D}"/>
              </a:ext>
            </a:extLst>
          </p:cNvPr>
          <p:cNvSpPr>
            <a:spLocks noGrp="1"/>
          </p:cNvSpPr>
          <p:nvPr>
            <p:ph type="title"/>
          </p:nvPr>
        </p:nvSpPr>
        <p:spPr>
          <a:xfrm>
            <a:off x="415636" y="368299"/>
            <a:ext cx="3477491"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数据交互（</a:t>
            </a:r>
            <a:r>
              <a:rPr lang="en-US" altLang="zh-CN" sz="3200" b="1" dirty="0">
                <a:solidFill>
                  <a:srgbClr val="0070C0"/>
                </a:solidFill>
                <a:latin typeface="黑体" panose="02010609060101010101" pitchFamily="49" charset="-122"/>
                <a:ea typeface="黑体" panose="02010609060101010101" pitchFamily="49" charset="-122"/>
              </a:rPr>
              <a:t>Sample</a:t>
            </a:r>
            <a:r>
              <a:rPr lang="zh-CN" altLang="en-US" sz="3200" b="1" dirty="0">
                <a:solidFill>
                  <a:srgbClr val="0070C0"/>
                </a:solidFill>
                <a:latin typeface="黑体" panose="02010609060101010101" pitchFamily="49" charset="-122"/>
                <a:ea typeface="黑体" panose="02010609060101010101" pitchFamily="49" charset="-122"/>
              </a:rPr>
              <a:t>）</a:t>
            </a:r>
          </a:p>
        </p:txBody>
      </p:sp>
      <p:grpSp>
        <p:nvGrpSpPr>
          <p:cNvPr id="6" name="组合 5">
            <a:extLst>
              <a:ext uri="{FF2B5EF4-FFF2-40B4-BE49-F238E27FC236}">
                <a16:creationId xmlns:a16="http://schemas.microsoft.com/office/drawing/2014/main" id="{49C3EE9C-991A-48DF-ACA5-B18D82B787E2}"/>
              </a:ext>
            </a:extLst>
          </p:cNvPr>
          <p:cNvGrpSpPr/>
          <p:nvPr/>
        </p:nvGrpSpPr>
        <p:grpSpPr>
          <a:xfrm>
            <a:off x="415636" y="1313729"/>
            <a:ext cx="6767946" cy="4927414"/>
            <a:chOff x="1962150" y="936625"/>
            <a:chExt cx="8267700" cy="5735638"/>
          </a:xfrm>
        </p:grpSpPr>
        <p:pic>
          <p:nvPicPr>
            <p:cNvPr id="4" name="图片 3">
              <a:extLst>
                <a:ext uri="{FF2B5EF4-FFF2-40B4-BE49-F238E27FC236}">
                  <a16:creationId xmlns:a16="http://schemas.microsoft.com/office/drawing/2014/main" id="{7CB01C58-413D-4120-98C1-C3A57CF2BA3B}"/>
                </a:ext>
              </a:extLst>
            </p:cNvPr>
            <p:cNvPicPr>
              <a:picLocks noChangeAspect="1"/>
            </p:cNvPicPr>
            <p:nvPr/>
          </p:nvPicPr>
          <p:blipFill>
            <a:blip r:embed="rId2"/>
            <a:stretch>
              <a:fillRect/>
            </a:stretch>
          </p:blipFill>
          <p:spPr>
            <a:xfrm>
              <a:off x="1962150" y="936625"/>
              <a:ext cx="8267699" cy="1635125"/>
            </a:xfrm>
            <a:prstGeom prst="rect">
              <a:avLst/>
            </a:prstGeom>
          </p:spPr>
        </p:pic>
        <p:pic>
          <p:nvPicPr>
            <p:cNvPr id="5" name="图片 4">
              <a:extLst>
                <a:ext uri="{FF2B5EF4-FFF2-40B4-BE49-F238E27FC236}">
                  <a16:creationId xmlns:a16="http://schemas.microsoft.com/office/drawing/2014/main" id="{8E697EF6-48FA-443E-B11B-0A94EC486053}"/>
                </a:ext>
              </a:extLst>
            </p:cNvPr>
            <p:cNvPicPr>
              <a:picLocks noChangeAspect="1"/>
            </p:cNvPicPr>
            <p:nvPr/>
          </p:nvPicPr>
          <p:blipFill>
            <a:blip r:embed="rId3"/>
            <a:stretch>
              <a:fillRect/>
            </a:stretch>
          </p:blipFill>
          <p:spPr>
            <a:xfrm>
              <a:off x="1962151" y="2571750"/>
              <a:ext cx="8267699" cy="4100513"/>
            </a:xfrm>
            <a:prstGeom prst="rect">
              <a:avLst/>
            </a:prstGeom>
          </p:spPr>
        </p:pic>
      </p:grpSp>
      <p:pic>
        <p:nvPicPr>
          <p:cNvPr id="3" name="图片 2">
            <a:extLst>
              <a:ext uri="{FF2B5EF4-FFF2-40B4-BE49-F238E27FC236}">
                <a16:creationId xmlns:a16="http://schemas.microsoft.com/office/drawing/2014/main" id="{45D86675-13F4-4ED5-9158-91B7FE30C737}"/>
              </a:ext>
            </a:extLst>
          </p:cNvPr>
          <p:cNvPicPr>
            <a:picLocks noChangeAspect="1"/>
          </p:cNvPicPr>
          <p:nvPr/>
        </p:nvPicPr>
        <p:blipFill>
          <a:blip r:embed="rId4"/>
          <a:stretch>
            <a:fillRect/>
          </a:stretch>
        </p:blipFill>
        <p:spPr>
          <a:xfrm>
            <a:off x="8774845" y="3061855"/>
            <a:ext cx="3106748" cy="1107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箭头: 虚尾 6">
            <a:extLst>
              <a:ext uri="{FF2B5EF4-FFF2-40B4-BE49-F238E27FC236}">
                <a16:creationId xmlns:a16="http://schemas.microsoft.com/office/drawing/2014/main" id="{258EF097-BD0A-4F34-93C0-133A1DDA9C1B}"/>
              </a:ext>
            </a:extLst>
          </p:cNvPr>
          <p:cNvSpPr/>
          <p:nvPr/>
        </p:nvSpPr>
        <p:spPr>
          <a:xfrm>
            <a:off x="7420429" y="3429000"/>
            <a:ext cx="1039091" cy="491837"/>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887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F468390-737E-4877-BA67-27F4E7CFD7F8}"/>
              </a:ext>
            </a:extLst>
          </p:cNvPr>
          <p:cNvSpPr>
            <a:spLocks noGrp="1"/>
          </p:cNvSpPr>
          <p:nvPr>
            <p:ph type="title"/>
          </p:nvPr>
        </p:nvSpPr>
        <p:spPr>
          <a:xfrm>
            <a:off x="415636" y="368299"/>
            <a:ext cx="4308764" cy="625475"/>
          </a:xfrm>
        </p:spPr>
        <p:txBody>
          <a:bodyPr>
            <a:normAutofit/>
          </a:bodyPr>
          <a:lstStyle/>
          <a:p>
            <a:r>
              <a:rPr lang="zh-CN" altLang="en-US" sz="3200" b="1" dirty="0">
                <a:solidFill>
                  <a:srgbClr val="0070C0"/>
                </a:solidFill>
                <a:latin typeface="黑体" panose="02010609060101010101" pitchFamily="49" charset="-122"/>
                <a:ea typeface="黑体" panose="02010609060101010101" pitchFamily="49" charset="-122"/>
              </a:rPr>
              <a:t>数据存储（创建实体）</a:t>
            </a:r>
          </a:p>
        </p:txBody>
      </p:sp>
      <p:pic>
        <p:nvPicPr>
          <p:cNvPr id="6" name="图片 5">
            <a:extLst>
              <a:ext uri="{FF2B5EF4-FFF2-40B4-BE49-F238E27FC236}">
                <a16:creationId xmlns:a16="http://schemas.microsoft.com/office/drawing/2014/main" id="{B1307AB8-FEF1-4890-8D99-964E8A21C5FB}"/>
              </a:ext>
            </a:extLst>
          </p:cNvPr>
          <p:cNvPicPr>
            <a:picLocks noChangeAspect="1"/>
          </p:cNvPicPr>
          <p:nvPr/>
        </p:nvPicPr>
        <p:blipFill>
          <a:blip r:embed="rId2"/>
          <a:stretch>
            <a:fillRect/>
          </a:stretch>
        </p:blipFill>
        <p:spPr>
          <a:xfrm>
            <a:off x="187037" y="1641762"/>
            <a:ext cx="5982375" cy="3955593"/>
          </a:xfrm>
          <a:prstGeom prst="rect">
            <a:avLst/>
          </a:prstGeom>
        </p:spPr>
      </p:pic>
      <p:pic>
        <p:nvPicPr>
          <p:cNvPr id="2" name="图片 1">
            <a:extLst>
              <a:ext uri="{FF2B5EF4-FFF2-40B4-BE49-F238E27FC236}">
                <a16:creationId xmlns:a16="http://schemas.microsoft.com/office/drawing/2014/main" id="{8F0DA584-8F0F-471C-894F-AC02614902D1}"/>
              </a:ext>
            </a:extLst>
          </p:cNvPr>
          <p:cNvPicPr>
            <a:picLocks noChangeAspect="1"/>
          </p:cNvPicPr>
          <p:nvPr/>
        </p:nvPicPr>
        <p:blipFill>
          <a:blip r:embed="rId3"/>
          <a:stretch>
            <a:fillRect/>
          </a:stretch>
        </p:blipFill>
        <p:spPr>
          <a:xfrm>
            <a:off x="7166696" y="2283394"/>
            <a:ext cx="4838267" cy="2672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箭头: 虚尾 4">
            <a:extLst>
              <a:ext uri="{FF2B5EF4-FFF2-40B4-BE49-F238E27FC236}">
                <a16:creationId xmlns:a16="http://schemas.microsoft.com/office/drawing/2014/main" id="{528F4F9B-0A18-4DCB-98EB-02C82C019D2B}"/>
              </a:ext>
            </a:extLst>
          </p:cNvPr>
          <p:cNvSpPr/>
          <p:nvPr/>
        </p:nvSpPr>
        <p:spPr>
          <a:xfrm>
            <a:off x="6330133" y="3325090"/>
            <a:ext cx="734291" cy="491837"/>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13149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762</Words>
  <Application>Microsoft Office PowerPoint</Application>
  <PresentationFormat>宽屏</PresentationFormat>
  <Paragraphs>126</Paragraphs>
  <Slides>17</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 Unicode MS</vt:lpstr>
      <vt:lpstr>Open Sans</vt:lpstr>
      <vt:lpstr>等线</vt:lpstr>
      <vt:lpstr>等线 Light</vt:lpstr>
      <vt:lpstr>黑体</vt:lpstr>
      <vt:lpstr>Microsoft YaHei</vt:lpstr>
      <vt:lpstr>Arial</vt:lpstr>
      <vt:lpstr>Times New Roman</vt:lpstr>
      <vt:lpstr>Wingdings</vt:lpstr>
      <vt:lpstr>Office 主题​​</vt:lpstr>
      <vt:lpstr>小型金融知识图谱搭建示范</vt:lpstr>
      <vt:lpstr>知识图谱存储方式</vt:lpstr>
      <vt:lpstr>知识图谱构建流程</vt:lpstr>
      <vt:lpstr>数据获取</vt:lpstr>
      <vt:lpstr>数据获取</vt:lpstr>
      <vt:lpstr>数据预处理</vt:lpstr>
      <vt:lpstr>数据预处理</vt:lpstr>
      <vt:lpstr>数据交互（Sample）</vt:lpstr>
      <vt:lpstr>数据存储（创建实体）</vt:lpstr>
      <vt:lpstr>数据存储（创建关系）</vt:lpstr>
      <vt:lpstr>数据可视化查询</vt:lpstr>
      <vt:lpstr>数据可视化查询</vt:lpstr>
      <vt:lpstr>数据可视化查询</vt:lpstr>
      <vt:lpstr>链路预测算法</vt:lpstr>
      <vt:lpstr>链路预测算法</vt:lpstr>
      <vt:lpstr>链路预测算法</vt:lpstr>
      <vt:lpstr>其他算法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小型金融知识图谱搭建示范</dc:title>
  <dc:creator>Junming Guo</dc:creator>
  <cp:lastModifiedBy>Junming Guo</cp:lastModifiedBy>
  <cp:revision>73</cp:revision>
  <dcterms:created xsi:type="dcterms:W3CDTF">2019-06-20T08:43:14Z</dcterms:created>
  <dcterms:modified xsi:type="dcterms:W3CDTF">2019-06-27T01:40:43Z</dcterms:modified>
</cp:coreProperties>
</file>