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  <p:sldMasterId id="2147483684" r:id="rId3"/>
  </p:sldMasterIdLst>
  <p:notesMasterIdLst>
    <p:notesMasterId r:id="rId20"/>
  </p:notesMasterIdLst>
  <p:sldIdLst>
    <p:sldId id="265" r:id="rId4"/>
    <p:sldId id="266" r:id="rId5"/>
    <p:sldId id="257" r:id="rId6"/>
    <p:sldId id="269" r:id="rId7"/>
    <p:sldId id="258" r:id="rId8"/>
    <p:sldId id="271" r:id="rId9"/>
    <p:sldId id="259" r:id="rId10"/>
    <p:sldId id="270" r:id="rId11"/>
    <p:sldId id="260" r:id="rId12"/>
    <p:sldId id="261" r:id="rId13"/>
    <p:sldId id="262" r:id="rId14"/>
    <p:sldId id="263" r:id="rId15"/>
    <p:sldId id="267" r:id="rId16"/>
    <p:sldId id="264" r:id="rId17"/>
    <p:sldId id="268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3655"/>
  </p:normalViewPr>
  <p:slideViewPr>
    <p:cSldViewPr snapToGrid="0" snapToObjects="1">
      <p:cViewPr varScale="1">
        <p:scale>
          <a:sx n="129" d="100"/>
          <a:sy n="129" d="100"/>
        </p:scale>
        <p:origin x="38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46782-B9C8-4CFD-A8CE-A3A97DB9FB1E}" type="datetimeFigureOut">
              <a:rPr lang="en-US"/>
              <a:t>4/7/2016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FA3C9-EB82-4E06-AE86-51EE14A14F9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24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</a:rPr>
              <a:t>Introduce yourself.</a:t>
            </a:r>
            <a:br>
              <a:rPr lang="en-US">
                <a:latin typeface="Calibri"/>
              </a:rPr>
            </a:br>
            <a:r>
              <a:rPr lang="en-US">
                <a:latin typeface="Calibri"/>
              </a:rPr>
              <a:t>Supercomputing at CU started 5 yrs ago with Janus.  Time for a refresh, and a rethink of what capabilities the machine should be designed for.</a:t>
            </a:r>
            <a:br>
              <a:rPr lang="en-US">
                <a:latin typeface="Calibri"/>
              </a:rPr>
            </a:br>
            <a:endParaRPr lang="en-US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FA3C9-EB82-4E06-AE86-51EE14A14F9A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02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</a:rPr>
              <a:t>We can help you optimize your application for Summit!  Training sessions in the fall, also individual consulting will be available.</a:t>
            </a:r>
          </a:p>
          <a:p>
            <a:r>
              <a:rPr lang="en-US">
                <a:latin typeface="Calibri"/>
              </a:rPr>
              <a:t>Parallelization and vectorization will only be more important in the future.</a:t>
            </a:r>
            <a:br>
              <a:rPr lang="en-US">
                <a:latin typeface="Calibri"/>
              </a:rPr>
            </a:br>
            <a:endParaRPr lang="en-US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FA3C9-EB82-4E06-AE86-51EE14A14F9A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71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</a:rPr>
              <a:t>Janus was great at what it was designed for - we want Summit to be good for a wider range of needs.</a:t>
            </a:r>
            <a:br>
              <a:rPr lang="en-US">
                <a:latin typeface="Calibri"/>
              </a:rPr>
            </a:br>
            <a:endParaRPr lang="en-US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FA3C9-EB82-4E06-AE86-51EE14A14F9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80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</a:rPr>
              <a:t>Benefit - you'll have all the info you need to write a large allocation request right away</a:t>
            </a:r>
            <a:br>
              <a:rPr lang="en-US">
                <a:latin typeface="Calibri"/>
              </a:rPr>
            </a:br>
            <a:br>
              <a:rPr lang="en-US">
                <a:latin typeface="Calibri"/>
              </a:rPr>
            </a:br>
            <a:endParaRPr lang="en-US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FA3C9-EB82-4E06-AE86-51EE14A14F9A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052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</a:rPr>
              <a:t>If your grant funding requires you to own a specific node, we can property tag it for you</a:t>
            </a:r>
            <a:br>
              <a:rPr lang="en-US">
                <a:latin typeface="Calibri"/>
              </a:rPr>
            </a:br>
            <a:endParaRPr lang="en-US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FA3C9-EB82-4E06-AE86-51EE14A14F9A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896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FA3C9-EB82-4E06-AE86-51EE14A14F9A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49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</a:rPr>
              <a:t>Jump in with questions any time ... hope to leave plenty of time for discussion at the end.</a:t>
            </a:r>
            <a:br>
              <a:rPr lang="en-US">
                <a:latin typeface="Calibri"/>
              </a:rPr>
            </a:br>
            <a:endParaRPr lang="en-US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FA3C9-EB82-4E06-AE86-51EE14A14F9A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3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</a:rPr>
              <a:t>$2.7M combined grant award; $3.5M total purchase price; difference made up by institutional matching funds</a:t>
            </a:r>
          </a:p>
          <a:p>
            <a:r>
              <a:rPr lang="en-US">
                <a:latin typeface="Calibri"/>
              </a:rPr>
              <a:t>Will be installed in CU's HPCF</a:t>
            </a:r>
            <a:br>
              <a:rPr lang="en-US">
                <a:latin typeface="Calibri"/>
              </a:rPr>
            </a:br>
            <a:endParaRPr lang="en-US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FA3C9-EB82-4E06-AE86-51EE14A14F9A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66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</a:rPr>
              <a:t>Interconnect is what makes the cluster of compute nodes into a supercomputer</a:t>
            </a:r>
            <a:br>
              <a:rPr lang="en-US">
                <a:latin typeface="Calibri"/>
              </a:rPr>
            </a:br>
            <a:endParaRPr lang="en-US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FA3C9-EB82-4E06-AE86-51EE14A14F9A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6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</a:rPr>
              <a:t>Only about 1/3 as many general compute nodes as Janus but each is much more capable.</a:t>
            </a:r>
          </a:p>
          <a:p>
            <a:r>
              <a:rPr lang="en-US">
                <a:latin typeface="Calibri"/>
              </a:rPr>
              <a:t>Phi processors are directly attached to the OPA fabric - data doesn't travel over the system bus and through a network card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FA3C9-EB82-4E06-AE86-51EE14A14F9A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93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</a:rPr>
              <a:t>4 blades in 2 rack units</a:t>
            </a:r>
            <a:br>
              <a:rPr lang="en-US">
                <a:latin typeface="Calibri"/>
              </a:rPr>
            </a:br>
            <a:endParaRPr lang="en-US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FA3C9-EB82-4E06-AE86-51EE14A14F9A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69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</a:rPr>
              <a:t>OPA is source of delay in Summit delivery</a:t>
            </a:r>
          </a:p>
          <a:p>
            <a:r>
              <a:rPr lang="en-US">
                <a:latin typeface="Calibri"/>
              </a:rPr>
              <a:t>Non-blocking: any node can talk at full bandwidth to any other node</a:t>
            </a:r>
            <a:br>
              <a:rPr lang="en-US">
                <a:latin typeface="Calibri"/>
              </a:rPr>
            </a:br>
            <a:endParaRPr lang="en-US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FA3C9-EB82-4E06-AE86-51EE14A14F9A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90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FA3C9-EB82-4E06-AE86-51EE14A14F9A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87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</a:rPr>
              <a:t>Can't increase clock frequency, so add more cores and do more work per cycle</a:t>
            </a:r>
            <a:br>
              <a:rPr lang="en-US">
                <a:latin typeface="Calibri"/>
              </a:rPr>
            </a:br>
            <a:endParaRPr lang="en-US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FA3C9-EB82-4E06-AE86-51EE14A14F9A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47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78C6-B30E-C149-AB8C-FCB9C440FD15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F81D5560-9D92-7847-90AE-DC1482349A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78C6-B30E-C149-AB8C-FCB9C440FD15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F81D5560-9D92-7847-90AE-DC1482349A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78C6-B30E-C149-AB8C-FCB9C440FD15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F81D5560-9D92-7847-90AE-DC1482349A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07/29/14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How to Use a Supercomputer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4FAC-57D0-A544-B142-C1BC96C1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82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07/29/14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How to Use a Supercomputer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4FAC-57D0-A544-B142-C1BC96C1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99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07/29/14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How to Use a Supercomputer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4FAC-57D0-A544-B142-C1BC96C1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33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07/29/14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How to Use a Supercomputer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4FAC-57D0-A544-B142-C1BC96C1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03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07/29/14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How to Use a Supercomputer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4FAC-57D0-A544-B142-C1BC96C1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603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07/29/14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How to Use a Supercomputer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4FAC-57D0-A544-B142-C1BC96C1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993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07/29/14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How to Use a Supercomputer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4FAC-57D0-A544-B142-C1BC96C1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750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07/29/14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How to Use a Supercomputer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4FAC-57D0-A544-B142-C1BC96C1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4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78C6-B30E-C149-AB8C-FCB9C440FD15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F81D5560-9D92-7847-90AE-DC1482349A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07/29/14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How to Use a Supercomputer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4FAC-57D0-A544-B142-C1BC96C1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608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07/29/14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How to Use a Supercomputer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4FAC-57D0-A544-B142-C1BC96C1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735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07/29/14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How to Use a Supercomputer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4FAC-57D0-A544-B142-C1BC96C1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956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07/29/14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How to Use a Supercomputer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156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07/29/14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How to Use a Supercomputer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800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07/29/14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How to Use a Supercomputer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950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07/29/14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How to Use a Supercomputer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240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07/29/14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How to Use a Supercomputer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591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07/29/14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How to Use a Supercomputer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745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07/29/14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How to Use a Supercomputer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13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78C6-B30E-C149-AB8C-FCB9C440FD15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F81D5560-9D92-7847-90AE-DC1482349A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07/29/14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How to Use a Supercomputer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53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07/29/14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How to Use a Supercomputer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629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07/29/14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How to Use a Supercomputer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053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07/29/14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How to Use a Supercomputer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5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78C6-B30E-C149-AB8C-FCB9C440FD15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F81D5560-9D92-7847-90AE-DC1482349A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2829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72590"/>
            <a:ext cx="3657600" cy="428698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339572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001003"/>
            <a:ext cx="3657600" cy="425857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78C6-B30E-C149-AB8C-FCB9C440FD15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F81D5560-9D92-7847-90AE-DC1482349A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78C6-B30E-C149-AB8C-FCB9C440FD15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F81D5560-9D92-7847-90AE-DC1482349A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78C6-B30E-C149-AB8C-FCB9C440FD15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F81D5560-9D92-7847-90AE-DC1482349A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78C6-B30E-C149-AB8C-FCB9C440FD15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F81D5560-9D92-7847-90AE-DC1482349A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78C6-B30E-C149-AB8C-FCB9C440FD15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F81D5560-9D92-7847-90AE-DC1482349A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164"/>
            <a:ext cx="81915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314848"/>
            <a:ext cx="8191533" cy="4973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4343400" y="2057399"/>
            <a:ext cx="457200" cy="914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19999" y="6400799"/>
            <a:ext cx="457201" cy="457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261" y="6450987"/>
            <a:ext cx="468807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541" y="6450987"/>
            <a:ext cx="861887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Helvetica Neue"/>
              </a:defRPr>
            </a:lvl1pPr>
          </a:lstStyle>
          <a:p>
            <a:fld id="{7E5678C6-B30E-C149-AB8C-FCB9C440FD15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3863" y="6495368"/>
            <a:ext cx="2659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  <a:latin typeface="Helvetica Neue"/>
              </a:rPr>
              <a:t>Research Computing @</a:t>
            </a:r>
            <a:r>
              <a:rPr lang="en-US" sz="1200" baseline="0" dirty="0">
                <a:solidFill>
                  <a:schemeClr val="bg2"/>
                </a:solidFill>
                <a:latin typeface="Helvetica Neue"/>
              </a:rPr>
              <a:t> </a:t>
            </a:r>
            <a:r>
              <a:rPr lang="en-US" sz="1200" dirty="0">
                <a:solidFill>
                  <a:schemeClr val="bg2"/>
                </a:solidFill>
                <a:latin typeface="Helvetica Neue"/>
              </a:rPr>
              <a:t>CU Boulder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F81D5560-9D92-7847-90AE-DC1482349AB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rgbClr val="FF0000"/>
          </a:solidFill>
          <a:effectLst/>
          <a:latin typeface="Helvetica Neue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1"/>
          </a:solidFill>
          <a:latin typeface="Helvetica Neue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200" kern="1200">
          <a:solidFill>
            <a:schemeClr val="tx1"/>
          </a:solidFill>
          <a:latin typeface="Helvetica Neue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000" kern="1200">
          <a:solidFill>
            <a:schemeClr val="tx1"/>
          </a:solidFill>
          <a:latin typeface="Helvetica Neue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800" kern="1200">
          <a:solidFill>
            <a:schemeClr val="tx1"/>
          </a:solidFill>
          <a:latin typeface="Helvetica Neue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Helvetica Neue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07/29/14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How to Use a Supercomputer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C4FAC-57D0-A544-B142-C1BC96C1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6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07/29/14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How to Use a Supercomputer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8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c.colorado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c.colorado.edu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oo.gl/forms/8VidcwOhR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52657"/>
            <a:ext cx="7543800" cy="2048104"/>
          </a:xfrm>
        </p:spPr>
        <p:txBody>
          <a:bodyPr/>
          <a:lstStyle/>
          <a:p>
            <a:r>
              <a:rPr lang="en-US" dirty="0"/>
              <a:t>Summit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2275" y="3100761"/>
            <a:ext cx="8169322" cy="27965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CU-Boulder’s Next-Generation Supercomputer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Thomas Hauser				Peter Ruprecht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thomas.hauser@colorado.edu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		peter.ruprecht@colorado.edu 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  <a:hlinkClick r:id="rId3"/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www.rc.colorado.edu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889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Vectorization</a:t>
            </a:r>
            <a:r>
              <a:rPr lang="en-US" dirty="0"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178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 err="1"/>
              <a:t>Vectorizing</a:t>
            </a:r>
            <a:r>
              <a:rPr lang="en-US" dirty="0"/>
              <a:t> a computation lets it take advantage of SIMD instruction sets</a:t>
            </a:r>
          </a:p>
          <a:p>
            <a:r>
              <a:rPr lang="en-US" dirty="0"/>
              <a:t>That is, during one CPU cycle a single CPU core can do an operation on several data objects (16 at once in the case of Summit)</a:t>
            </a:r>
          </a:p>
          <a:p>
            <a:r>
              <a:rPr lang="en-US" dirty="0"/>
              <a:t>The compiler can auto-</a:t>
            </a:r>
            <a:r>
              <a:rPr lang="en-US" dirty="0" err="1"/>
              <a:t>vectorize</a:t>
            </a:r>
            <a:r>
              <a:rPr lang="en-US" dirty="0"/>
              <a:t> some loops; the programmer needs to write code that the compiler can easily </a:t>
            </a:r>
            <a:r>
              <a:rPr lang="en-US" dirty="0" err="1"/>
              <a:t>vectorize</a:t>
            </a:r>
            <a:endParaRPr lang="en-US" dirty="0"/>
          </a:p>
          <a:p>
            <a:r>
              <a:rPr lang="en-US" dirty="0"/>
              <a:t>Existing math libraries, such as Intel MKL, are fully optimized for vectorization</a:t>
            </a:r>
          </a:p>
          <a:p>
            <a:r>
              <a:rPr lang="en-US" dirty="0"/>
              <a:t>Many applications have vectorization built in</a:t>
            </a:r>
          </a:p>
          <a:p>
            <a:pPr lvl="1"/>
            <a:r>
              <a:rPr lang="en-US" dirty="0" err="1"/>
              <a:t>Matlab</a:t>
            </a:r>
            <a:endParaRPr lang="en-US" dirty="0"/>
          </a:p>
          <a:p>
            <a:pPr lvl="1"/>
            <a:r>
              <a:rPr lang="en-US" dirty="0"/>
              <a:t>Python provided by RC</a:t>
            </a:r>
          </a:p>
        </p:txBody>
      </p:sp>
    </p:spTree>
    <p:extLst>
      <p:ext uri="{BB962C8B-B14F-4D97-AF65-F5344CB8AC3E}">
        <p14:creationId xmlns:p14="http://schemas.microsoft.com/office/powerpoint/2010/main" val="162906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60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Provides a remote desktop environment in which</a:t>
            </a:r>
          </a:p>
          <a:p>
            <a:pPr lvl="1"/>
            <a:r>
              <a:rPr lang="en-US" dirty="0"/>
              <a:t>You can run graphics-intensive applications on an RC server and have them display quickly on your desktop or laptop monitor, even on most home networks</a:t>
            </a:r>
          </a:p>
          <a:p>
            <a:pPr lvl="1"/>
            <a:r>
              <a:rPr lang="en-US" dirty="0"/>
              <a:t>There is enough CPU and memory for meaningful backend computation</a:t>
            </a:r>
          </a:p>
          <a:p>
            <a:pPr lvl="1"/>
            <a:r>
              <a:rPr lang="en-US" dirty="0"/>
              <a:t>Your apps can directly access data in </a:t>
            </a:r>
            <a:r>
              <a:rPr lang="en-US" dirty="0" err="1"/>
              <a:t>PetaLibrary</a:t>
            </a:r>
            <a:r>
              <a:rPr lang="en-US" dirty="0"/>
              <a:t> Active storage</a:t>
            </a:r>
          </a:p>
          <a:p>
            <a:pPr lvl="1"/>
            <a:r>
              <a:rPr lang="en-US" dirty="0"/>
              <a:t>Bigger computations can offload to Janus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65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Summit </a:t>
            </a:r>
            <a:r>
              <a:rPr lang="en-US" dirty="0" err="1"/>
              <a:t>vs</a:t>
            </a:r>
            <a:r>
              <a:rPr lang="en-US" dirty="0"/>
              <a:t> Janus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2096954887"/>
              </p:ext>
            </p:extLst>
          </p:nvPr>
        </p:nvGraphicFramePr>
        <p:xfrm>
          <a:off x="416943" y="1308339"/>
          <a:ext cx="8187102" cy="4998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9034">
                  <a:extLst>
                    <a:ext uri="{9D8B030D-6E8A-4147-A177-3AD203B41FA5}">
                      <a16:colId xmlns:a16="http://schemas.microsoft.com/office/drawing/2014/main" val="527401924"/>
                    </a:ext>
                  </a:extLst>
                </a:gridCol>
                <a:gridCol w="2729034">
                  <a:extLst>
                    <a:ext uri="{9D8B030D-6E8A-4147-A177-3AD203B41FA5}">
                      <a16:colId xmlns:a16="http://schemas.microsoft.com/office/drawing/2014/main" val="2585058716"/>
                    </a:ext>
                  </a:extLst>
                </a:gridCol>
                <a:gridCol w="2729034">
                  <a:extLst>
                    <a:ext uri="{9D8B030D-6E8A-4147-A177-3AD203B41FA5}">
                      <a16:colId xmlns:a16="http://schemas.microsoft.com/office/drawing/2014/main" val="1870755448"/>
                    </a:ext>
                  </a:extLst>
                </a:gridCol>
              </a:tblGrid>
              <a:tr h="782089">
                <a:tc>
                  <a:txBody>
                    <a:bodyPr/>
                    <a:lstStyle/>
                    <a:p>
                      <a:r>
                        <a:rPr lang="en-US" sz="2400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Janus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Summit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892825"/>
                  </a:ext>
                </a:extLst>
              </a:tr>
              <a:tr h="823801">
                <a:tc>
                  <a:txBody>
                    <a:bodyPr/>
                    <a:lstStyle/>
                    <a:p>
                      <a:r>
                        <a:rPr lang="en-US" dirty="0"/>
                        <a:t>CPU cores/node</a:t>
                      </a:r>
                    </a:p>
                    <a:p>
                      <a:r>
                        <a:rPr lang="en-US" dirty="0"/>
                        <a:t>Clock 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  <a:p>
                      <a:r>
                        <a:rPr lang="en-US" dirty="0"/>
                        <a:t>2.8 - 3.2 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  <a:p>
                      <a:r>
                        <a:rPr lang="en-US" dirty="0"/>
                        <a:t>2.5 - 3.3 GHz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6147"/>
                  </a:ext>
                </a:extLst>
              </a:tr>
              <a:tr h="782089">
                <a:tc>
                  <a:txBody>
                    <a:bodyPr/>
                    <a:lstStyle/>
                    <a:p>
                      <a:r>
                        <a:rPr lang="en-US" dirty="0"/>
                        <a:t>RAM/core</a:t>
                      </a:r>
                    </a:p>
                    <a:p>
                      <a:r>
                        <a:rPr lang="en-US" dirty="0"/>
                        <a:t>Memory 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GB</a:t>
                      </a:r>
                    </a:p>
                    <a:p>
                      <a:r>
                        <a:rPr lang="en-US" dirty="0"/>
                        <a:t>32 GB/s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GB</a:t>
                      </a:r>
                    </a:p>
                    <a:p>
                      <a:r>
                        <a:rPr lang="en-US" dirty="0"/>
                        <a:t>68 GB/s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054360"/>
                  </a:ext>
                </a:extLst>
              </a:tr>
              <a:tr h="89679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F2B20"/>
                          </a:solidFill>
                          <a:latin typeface="Calibri" charset="0"/>
                        </a:rPr>
                        <a:t>Interconnect type </a:t>
                      </a:r>
                    </a:p>
                    <a:p>
                      <a:r>
                        <a:rPr lang="en-US" dirty="0">
                          <a:solidFill>
                            <a:srgbClr val="2F2B20"/>
                          </a:solidFill>
                          <a:latin typeface="Calibri" charset="0"/>
                        </a:rPr>
                        <a:t>Bandwidth </a:t>
                      </a:r>
                    </a:p>
                    <a:p>
                      <a:r>
                        <a:rPr lang="en-US" dirty="0">
                          <a:solidFill>
                            <a:srgbClr val="2F2B20"/>
                          </a:solidFill>
                          <a:latin typeface="Calibri" charset="0"/>
                        </a:rPr>
                        <a:t>Latency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F2B20"/>
                          </a:solidFill>
                          <a:latin typeface="Calibri" charset="0"/>
                        </a:rPr>
                        <a:t>QDR InfiniBand</a:t>
                      </a:r>
                    </a:p>
                    <a:p>
                      <a:r>
                        <a:rPr lang="en-US" dirty="0">
                          <a:solidFill>
                            <a:srgbClr val="2F2B20"/>
                          </a:solidFill>
                          <a:latin typeface="Calibri" charset="0"/>
                        </a:rPr>
                        <a:t>40 Gb/s</a:t>
                      </a:r>
                    </a:p>
                    <a:p>
                      <a:r>
                        <a:rPr lang="en-US" dirty="0">
                          <a:solidFill>
                            <a:srgbClr val="2F2B20"/>
                          </a:solidFill>
                          <a:latin typeface="Calibri" charset="0"/>
                        </a:rPr>
                        <a:t>1.2 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F2B20"/>
                          </a:solidFill>
                          <a:latin typeface="Calibri" charset="0"/>
                        </a:rPr>
                        <a:t>Omni-Path</a:t>
                      </a:r>
                    </a:p>
                    <a:p>
                      <a:r>
                        <a:rPr lang="en-US" dirty="0">
                          <a:solidFill>
                            <a:srgbClr val="2F2B20"/>
                          </a:solidFill>
                          <a:latin typeface="Calibri" charset="0"/>
                        </a:rPr>
                        <a:t>100 Gb/s</a:t>
                      </a:r>
                    </a:p>
                    <a:p>
                      <a:r>
                        <a:rPr lang="en-US" dirty="0">
                          <a:solidFill>
                            <a:srgbClr val="2F2B20"/>
                          </a:solidFill>
                          <a:latin typeface="Calibri" charset="0"/>
                        </a:rPr>
                        <a:t>0.4 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66857"/>
                  </a:ext>
                </a:extLst>
              </a:tr>
              <a:tr h="896795">
                <a:tc>
                  <a:txBody>
                    <a:bodyPr/>
                    <a:lstStyle/>
                    <a:p>
                      <a:r>
                        <a:rPr lang="en-US" dirty="0"/>
                        <a:t>Filesystem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Lustre</a:t>
                      </a:r>
                      <a:r>
                        <a:rPr lang="en-US" dirty="0"/>
                        <a:t> – optimized for large parallel transfers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GPFS – good at parallel transfers; also good at small file operations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703463"/>
                  </a:ext>
                </a:extLst>
              </a:tr>
              <a:tr h="782089">
                <a:tc>
                  <a:txBody>
                    <a:bodyPr/>
                    <a:lstStyle/>
                    <a:p>
                      <a:r>
                        <a:rPr lang="en-US" dirty="0"/>
                        <a:t>Vectorization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SSE4 (4 operations/cycle)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AVX2 (16 operations/cycle)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248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849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Late April – mini-Summit test cluster available for software builds and small-scale testing</a:t>
            </a:r>
          </a:p>
          <a:p>
            <a:r>
              <a:rPr lang="en-US" dirty="0"/>
              <a:t>Mid-late June – Summit delivered and installed in HPCF</a:t>
            </a:r>
          </a:p>
          <a:p>
            <a:r>
              <a:rPr lang="en-US" dirty="0"/>
              <a:t>Early July – initial acceptance testing</a:t>
            </a:r>
          </a:p>
          <a:p>
            <a:r>
              <a:rPr lang="en-US" dirty="0"/>
              <a:t>July-Aug – application testing and early user access</a:t>
            </a:r>
          </a:p>
          <a:p>
            <a:r>
              <a:rPr lang="en-US" dirty="0"/>
              <a:t>Early Sept – general availability</a:t>
            </a:r>
          </a:p>
          <a:p>
            <a:r>
              <a:rPr lang="en-US" dirty="0"/>
              <a:t>Oct-Nov – Knights Landing Phi nodes installed; possible expansion of general compute</a:t>
            </a:r>
          </a:p>
        </p:txBody>
      </p:sp>
    </p:spTree>
    <p:extLst>
      <p:ext uri="{BB962C8B-B14F-4D97-AF65-F5344CB8AC3E}">
        <p14:creationId xmlns:p14="http://schemas.microsoft.com/office/powerpoint/2010/main" val="3411279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Want early access?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Benefits to being a beta tester</a:t>
            </a:r>
          </a:p>
          <a:p>
            <a:pPr lvl="1"/>
            <a:r>
              <a:rPr lang="en-US" dirty="0"/>
              <a:t>Your code and workflow is ready once Summit is deployed</a:t>
            </a:r>
          </a:p>
          <a:p>
            <a:pPr lvl="1"/>
            <a:r>
              <a:rPr lang="en-US" dirty="0"/>
              <a:t>RC staff will help you to make sure your code works well on Summit</a:t>
            </a:r>
          </a:p>
          <a:p>
            <a:pPr lvl="1"/>
            <a:r>
              <a:rPr lang="en-US" dirty="0"/>
              <a:t>Get a computational project done during the initial phase of Summit when it might be less busy</a:t>
            </a:r>
          </a:p>
          <a:p>
            <a:r>
              <a:rPr lang="en-US" dirty="0"/>
              <a:t>Requirements to become a tester</a:t>
            </a:r>
          </a:p>
          <a:p>
            <a:pPr lvl="1"/>
            <a:r>
              <a:rPr lang="en-US" dirty="0"/>
              <a:t>Have a well-understood code ready for deployment</a:t>
            </a:r>
          </a:p>
          <a:p>
            <a:pPr lvl="1"/>
            <a:r>
              <a:rPr lang="en-US" dirty="0"/>
              <a:t>We are looking for a variety of applications from different fields, including GPU-enabled apps</a:t>
            </a:r>
          </a:p>
          <a:p>
            <a:pPr lvl="1"/>
            <a:r>
              <a:rPr lang="en-US" dirty="0"/>
              <a:t>Tolerant to unexpected problems or changes</a:t>
            </a:r>
          </a:p>
          <a:p>
            <a:pPr lvl="2"/>
            <a:r>
              <a:rPr lang="en-US" dirty="0"/>
              <a:t>The high-speed network on Summit is “bleeding edge” and we may have to change things or things may not work as expected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78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Buying into Summit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You can own additional nodes</a:t>
            </a:r>
          </a:p>
          <a:p>
            <a:pPr lvl="1"/>
            <a:r>
              <a:rPr lang="en-US" dirty="0" err="1"/>
              <a:t>Approx</a:t>
            </a:r>
            <a:r>
              <a:rPr lang="en-US" dirty="0"/>
              <a:t> $7-8K for a compute node + scratch storage</a:t>
            </a:r>
          </a:p>
          <a:p>
            <a:pPr lvl="1"/>
            <a:r>
              <a:rPr lang="en-US" dirty="0"/>
              <a:t>RC will cover the high-speed interconnect</a:t>
            </a:r>
          </a:p>
          <a:p>
            <a:pPr lvl="1"/>
            <a:r>
              <a:rPr lang="en-US" dirty="0"/>
              <a:t>Priority access to an allocation sized to what your node(s) would provide you (210K SU / </a:t>
            </a:r>
            <a:r>
              <a:rPr lang="en-US" dirty="0" err="1"/>
              <a:t>yr</a:t>
            </a:r>
            <a:r>
              <a:rPr lang="en-US" dirty="0"/>
              <a:t> /node)</a:t>
            </a:r>
          </a:p>
          <a:p>
            <a:pPr lvl="1"/>
            <a:r>
              <a:rPr lang="en-US" dirty="0"/>
              <a:t>Additional purchases need to be finalized before the end of 2016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013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     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CU-Boulder Research Computing</a:t>
            </a:r>
          </a:p>
          <a:p>
            <a:pPr marL="114300" indent="0">
              <a:buNone/>
            </a:pPr>
            <a:r>
              <a:rPr lang="en-US" dirty="0">
                <a:hlinkClick r:id="rId3"/>
              </a:rPr>
              <a:t>www.rc.colorado.edu</a:t>
            </a:r>
            <a:r>
              <a:rPr lang="en-US" dirty="0"/>
              <a:t>                  rc-help@colorado.edu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>
                <a:latin typeface="Helvetica Neue" charset="0"/>
              </a:rPr>
              <a:t>Slides: </a:t>
            </a:r>
          </a:p>
          <a:p>
            <a:pPr marL="114300" indent="0">
              <a:buNone/>
            </a:pPr>
            <a:r>
              <a:rPr lang="en-US" dirty="0">
                <a:latin typeface="Helvetica Neue" charset="0"/>
                <a:hlinkClick r:id="rId4"/>
              </a:rPr>
              <a:t>https://github.com/ResearchComputing/Final_Tutorials/</a:t>
            </a:r>
            <a:endParaRPr lang="en-US" dirty="0">
              <a:latin typeface="Helvetica Neue" charset="0"/>
            </a:endParaRP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>
                <a:latin typeface="Helvetica Neue" charset="0"/>
              </a:rPr>
              <a:t>Link to tutorial feedback survey: </a:t>
            </a:r>
          </a:p>
          <a:p>
            <a:pPr marL="114300" indent="0">
              <a:buNone/>
            </a:pPr>
            <a:r>
              <a:rPr lang="en-US" dirty="0">
                <a:latin typeface="Helvetica Neue" charset="0"/>
                <a:hlinkClick r:id="rId4"/>
              </a:rPr>
              <a:t>http://goo.gl/forms/8VidcwOhRT</a:t>
            </a:r>
            <a:endParaRPr lang="en-US" dirty="0">
              <a:latin typeface="Helvetica Neue" charset="0"/>
            </a:endParaRP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319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Overview of project and general architecture</a:t>
            </a:r>
          </a:p>
          <a:p>
            <a:r>
              <a:rPr lang="en-US" dirty="0"/>
              <a:t>More details about types of compute nodes</a:t>
            </a:r>
          </a:p>
          <a:p>
            <a:r>
              <a:rPr lang="en-US" dirty="0"/>
              <a:t>Other hardware: Omni-Path interconnect and GPFS scratch filesystem</a:t>
            </a:r>
          </a:p>
          <a:p>
            <a:r>
              <a:rPr lang="en-US" dirty="0"/>
              <a:t>Getting the most out of Summit</a:t>
            </a:r>
          </a:p>
          <a:p>
            <a:r>
              <a:rPr lang="en-US" dirty="0"/>
              <a:t>Differences with Janus</a:t>
            </a:r>
          </a:p>
          <a:p>
            <a:r>
              <a:rPr lang="en-US" dirty="0"/>
              <a:t>Installation and availability schedule</a:t>
            </a:r>
          </a:p>
          <a:p>
            <a:r>
              <a:rPr lang="en-US" dirty="0"/>
              <a:t>Early access</a:t>
            </a:r>
          </a:p>
          <a:p>
            <a:r>
              <a:rPr lang="en-US" dirty="0"/>
              <a:t>Own a part of Summit</a:t>
            </a:r>
          </a:p>
          <a:p>
            <a:r>
              <a:rPr lang="en-US"/>
              <a:t>Questions and 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097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Summit</a:t>
            </a:r>
            <a:r>
              <a:rPr lang="en-US" dirty="0"/>
              <a:t>: CU-Boulder’s </a:t>
            </a:r>
            <a:br>
              <a:rPr lang="en-US" dirty="0"/>
            </a:br>
            <a:r>
              <a:rPr lang="en-US" dirty="0"/>
              <a:t>Next-Generation Supercomputer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5032"/>
            <a:ext cx="8229600" cy="48742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Funded via an NSF MRI grant awarded jointly to CU-Boulder and CSU</a:t>
            </a:r>
          </a:p>
          <a:p>
            <a:r>
              <a:rPr lang="en-US" dirty="0"/>
              <a:t>Installed and running by fall semester 2016</a:t>
            </a:r>
          </a:p>
          <a:p>
            <a:r>
              <a:rPr lang="en-US" dirty="0"/>
              <a:t>Available to any CU-Boulder researcher</a:t>
            </a:r>
          </a:p>
          <a:p>
            <a:r>
              <a:rPr lang="en-US" dirty="0"/>
              <a:t>Theoretical peak performance around 450 TFLOPS* (compared with about 170 for Janus)</a:t>
            </a:r>
          </a:p>
          <a:p>
            <a:r>
              <a:rPr lang="en-US" dirty="0"/>
              <a:t>Mix of established and cutting-edge technology</a:t>
            </a:r>
          </a:p>
          <a:p>
            <a:r>
              <a:rPr lang="en-US" dirty="0"/>
              <a:t>Expected 5-year useful lifetime</a:t>
            </a:r>
          </a:p>
          <a:p>
            <a:r>
              <a:rPr lang="en-US" dirty="0"/>
              <a:t>Principal vendor and integrator is Dell</a:t>
            </a:r>
          </a:p>
          <a:p>
            <a:endParaRPr lang="en-US" dirty="0"/>
          </a:p>
          <a:p>
            <a:pPr marL="3200400" lvl="7" indent="0">
              <a:buNone/>
            </a:pPr>
            <a:r>
              <a:rPr lang="en-US" dirty="0"/>
              <a:t>*trillion floating point operations per second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425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875"/>
            <a:ext cx="8191500" cy="222614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0" name="Content Placeholder 9" descr="Summit Schematic - New Page(3)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80874" y="829715"/>
            <a:ext cx="9267647" cy="5023897"/>
          </a:xfrm>
        </p:spPr>
      </p:pic>
    </p:spTree>
    <p:extLst>
      <p:ext uri="{BB962C8B-B14F-4D97-AF65-F5344CB8AC3E}">
        <p14:creationId xmlns:p14="http://schemas.microsoft.com/office/powerpoint/2010/main" val="4224215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451"/>
            <a:ext cx="8229600" cy="1109834"/>
          </a:xfrm>
        </p:spPr>
        <p:txBody>
          <a:bodyPr>
            <a:normAutofit/>
          </a:bodyPr>
          <a:lstStyle/>
          <a:p>
            <a:r>
              <a:rPr lang="en-US" dirty="0"/>
              <a:t>Summit: Node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8799"/>
            <a:ext cx="8229600" cy="53433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380 general compute nodes</a:t>
            </a:r>
          </a:p>
          <a:p>
            <a:pPr lvl="1"/>
            <a:r>
              <a:rPr lang="en-US" dirty="0"/>
              <a:t>24 real cores and 128 GB RAM </a:t>
            </a:r>
          </a:p>
          <a:p>
            <a:pPr lvl="1"/>
            <a:r>
              <a:rPr lang="en-US" dirty="0"/>
              <a:t>local SSD</a:t>
            </a:r>
          </a:p>
          <a:p>
            <a:r>
              <a:rPr lang="en-US" dirty="0"/>
              <a:t>10 GPGPU/visualization nodes</a:t>
            </a:r>
          </a:p>
          <a:p>
            <a:pPr lvl="1"/>
            <a:r>
              <a:rPr lang="en-US" dirty="0"/>
              <a:t>2x NVIDIA K80 GPUs</a:t>
            </a:r>
          </a:p>
          <a:p>
            <a:r>
              <a:rPr lang="en-US" dirty="0"/>
              <a:t>5 High-memory nodes</a:t>
            </a:r>
          </a:p>
          <a:p>
            <a:pPr lvl="1"/>
            <a:r>
              <a:rPr lang="en-US" dirty="0"/>
              <a:t>2 TB RAM each</a:t>
            </a:r>
          </a:p>
          <a:p>
            <a:r>
              <a:rPr lang="en-US" dirty="0"/>
              <a:t>20 Xeon Phi (“Knights Landing”) nodes</a:t>
            </a:r>
          </a:p>
          <a:p>
            <a:pPr lvl="1"/>
            <a:r>
              <a:rPr lang="en-US" dirty="0"/>
              <a:t>Phi installed directly in CPU socket; not a separate card</a:t>
            </a:r>
          </a:p>
          <a:p>
            <a:pPr lvl="1"/>
            <a:r>
              <a:rPr lang="en-US" dirty="0"/>
              <a:t>72 cores / 288 threads   “many core”</a:t>
            </a:r>
          </a:p>
          <a:p>
            <a:pPr lvl="1"/>
            <a:r>
              <a:rPr lang="en-US" dirty="0"/>
              <a:t>installed in second phase, late fall 2016</a:t>
            </a:r>
          </a:p>
        </p:txBody>
      </p:sp>
    </p:spTree>
    <p:extLst>
      <p:ext uri="{BB962C8B-B14F-4D97-AF65-F5344CB8AC3E}">
        <p14:creationId xmlns:p14="http://schemas.microsoft.com/office/powerpoint/2010/main" val="3525500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Dell C6320 Compute Node</a:t>
            </a:r>
          </a:p>
        </p:txBody>
      </p:sp>
      <p:pic>
        <p:nvPicPr>
          <p:cNvPr id="4" name="Content Placeholder 3" descr="C6320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289751"/>
            <a:ext cx="7996394" cy="4126196"/>
          </a:xfrm>
        </p:spPr>
      </p:pic>
      <p:sp>
        <p:nvSpPr>
          <p:cNvPr id="5" name="TextBox 4"/>
          <p:cNvSpPr txBox="1"/>
          <p:nvPr/>
        </p:nvSpPr>
        <p:spPr>
          <a:xfrm rot="-10740000" flipV="1">
            <a:off x="6016265" y="5744997"/>
            <a:ext cx="2788121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Image: Dell.com</a:t>
            </a:r>
          </a:p>
        </p:txBody>
      </p:sp>
    </p:spTree>
    <p:extLst>
      <p:ext uri="{BB962C8B-B14F-4D97-AF65-F5344CB8AC3E}">
        <p14:creationId xmlns:p14="http://schemas.microsoft.com/office/powerpoint/2010/main" val="2706882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09834"/>
          </a:xfrm>
        </p:spPr>
        <p:txBody>
          <a:bodyPr>
            <a:normAutofit/>
          </a:bodyPr>
          <a:lstStyle/>
          <a:p>
            <a:r>
              <a:rPr lang="en-US" dirty="0"/>
              <a:t>Omni-Path (OPA) Interconnect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9078"/>
            <a:ext cx="8229600" cy="51030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Cutting-edge network product from Intel</a:t>
            </a:r>
          </a:p>
          <a:p>
            <a:r>
              <a:rPr lang="en-US" dirty="0"/>
              <a:t>Same role as the InfiniBand fabric on Janus</a:t>
            </a:r>
          </a:p>
          <a:p>
            <a:pPr lvl="1"/>
            <a:r>
              <a:rPr lang="en-US" dirty="0"/>
              <a:t>Also carries NFS traffic from /home, /projects, /work ...</a:t>
            </a:r>
          </a:p>
          <a:p>
            <a:r>
              <a:rPr lang="en-US" dirty="0"/>
              <a:t>100 Gb/s bandwidth</a:t>
            </a:r>
          </a:p>
          <a:p>
            <a:r>
              <a:rPr lang="en-US" dirty="0"/>
              <a:t>Extremely low latency for MPI performance</a:t>
            </a:r>
          </a:p>
          <a:p>
            <a:r>
              <a:rPr lang="en-US" dirty="0"/>
              <a:t>Fat-Tree topology with 8 core switches and 32 nodes per edge switch (easily expandable)</a:t>
            </a:r>
          </a:p>
          <a:p>
            <a:r>
              <a:rPr lang="en-US" dirty="0"/>
              <a:t>"Islands" of 32 nodes fully non-blocking</a:t>
            </a:r>
          </a:p>
          <a:p>
            <a:r>
              <a:rPr lang="en-US" dirty="0"/>
              <a:t>2:1 blocking factor between islands</a:t>
            </a:r>
          </a:p>
          <a:p>
            <a:pPr marL="502920" indent="-342900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134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GPFS Scratch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Helvetica Neue" charset="0"/>
              </a:rPr>
              <a:t>1 PB of high-performance scratch storage </a:t>
            </a:r>
          </a:p>
          <a:p>
            <a:r>
              <a:rPr lang="en-US" dirty="0">
                <a:latin typeface="Helvetica Neue" charset="0"/>
              </a:rPr>
              <a:t>GPFS for parallel access and improved small-file performance </a:t>
            </a:r>
          </a:p>
          <a:p>
            <a:r>
              <a:rPr lang="en-US" dirty="0">
                <a:latin typeface="Helvetica Neue" charset="0"/>
              </a:rPr>
              <a:t>Directly-attached to OPA fabric</a:t>
            </a:r>
          </a:p>
          <a:p>
            <a:r>
              <a:rPr lang="en-US" dirty="0">
                <a:latin typeface="Helvetica Neue" charset="0"/>
              </a:rPr>
              <a:t>Expandable to about 2 PB; performance also scales up as more drives are added</a:t>
            </a:r>
          </a:p>
          <a:p>
            <a:r>
              <a:rPr lang="en-US" dirty="0" err="1">
                <a:latin typeface="Helvetica Neue" charset="0"/>
              </a:rPr>
              <a:t>DataDirect</a:t>
            </a:r>
            <a:r>
              <a:rPr lang="en-US" dirty="0">
                <a:latin typeface="Helvetica Neue" charset="0"/>
              </a:rPr>
              <a:t> Networks SFA14K "</a:t>
            </a:r>
            <a:r>
              <a:rPr lang="en-US" dirty="0" err="1">
                <a:latin typeface="Helvetica Neue" charset="0"/>
              </a:rPr>
              <a:t>GridScaler</a:t>
            </a:r>
            <a:r>
              <a:rPr lang="en-US" dirty="0">
                <a:latin typeface="Helvetica Neue" charset="0"/>
              </a:rPr>
              <a:t>" appliance with embedded file servers</a:t>
            </a:r>
          </a:p>
          <a:p>
            <a:r>
              <a:rPr lang="en-US" dirty="0">
                <a:latin typeface="Helvetica Neue" charset="0"/>
              </a:rPr>
              <a:t>Expect &gt;20 GB/s parallel throughput and &gt;10K file creations per second</a:t>
            </a:r>
          </a:p>
          <a:p>
            <a:r>
              <a:rPr lang="en-US" dirty="0">
                <a:latin typeface="Helvetica Neue" charset="0"/>
              </a:rPr>
              <a:t>Available on login nodes and data-transfer nodes, but not on non-Summit compute nodes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827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most out of Summit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69180" cy="48990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Any application that you have built for Janus will need to be recompiled</a:t>
            </a:r>
          </a:p>
          <a:p>
            <a:r>
              <a:rPr lang="en-US" dirty="0"/>
              <a:t>Applications ideally should take advantage of multi-core / many-core architectures</a:t>
            </a:r>
          </a:p>
          <a:p>
            <a:r>
              <a:rPr lang="en-US" dirty="0"/>
              <a:t>Performance improvements in latest processors are mainly through more cores and SIMD* rather than faster clock speed</a:t>
            </a:r>
          </a:p>
          <a:p>
            <a:r>
              <a:rPr lang="en-US" dirty="0"/>
              <a:t>Applications should be parallelized and “</a:t>
            </a:r>
            <a:r>
              <a:rPr lang="en-US" dirty="0" err="1"/>
              <a:t>vectorized</a:t>
            </a:r>
            <a:r>
              <a:rPr lang="en-US" dirty="0"/>
              <a:t>” … otherwise Summit may </a:t>
            </a:r>
            <a:r>
              <a:rPr lang="en-US" i="1" dirty="0"/>
              <a:t>seem </a:t>
            </a:r>
            <a:r>
              <a:rPr lang="en-US" dirty="0"/>
              <a:t>slower than Janus</a:t>
            </a:r>
          </a:p>
          <a:p>
            <a:endParaRPr lang="en-US" dirty="0"/>
          </a:p>
          <a:p>
            <a:pPr marL="3657600" lvl="8" indent="0">
              <a:buNone/>
            </a:pPr>
            <a:r>
              <a:rPr lang="en-US" dirty="0"/>
              <a:t>*single instruction on multiple data</a:t>
            </a:r>
          </a:p>
        </p:txBody>
      </p:sp>
    </p:spTree>
    <p:extLst>
      <p:ext uri="{BB962C8B-B14F-4D97-AF65-F5344CB8AC3E}">
        <p14:creationId xmlns:p14="http://schemas.microsoft.com/office/powerpoint/2010/main" val="62157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c-usgs">
  <a:themeElements>
    <a:clrScheme name="Custom 1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rc-usgs.thmx</Template>
  <TotalTime>9481</TotalTime>
  <Words>817</Words>
  <Application>Microsoft Office PowerPoint</Application>
  <PresentationFormat>On-screen Show (4:3)</PresentationFormat>
  <Paragraphs>142</Paragraphs>
  <Slides>16</Slides>
  <Notes>14</Notes>
  <HiddenSlides>1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rc-usgs</vt:lpstr>
      <vt:lpstr>1_Custom Design</vt:lpstr>
      <vt:lpstr>Custom Design</vt:lpstr>
      <vt:lpstr>Summit</vt:lpstr>
      <vt:lpstr>Outline</vt:lpstr>
      <vt:lpstr>Summit: CU-Boulder’s  Next-Generation Supercomputer</vt:lpstr>
      <vt:lpstr> </vt:lpstr>
      <vt:lpstr>Summit: Node Types</vt:lpstr>
      <vt:lpstr>Dell C6320 Compute Node</vt:lpstr>
      <vt:lpstr>Omni-Path (OPA) Interconnect</vt:lpstr>
      <vt:lpstr>GPFS Scratch Storage</vt:lpstr>
      <vt:lpstr>Getting the most out of Summit</vt:lpstr>
      <vt:lpstr>Vectorization overview</vt:lpstr>
      <vt:lpstr>Visualization cluster</vt:lpstr>
      <vt:lpstr>Summit vs Janus</vt:lpstr>
      <vt:lpstr>Schedule</vt:lpstr>
      <vt:lpstr>Want early access?</vt:lpstr>
      <vt:lpstr>Buying into Summit</vt:lpstr>
      <vt:lpstr>Thank you!    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Next-Generation Supercomputer at CU-Boulder</dc:title>
  <dc:creator>Peter Ruprecht</dc:creator>
  <cp:lastModifiedBy>Thomas Hauser</cp:lastModifiedBy>
  <cp:revision>32</cp:revision>
  <dcterms:created xsi:type="dcterms:W3CDTF">2015-10-21T15:00:29Z</dcterms:created>
  <dcterms:modified xsi:type="dcterms:W3CDTF">2016-04-07T15:59:30Z</dcterms:modified>
</cp:coreProperties>
</file>