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7"/>
  </p:notesMasterIdLst>
  <p:sldIdLst>
    <p:sldId id="256" r:id="rId2"/>
    <p:sldId id="287" r:id="rId3"/>
    <p:sldId id="286" r:id="rId4"/>
    <p:sldId id="289" r:id="rId5"/>
    <p:sldId id="290" r:id="rId6"/>
    <p:sldId id="291" r:id="rId7"/>
    <p:sldId id="276" r:id="rId8"/>
    <p:sldId id="278" r:id="rId9"/>
    <p:sldId id="292" r:id="rId10"/>
    <p:sldId id="280" r:id="rId11"/>
    <p:sldId id="282" r:id="rId12"/>
    <p:sldId id="283" r:id="rId13"/>
    <p:sldId id="285" r:id="rId14"/>
    <p:sldId id="288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F1C"/>
    <a:srgbClr val="FFDF24"/>
    <a:srgbClr val="FAF2DD"/>
    <a:srgbClr val="618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6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6156-DEDD-48C1-9A21-6001A75443AF}" type="datetimeFigureOut">
              <a:rPr lang="ko-KR" altLang="en-US" smtClean="0"/>
              <a:t>2021-03-12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2DB4E-6AE3-48C4-B5C0-96D42DF66F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1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60000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549356"/>
            <a:ext cx="6858000" cy="54000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78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764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7351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160000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843044"/>
            <a:ext cx="7886700" cy="540000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1828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17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138912"/>
            <a:ext cx="788670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98000"/>
            <a:ext cx="2160000" cy="360000"/>
          </a:xfrm>
          <a:prstGeom prst="rect">
            <a:avLst/>
          </a:prstGeom>
          <a:solidFill>
            <a:srgbClr val="618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320799" y="6498000"/>
            <a:ext cx="2160000" cy="360000"/>
          </a:xfrm>
          <a:prstGeom prst="rect">
            <a:avLst/>
          </a:prstGeom>
          <a:solidFill>
            <a:srgbClr val="FA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4663201" y="6498000"/>
            <a:ext cx="2160000" cy="360000"/>
          </a:xfrm>
          <a:prstGeom prst="rect">
            <a:avLst/>
          </a:prstGeom>
          <a:solidFill>
            <a:srgbClr val="FFD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6984000" y="6498000"/>
            <a:ext cx="2160000" cy="360000"/>
          </a:xfrm>
          <a:prstGeom prst="rect">
            <a:avLst/>
          </a:prstGeom>
          <a:solidFill>
            <a:srgbClr val="8E4F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lemon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350" y="5910349"/>
            <a:ext cx="631725" cy="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16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8" r:id="rId3"/>
    <p:sldLayoutId id="2147483665" r:id="rId4"/>
    <p:sldLayoutId id="2147483669" r:id="rId5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3189" y="1122363"/>
            <a:ext cx="7157621" cy="2979120"/>
          </a:xfrm>
        </p:spPr>
        <p:txBody>
          <a:bodyPr/>
          <a:lstStyle/>
          <a:p>
            <a:r>
              <a:rPr lang="en-US" altLang="ko-KR" sz="3200"/>
              <a:t>Recursion</a:t>
            </a:r>
            <a:br>
              <a:rPr lang="en-US" altLang="ko-KR" sz="3200"/>
            </a:br>
            <a:r>
              <a:rPr lang="en-US" altLang="ko-KR" sz="3200"/>
              <a:t>Dictionary</a:t>
            </a:r>
            <a:br>
              <a:rPr lang="en-US" altLang="ko-KR" sz="3200"/>
            </a:br>
            <a:r>
              <a:rPr lang="en-US" altLang="ko-KR" sz="3200"/>
              <a:t>Class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1800"/>
              <a:t>최석현</a:t>
            </a:r>
            <a:r>
              <a:rPr lang="en-US" altLang="ko-KR" sz="1800"/>
              <a:t> </a:t>
            </a:r>
          </a:p>
          <a:p>
            <a:r>
              <a:rPr lang="en-US" altLang="ko-KR" sz="1800"/>
              <a:t>missehiryo@snu.ac.kr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8712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메소드</a:t>
            </a:r>
            <a:r>
              <a:rPr lang="en-US" altLang="ko-KR" dirty="0"/>
              <a:t>(function)</a:t>
            </a:r>
          </a:p>
          <a:p>
            <a:pPr lvl="1"/>
            <a:r>
              <a:rPr lang="ko-KR" altLang="en-US" dirty="0"/>
              <a:t>클래스 내에서 </a:t>
            </a:r>
            <a:r>
              <a:rPr lang="en-US" altLang="ko-KR" dirty="0"/>
              <a:t>def</a:t>
            </a:r>
            <a:r>
              <a:rPr lang="ko-KR" altLang="en-US" dirty="0"/>
              <a:t>를 사용해 정의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argument</a:t>
            </a:r>
            <a:r>
              <a:rPr lang="ko-KR" altLang="en-US" dirty="0"/>
              <a:t>로 </a:t>
            </a:r>
            <a:r>
              <a:rPr lang="en-US" altLang="ko-KR" dirty="0"/>
              <a:t>self</a:t>
            </a:r>
            <a:r>
              <a:rPr lang="ko-KR" altLang="en-US" dirty="0"/>
              <a:t>를 받아 </a:t>
            </a:r>
            <a:r>
              <a:rPr lang="en-US" altLang="ko-KR" dirty="0"/>
              <a:t>self.&lt;variable&gt; </a:t>
            </a:r>
            <a:r>
              <a:rPr lang="ko-KR" altLang="en-US" dirty="0"/>
              <a:t>로 인스턴스 변수 접근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59EE6C8-66DB-4D3F-82CD-5FEC7905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49862"/>
            <a:ext cx="68294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3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endParaRPr lang="en-US" altLang="ko-KR" dirty="0"/>
          </a:p>
          <a:p>
            <a:pPr lvl="1"/>
            <a:r>
              <a:rPr lang="ko-KR" altLang="en-US" dirty="0"/>
              <a:t>상위 클래스의 기능을 물려받기 위해 사용</a:t>
            </a:r>
            <a:endParaRPr lang="en-US" altLang="ko-KR" dirty="0"/>
          </a:p>
          <a:p>
            <a:pPr lvl="1"/>
            <a:r>
              <a:rPr lang="ko-KR" altLang="en-US" dirty="0"/>
              <a:t>기존 클래스를 수정하지 않고 쉽게 기능을 추가하거나 변경 가능</a:t>
            </a:r>
            <a:endParaRPr lang="en-US" altLang="ko-KR" dirty="0"/>
          </a:p>
          <a:p>
            <a:pPr lvl="1"/>
            <a:r>
              <a:rPr lang="ko-KR" altLang="en-US" dirty="0"/>
              <a:t>하위 클래스에서 </a:t>
            </a:r>
            <a:r>
              <a:rPr lang="en-US" altLang="ko-KR" dirty="0"/>
              <a:t>super()</a:t>
            </a:r>
            <a:r>
              <a:rPr lang="ko-KR" altLang="en-US" dirty="0"/>
              <a:t>을 통해 상위 클래스 메소드 호출 가능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&lt;child&gt;(&lt;parent&gt;):</a:t>
            </a:r>
          </a:p>
          <a:p>
            <a:pPr marL="457200" lvl="1" indent="0">
              <a:buNone/>
            </a:pPr>
            <a:r>
              <a:rPr lang="en-US" altLang="ko-KR" dirty="0"/>
              <a:t>	...</a:t>
            </a:r>
          </a:p>
          <a:p>
            <a:endParaRPr lang="en-US" altLang="ko-KR" dirty="0"/>
          </a:p>
          <a:p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en-US" altLang="ko-KR" dirty="0"/>
          </a:p>
          <a:p>
            <a:pPr lvl="1"/>
            <a:r>
              <a:rPr lang="ko-KR" altLang="en-US" dirty="0"/>
              <a:t>부모 클래스의 메소드를 동일한 이름으로 만들어 덮어씀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18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803245"/>
            <a:ext cx="71532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6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(@</a:t>
            </a:r>
            <a:r>
              <a:rPr lang="en-US" altLang="ko-KR" dirty="0" err="1"/>
              <a:t>classmethod</a:t>
            </a:r>
            <a:r>
              <a:rPr lang="en-US" altLang="ko-KR" dirty="0"/>
              <a:t>, @</a:t>
            </a:r>
            <a:r>
              <a:rPr lang="en-US" altLang="ko-KR" dirty="0" err="1"/>
              <a:t>staticmethod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인스턴스에서는 둘 다 접근이 가능함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부모 클래스에서 </a:t>
            </a:r>
            <a:r>
              <a:rPr lang="en-US" altLang="ko-KR" dirty="0"/>
              <a:t>@</a:t>
            </a:r>
            <a:r>
              <a:rPr lang="en-US" altLang="ko-KR" dirty="0" err="1"/>
              <a:t>staticmethod</a:t>
            </a:r>
            <a:r>
              <a:rPr lang="ko-KR" altLang="en-US" dirty="0"/>
              <a:t>로 정했을 경우 부모 클래스의 속성을 가져옴</a:t>
            </a:r>
            <a:endParaRPr lang="en-US" altLang="ko-KR" dirty="0"/>
          </a:p>
          <a:p>
            <a:pPr lvl="1"/>
            <a:r>
              <a:rPr lang="ko-KR" altLang="en-US" dirty="0"/>
              <a:t>부모 클래스에서 </a:t>
            </a:r>
            <a:r>
              <a:rPr lang="en-US" altLang="ko-KR" dirty="0"/>
              <a:t>@</a:t>
            </a:r>
            <a:r>
              <a:rPr lang="en-US" altLang="ko-KR" dirty="0" err="1"/>
              <a:t>classmethod</a:t>
            </a:r>
            <a:r>
              <a:rPr lang="ko-KR" altLang="en-US" dirty="0"/>
              <a:t>로 정했을 경우 자식 클래스의 속성을 가져옴</a:t>
            </a:r>
            <a:endParaRPr lang="en-US" altLang="ko-KR" dirty="0"/>
          </a:p>
          <a:p>
            <a:r>
              <a:rPr lang="en-US" altLang="ko-KR" dirty="0"/>
              <a:t>abstract class (@</a:t>
            </a:r>
            <a:r>
              <a:rPr lang="en-US" altLang="ko-KR" dirty="0" err="1"/>
              <a:t>abstractmethod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 err="1"/>
              <a:t>미구현</a:t>
            </a:r>
            <a:r>
              <a:rPr lang="ko-KR" altLang="en-US" dirty="0"/>
              <a:t> 된 </a:t>
            </a:r>
            <a:r>
              <a:rPr lang="en-US" altLang="ko-KR" dirty="0"/>
              <a:t>abstract method</a:t>
            </a:r>
            <a:r>
              <a:rPr lang="ko-KR" altLang="en-US" dirty="0"/>
              <a:t>를 가짐</a:t>
            </a:r>
            <a:r>
              <a:rPr lang="en-US" altLang="ko-KR" dirty="0"/>
              <a:t>. </a:t>
            </a:r>
            <a:r>
              <a:rPr lang="ko-KR" altLang="en-US" dirty="0"/>
              <a:t>오직 상속에만 사용됨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자식 클래스에서 이 </a:t>
            </a:r>
            <a:r>
              <a:rPr lang="en-US" altLang="ko-KR" dirty="0"/>
              <a:t>method</a:t>
            </a:r>
            <a:r>
              <a:rPr lang="ko-KR" altLang="en-US" dirty="0"/>
              <a:t>들이 구현되어야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abc</a:t>
            </a:r>
            <a:r>
              <a:rPr lang="en-US" altLang="ko-KR" dirty="0"/>
              <a:t> </a:t>
            </a:r>
            <a:r>
              <a:rPr lang="ko-KR" altLang="en-US" dirty="0"/>
              <a:t>모듈이 필요함</a:t>
            </a:r>
            <a:r>
              <a:rPr lang="en-US" altLang="ko-KR" dirty="0"/>
              <a:t>. (from </a:t>
            </a:r>
            <a:r>
              <a:rPr lang="en-US" altLang="ko-KR" dirty="0" err="1"/>
              <a:t>abc</a:t>
            </a:r>
            <a:r>
              <a:rPr lang="en-US" altLang="ko-KR" dirty="0"/>
              <a:t> import *)</a:t>
            </a:r>
          </a:p>
          <a:p>
            <a:pPr marL="457200" lvl="1" indent="0">
              <a:buNone/>
            </a:pPr>
            <a:r>
              <a:rPr lang="en-US" altLang="ko-KR" dirty="0"/>
              <a:t>class &lt;</a:t>
            </a:r>
            <a:r>
              <a:rPr lang="en-US" altLang="ko-KR" dirty="0" err="1"/>
              <a:t>abstract_class_name</a:t>
            </a:r>
            <a:r>
              <a:rPr lang="en-US" altLang="ko-KR" dirty="0"/>
              <a:t>&gt;(</a:t>
            </a:r>
            <a:r>
              <a:rPr lang="en-US" altLang="ko-KR" dirty="0" err="1"/>
              <a:t>metaclass</a:t>
            </a:r>
            <a:r>
              <a:rPr lang="en-US" altLang="ko-KR" dirty="0"/>
              <a:t> = </a:t>
            </a:r>
            <a:r>
              <a:rPr lang="en-US" altLang="ko-KR" dirty="0" err="1"/>
              <a:t>ABCMeta</a:t>
            </a:r>
            <a:r>
              <a:rPr lang="en-US" altLang="ko-KR" dirty="0"/>
              <a:t>):</a:t>
            </a:r>
          </a:p>
          <a:p>
            <a:pPr marL="457200" lvl="1" indent="0">
              <a:buNone/>
            </a:pPr>
            <a:r>
              <a:rPr lang="en-US" altLang="ko-KR" dirty="0"/>
              <a:t>	~</a:t>
            </a:r>
          </a:p>
          <a:p>
            <a:pPr marL="457200" lvl="1" indent="0">
              <a:buNone/>
            </a:pPr>
            <a:r>
              <a:rPr lang="en-US" altLang="ko-KR" dirty="0"/>
              <a:t>class &lt;</a:t>
            </a:r>
            <a:r>
              <a:rPr lang="en-US" altLang="ko-KR" dirty="0" err="1"/>
              <a:t>class_name</a:t>
            </a:r>
            <a:r>
              <a:rPr lang="en-US" altLang="ko-KR" dirty="0"/>
              <a:t>&gt;(&lt;</a:t>
            </a:r>
            <a:r>
              <a:rPr lang="en-US" altLang="ko-KR" dirty="0" err="1"/>
              <a:t>abstract_class_name</a:t>
            </a:r>
            <a:r>
              <a:rPr lang="en-US" altLang="ko-KR" dirty="0"/>
              <a:t>&gt;):</a:t>
            </a:r>
          </a:p>
          <a:p>
            <a:pPr marL="457200" lvl="1" indent="0">
              <a:buNone/>
            </a:pPr>
            <a:r>
              <a:rPr lang="en-US" altLang="ko-KR" dirty="0"/>
              <a:t>	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9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</a:p>
          <a:p>
            <a:pPr marL="457200" lvl="1" indent="0">
              <a:buNone/>
            </a:pPr>
            <a:r>
              <a:rPr lang="en-US" altLang="ko-KR" dirty="0"/>
              <a:t>Quick sort</a:t>
            </a:r>
            <a:r>
              <a:rPr lang="ko-KR" altLang="en-US" dirty="0"/>
              <a:t>는 </a:t>
            </a:r>
            <a:r>
              <a:rPr lang="en-US" altLang="ko-KR" dirty="0"/>
              <a:t>Sorting</a:t>
            </a:r>
            <a:r>
              <a:rPr lang="ko-KR" altLang="en-US" dirty="0"/>
              <a:t>의 방법 중 하나로</a:t>
            </a:r>
            <a:r>
              <a:rPr lang="en-US" altLang="ko-KR" dirty="0"/>
              <a:t>, array</a:t>
            </a:r>
            <a:r>
              <a:rPr lang="ko-KR" altLang="en-US" dirty="0"/>
              <a:t>에서 임의의 한 </a:t>
            </a:r>
            <a:r>
              <a:rPr lang="en-US" altLang="ko-KR" dirty="0"/>
              <a:t>element</a:t>
            </a:r>
            <a:r>
              <a:rPr lang="ko-KR" altLang="en-US" dirty="0"/>
              <a:t>를 </a:t>
            </a:r>
            <a:r>
              <a:rPr lang="en-US" altLang="ko-KR" dirty="0"/>
              <a:t>pivot</a:t>
            </a:r>
            <a:r>
              <a:rPr lang="ko-KR" altLang="en-US" dirty="0"/>
              <a:t>으로 잡고 </a:t>
            </a:r>
            <a:r>
              <a:rPr lang="en-US" altLang="ko-KR" dirty="0"/>
              <a:t>pivot</a:t>
            </a:r>
            <a:r>
              <a:rPr lang="ko-KR" altLang="en-US" dirty="0"/>
              <a:t>보다 작은 </a:t>
            </a:r>
            <a:r>
              <a:rPr lang="en-US" altLang="ko-KR" dirty="0"/>
              <a:t>element</a:t>
            </a:r>
            <a:r>
              <a:rPr lang="ko-KR" altLang="en-US" dirty="0"/>
              <a:t>들과 큰 </a:t>
            </a:r>
            <a:r>
              <a:rPr lang="en-US" altLang="ko-KR" dirty="0"/>
              <a:t>element</a:t>
            </a:r>
            <a:r>
              <a:rPr lang="ko-KR" altLang="en-US" dirty="0"/>
              <a:t>들로 이루어진 하위 </a:t>
            </a:r>
            <a:r>
              <a:rPr lang="en-US" altLang="ko-KR" dirty="0"/>
              <a:t>array</a:t>
            </a:r>
            <a:r>
              <a:rPr lang="ko-KR" altLang="en-US" dirty="0"/>
              <a:t>를 만드는 것을 계속해서 반복하는 것으로 </a:t>
            </a:r>
            <a:r>
              <a:rPr lang="en-US" altLang="ko-KR" dirty="0"/>
              <a:t>sorting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Recursion</a:t>
            </a:r>
            <a:r>
              <a:rPr lang="ko-KR" altLang="en-US" dirty="0"/>
              <a:t>을 사용하여 </a:t>
            </a:r>
            <a:r>
              <a:rPr lang="en-US" altLang="ko-KR" dirty="0"/>
              <a:t>Quick sort</a:t>
            </a:r>
            <a:r>
              <a:rPr lang="ko-KR" altLang="en-US" dirty="0"/>
              <a:t>를 구현하라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4AA4D856-A082-4768-8424-91AC51E8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58912"/>
            <a:ext cx="59436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도서 대출 프로그램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Dictionary </a:t>
            </a:r>
            <a:r>
              <a:rPr lang="ko-KR" altLang="en-US" dirty="0"/>
              <a:t>와 </a:t>
            </a:r>
            <a:r>
              <a:rPr lang="en-US" altLang="ko-KR" dirty="0"/>
              <a:t>class</a:t>
            </a:r>
            <a:r>
              <a:rPr lang="ko-KR" altLang="en-US" dirty="0"/>
              <a:t>를 이용하여 잔여 도서를 </a:t>
            </a:r>
            <a:r>
              <a:rPr lang="en-US" altLang="ko-KR" dirty="0"/>
              <a:t>count</a:t>
            </a:r>
            <a:r>
              <a:rPr lang="ko-KR" altLang="en-US" dirty="0"/>
              <a:t>하고 대출하는 모듈을 구성한다</a:t>
            </a:r>
            <a:r>
              <a:rPr lang="en-US" altLang="ko-KR" dirty="0"/>
              <a:t>. </a:t>
            </a:r>
            <a:r>
              <a:rPr lang="ko-KR" altLang="en-US" dirty="0"/>
              <a:t>구현해야 할 기능은 이러하다</a:t>
            </a:r>
            <a:r>
              <a:rPr lang="en-US" altLang="ko-KR" dirty="0"/>
              <a:t>. </a:t>
            </a:r>
            <a:r>
              <a:rPr lang="ko-KR" altLang="en-US" dirty="0"/>
              <a:t>대출자의 이름에 중복은 없다고 가정한다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클래스를 만들어 멤버 변수와 메소드로 도서를 관리한다</a:t>
            </a:r>
            <a:r>
              <a:rPr lang="en-US" altLang="ko-KR" dirty="0"/>
              <a:t>. </a:t>
            </a:r>
            <a:r>
              <a:rPr lang="ko-KR" altLang="en-US" dirty="0"/>
              <a:t>도서 종류는 </a:t>
            </a:r>
            <a:r>
              <a:rPr lang="en-US" altLang="ko-KR" dirty="0"/>
              <a:t>3</a:t>
            </a:r>
            <a:r>
              <a:rPr lang="ko-KR" altLang="en-US" dirty="0"/>
              <a:t>권 이상으로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각 도서별로 이름과 수량을 </a:t>
            </a:r>
            <a:r>
              <a:rPr lang="en-US" altLang="ko-KR" dirty="0"/>
              <a:t>dictionary</a:t>
            </a:r>
            <a:r>
              <a:rPr lang="ko-KR" altLang="en-US" dirty="0"/>
              <a:t>로 구현한다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이름으로 도서를 색인하는 함수를 만든다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대출자의 이름과 책의 이름을 받아 책을 대출하는 함수를 구현한다</a:t>
            </a:r>
            <a:r>
              <a:rPr lang="en-US" altLang="ko-KR" dirty="0"/>
              <a:t>. </a:t>
            </a:r>
            <a:r>
              <a:rPr lang="ko-KR" altLang="en-US" dirty="0"/>
              <a:t>대출자가</a:t>
            </a:r>
            <a:r>
              <a:rPr lang="en-US" altLang="ko-KR" dirty="0"/>
              <a:t> </a:t>
            </a:r>
            <a:r>
              <a:rPr lang="ko-KR" altLang="en-US" dirty="0"/>
              <a:t>이미 대출하고 있는 책이 없고</a:t>
            </a:r>
            <a:r>
              <a:rPr lang="en-US" altLang="ko-KR" dirty="0"/>
              <a:t>, </a:t>
            </a:r>
            <a:r>
              <a:rPr lang="ko-KR" altLang="en-US" dirty="0"/>
              <a:t>책의 수량이 </a:t>
            </a:r>
            <a:r>
              <a:rPr lang="en-US" altLang="ko-KR" dirty="0"/>
              <a:t>0</a:t>
            </a:r>
            <a:r>
              <a:rPr lang="ko-KR" altLang="en-US" dirty="0"/>
              <a:t>이 아니라면 책을 대출할 수 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반납하는 함수를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36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Recursion</a:t>
            </a:r>
          </a:p>
          <a:p>
            <a:pPr lvl="1"/>
            <a:r>
              <a:rPr lang="en-US" altLang="ko-KR"/>
              <a:t>Self function call </a:t>
            </a:r>
          </a:p>
          <a:p>
            <a:pPr lvl="1"/>
            <a:r>
              <a:rPr lang="ko-KR" altLang="en-US"/>
              <a:t>함수 내부에서 자신을 불러 이어지는 </a:t>
            </a:r>
            <a:r>
              <a:rPr lang="en-US" altLang="ko-KR"/>
              <a:t>Loop</a:t>
            </a:r>
            <a:r>
              <a:rPr lang="ko-KR" altLang="en-US"/>
              <a:t>를 구성한다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종료 조건</a:t>
            </a:r>
            <a:r>
              <a:rPr lang="en-US" altLang="ko-KR"/>
              <a:t>, </a:t>
            </a:r>
            <a:r>
              <a:rPr lang="ko-KR" altLang="en-US"/>
              <a:t>인자를 명시한다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04" y="2928937"/>
            <a:ext cx="3995504" cy="17770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04" y="4349147"/>
            <a:ext cx="2407010" cy="2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개요</a:t>
            </a:r>
            <a:endParaRPr lang="en-US" altLang="ko-KR"/>
          </a:p>
          <a:p>
            <a:pPr lvl="1"/>
            <a:r>
              <a:rPr lang="en-US" altLang="ko-KR"/>
              <a:t>key:value </a:t>
            </a:r>
            <a:r>
              <a:rPr lang="ko-KR" altLang="en-US"/>
              <a:t>의 쌍으로 이루어진 자료구조</a:t>
            </a:r>
            <a:r>
              <a:rPr lang="en-US" altLang="ko-KR"/>
              <a:t>(hash)</a:t>
            </a:r>
          </a:p>
          <a:p>
            <a:pPr lvl="1"/>
            <a:r>
              <a:rPr lang="en-US" altLang="ko-KR"/>
              <a:t>{&lt;key1&gt;:&lt;value1&gt;, &lt;key2&gt;:&lt;valu2&gt;} </a:t>
            </a:r>
          </a:p>
          <a:p>
            <a:pPr lvl="1"/>
            <a:r>
              <a:rPr lang="ko-KR" altLang="en-US"/>
              <a:t>순서가 아니라 </a:t>
            </a:r>
            <a:r>
              <a:rPr lang="en-US" altLang="ko-KR"/>
              <a:t>key</a:t>
            </a:r>
            <a:r>
              <a:rPr lang="ko-KR" altLang="en-US"/>
              <a:t>를 통해 </a:t>
            </a:r>
            <a:r>
              <a:rPr lang="en-US" altLang="ko-KR"/>
              <a:t>value</a:t>
            </a:r>
            <a:r>
              <a:rPr lang="ko-KR" altLang="en-US"/>
              <a:t>를 얻는 방식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Key: string, int, tuple </a:t>
            </a:r>
            <a:r>
              <a:rPr lang="ko-KR" altLang="en-US"/>
              <a:t>등 변하지 않는 고유한 값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Value: Object</a:t>
            </a:r>
          </a:p>
          <a:p>
            <a:pPr lvl="1"/>
            <a:r>
              <a:rPr lang="ko-KR" altLang="en-US"/>
              <a:t>각 </a:t>
            </a:r>
            <a:r>
              <a:rPr lang="en-US" altLang="ko-KR"/>
              <a:t>Key</a:t>
            </a:r>
            <a:r>
              <a:rPr lang="ko-KR" altLang="en-US"/>
              <a:t>는 중복될 수 없다</a:t>
            </a:r>
            <a:r>
              <a:rPr lang="en-US" altLang="ko-KR"/>
              <a:t>. </a:t>
            </a:r>
          </a:p>
          <a:p>
            <a:pPr lvl="1"/>
            <a:endParaRPr lang="en-US" altLang="ko-KR"/>
          </a:p>
          <a:p>
            <a:r>
              <a:rPr lang="ko-KR" altLang="en-US"/>
              <a:t>선언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d = {‘key1’:’value’, ...}</a:t>
            </a:r>
          </a:p>
          <a:p>
            <a:pPr marL="457200" lvl="1" indent="0">
              <a:buNone/>
            </a:pPr>
            <a:r>
              <a:rPr lang="en-US" altLang="ko-KR"/>
              <a:t>d = dict()</a:t>
            </a:r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89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추가</a:t>
            </a:r>
            <a:r>
              <a:rPr lang="en-US" altLang="ko-KR"/>
              <a:t>/</a:t>
            </a:r>
            <a:r>
              <a:rPr lang="ko-KR" altLang="en-US"/>
              <a:t>삭제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추가</a:t>
            </a:r>
            <a:r>
              <a:rPr lang="en-US" altLang="ko-KR"/>
              <a:t>: &lt;dict_name&gt;[&lt;key&gt;] = &lt;value&gt;</a:t>
            </a:r>
          </a:p>
          <a:p>
            <a:pPr marL="457200" lvl="1" indent="0">
              <a:buNone/>
            </a:pPr>
            <a:r>
              <a:rPr lang="ko-KR" altLang="en-US"/>
              <a:t>삭제</a:t>
            </a:r>
            <a:r>
              <a:rPr lang="en-US" altLang="ko-KR"/>
              <a:t>: del &lt;dict_name&gt;[&lt;key&gt;]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24" y="2512703"/>
            <a:ext cx="2874576" cy="25030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95336"/>
            <a:ext cx="2504690" cy="43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dict.keys() : </a:t>
            </a:r>
            <a:r>
              <a:rPr lang="ko-KR" altLang="en-US" sz="2000"/>
              <a:t>딕셔너리의 </a:t>
            </a:r>
            <a:r>
              <a:rPr lang="en-US" altLang="ko-KR" sz="2000"/>
              <a:t>key</a:t>
            </a:r>
            <a:r>
              <a:rPr lang="ko-KR" altLang="en-US" sz="2000"/>
              <a:t>들을 </a:t>
            </a:r>
            <a:r>
              <a:rPr lang="en-US" altLang="ko-KR" sz="2000"/>
              <a:t>dict_keys object</a:t>
            </a:r>
            <a:r>
              <a:rPr lang="ko-KR" altLang="en-US" sz="2000"/>
              <a:t>로 반환</a:t>
            </a:r>
            <a:r>
              <a:rPr lang="en-US" altLang="ko-KR" sz="2000"/>
              <a:t>.</a:t>
            </a:r>
          </a:p>
          <a:p>
            <a:pPr marL="457200" lvl="1" indent="0">
              <a:buNone/>
            </a:pPr>
            <a:r>
              <a:rPr lang="en-US" altLang="ko-KR" sz="1800"/>
              <a:t>		list(dict_keys) </a:t>
            </a:r>
            <a:r>
              <a:rPr lang="ko-KR" altLang="en-US" sz="1800"/>
              <a:t>로 </a:t>
            </a:r>
            <a:r>
              <a:rPr lang="en-US" altLang="ko-KR" sz="1800"/>
              <a:t>list</a:t>
            </a:r>
            <a:r>
              <a:rPr lang="ko-KR" altLang="en-US" sz="1800"/>
              <a:t>로 바꿀 수 있음</a:t>
            </a:r>
            <a:r>
              <a:rPr lang="en-US" altLang="ko-KR" sz="1800"/>
              <a:t>.</a:t>
            </a:r>
          </a:p>
          <a:p>
            <a:r>
              <a:rPr lang="en-US" altLang="ko-KR" sz="2000"/>
              <a:t>dict.values() : </a:t>
            </a:r>
            <a:r>
              <a:rPr lang="ko-KR" altLang="en-US" sz="2000"/>
              <a:t>딕셔너리의 </a:t>
            </a:r>
            <a:r>
              <a:rPr lang="en-US" altLang="ko-KR" sz="2000"/>
              <a:t>value</a:t>
            </a:r>
            <a:r>
              <a:rPr lang="ko-KR" altLang="en-US" sz="2000"/>
              <a:t>들을 </a:t>
            </a:r>
            <a:r>
              <a:rPr lang="en-US" altLang="ko-KR" sz="2000"/>
              <a:t>dict_values</a:t>
            </a:r>
            <a:r>
              <a:rPr lang="ko-KR" altLang="en-US" sz="2000"/>
              <a:t>로 반환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dict.items() : </a:t>
            </a:r>
            <a:r>
              <a:rPr lang="ko-KR" altLang="en-US" sz="2000"/>
              <a:t>딕셔너리의 쌍을 </a:t>
            </a:r>
            <a:r>
              <a:rPr lang="en-US" altLang="ko-KR" sz="2000"/>
              <a:t>dict_items</a:t>
            </a:r>
            <a:r>
              <a:rPr lang="ko-KR" altLang="en-US" sz="2000"/>
              <a:t>로 반환</a:t>
            </a:r>
            <a:endParaRPr lang="en-US" altLang="ko-KR" sz="2000"/>
          </a:p>
          <a:p>
            <a:r>
              <a:rPr lang="en-US" altLang="ko-KR" sz="2000"/>
              <a:t>dict.clear() : </a:t>
            </a:r>
            <a:r>
              <a:rPr lang="ko-KR" altLang="en-US" sz="2000"/>
              <a:t>딕셔너리 비우기</a:t>
            </a:r>
            <a:endParaRPr lang="en-US" altLang="ko-KR" sz="2000"/>
          </a:p>
          <a:p>
            <a:r>
              <a:rPr lang="en-US" altLang="ko-KR" sz="2000"/>
              <a:t>dict.get() : </a:t>
            </a:r>
            <a:r>
              <a:rPr lang="ko-KR" altLang="en-US" sz="2000"/>
              <a:t>딕셔너리 호출과 동일 기능</a:t>
            </a:r>
            <a:r>
              <a:rPr lang="en-US" altLang="ko-KR" sz="2000"/>
              <a:t>. </a:t>
            </a:r>
            <a:r>
              <a:rPr lang="ko-KR" altLang="en-US" sz="2000"/>
              <a:t>단</a:t>
            </a:r>
            <a:r>
              <a:rPr lang="en-US" altLang="ko-KR" sz="2000"/>
              <a:t>, key</a:t>
            </a:r>
            <a:r>
              <a:rPr lang="ko-KR" altLang="en-US" sz="2000"/>
              <a:t>가 없을 경우 에러가 뜨는 대신 </a:t>
            </a:r>
            <a:r>
              <a:rPr lang="en-US" altLang="ko-KR" sz="2000"/>
              <a:t>None</a:t>
            </a:r>
            <a:r>
              <a:rPr lang="ko-KR" altLang="en-US" sz="2000"/>
              <a:t>을 반환함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&lt;key&gt; in &lt;dict_name&gt; : dictionary</a:t>
            </a:r>
            <a:r>
              <a:rPr lang="ko-KR" altLang="en-US" sz="2000"/>
              <a:t>에 </a:t>
            </a:r>
            <a:r>
              <a:rPr lang="en-US" altLang="ko-KR" sz="2000"/>
              <a:t>key </a:t>
            </a:r>
            <a:r>
              <a:rPr lang="ko-KR" altLang="en-US" sz="2000"/>
              <a:t>가 있다면 </a:t>
            </a:r>
            <a:r>
              <a:rPr lang="en-US" altLang="ko-KR" sz="2000"/>
              <a:t>True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19" y="181269"/>
            <a:ext cx="2620890" cy="26072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26" y="1280451"/>
            <a:ext cx="4575673" cy="1307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19" y="3134770"/>
            <a:ext cx="4472453" cy="29504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2353" y="4768307"/>
            <a:ext cx="1438740" cy="12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class &lt;class name&gt;:</a:t>
            </a:r>
          </a:p>
          <a:p>
            <a:pPr marL="457200" lvl="1" indent="0">
              <a:buNone/>
            </a:pPr>
            <a:r>
              <a:rPr lang="en-US" altLang="ko-KR" dirty="0"/>
              <a:t>	functions, statements ...</a:t>
            </a:r>
          </a:p>
          <a:p>
            <a:endParaRPr lang="en-US" altLang="ko-KR" dirty="0"/>
          </a:p>
          <a:p>
            <a:r>
              <a:rPr lang="ko-KR" altLang="en-US" dirty="0"/>
              <a:t>클래스 생성자</a:t>
            </a:r>
            <a:endParaRPr lang="en-US" altLang="ko-KR" dirty="0"/>
          </a:p>
          <a:p>
            <a:pPr lvl="1"/>
            <a:r>
              <a:rPr lang="ko-KR" altLang="en-US" dirty="0"/>
              <a:t>객체를 생성하는 생성자</a:t>
            </a:r>
            <a:r>
              <a:rPr lang="en-US" altLang="ko-KR" dirty="0"/>
              <a:t>, </a:t>
            </a:r>
            <a:r>
              <a:rPr lang="ko-KR" altLang="en-US" dirty="0"/>
              <a:t>초기화자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ko-KR" altLang="en-US" dirty="0"/>
              <a:t>을 자동으로 부른다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	__new__(</a:t>
            </a:r>
            <a:r>
              <a:rPr lang="en-US" altLang="ko-KR" dirty="0" err="1"/>
              <a:t>cls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클래스의 각 객체가 새로 생성될 때 자동으로 동작하는 함수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__(self) </a:t>
            </a:r>
            <a:r>
              <a:rPr lang="ko-KR" altLang="en-US" dirty="0"/>
              <a:t>를 주로 사용한다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class &lt;class name&gt;:</a:t>
            </a:r>
          </a:p>
          <a:p>
            <a:pPr marL="457200" lvl="1" indent="0">
              <a:buNone/>
            </a:pPr>
            <a:r>
              <a:rPr lang="en-US" altLang="ko-KR" dirty="0"/>
              <a:t>	__</a:t>
            </a:r>
            <a:r>
              <a:rPr lang="en-US" altLang="ko-KR" dirty="0" err="1"/>
              <a:t>init</a:t>
            </a:r>
            <a:r>
              <a:rPr lang="en-US" altLang="ko-KR" dirty="0"/>
              <a:t>__(self, &lt;arguments&gt;):</a:t>
            </a:r>
          </a:p>
          <a:p>
            <a:pPr marL="457200" lvl="1" indent="0">
              <a:buNone/>
            </a:pPr>
            <a:r>
              <a:rPr lang="en-US" altLang="ko-KR" dirty="0"/>
              <a:t>	        statements 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781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인스턴스</a:t>
            </a:r>
            <a:endParaRPr lang="en-US" altLang="ko-KR" dirty="0"/>
          </a:p>
          <a:p>
            <a:pPr lvl="1"/>
            <a:r>
              <a:rPr lang="ko-KR" altLang="en-US" dirty="0"/>
              <a:t>정의한 클래스의 각 객체</a:t>
            </a:r>
            <a:endParaRPr lang="en-US" altLang="ko-KR" dirty="0"/>
          </a:p>
          <a:p>
            <a:pPr lvl="1"/>
            <a:r>
              <a:rPr lang="ko-KR" altLang="en-US" dirty="0"/>
              <a:t>클래스에서 정의한 멤버 변수 및 메소드를 사용할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모든 객체는 각자 특정 </a:t>
            </a:r>
            <a:r>
              <a:rPr lang="en-US" altLang="ko-KR" dirty="0"/>
              <a:t>class</a:t>
            </a:r>
            <a:r>
              <a:rPr lang="ko-KR" altLang="en-US" dirty="0"/>
              <a:t>의 인스턴스다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클래스 변수와 인스턴스 변수의 차이</a:t>
            </a:r>
            <a:endParaRPr lang="en-US" altLang="ko-KR" dirty="0"/>
          </a:p>
          <a:p>
            <a:pPr lvl="1"/>
            <a:r>
              <a:rPr lang="ko-KR" altLang="en-US" dirty="0"/>
              <a:t>일반적인 인스턴스 변수는 생성자로 만들어진 후 </a:t>
            </a:r>
            <a:r>
              <a:rPr lang="en-US" altLang="ko-KR" dirty="0"/>
              <a:t>self.&lt;</a:t>
            </a:r>
            <a:r>
              <a:rPr lang="ko-KR" altLang="en-US" dirty="0" err="1"/>
              <a:t>변수명</a:t>
            </a:r>
            <a:r>
              <a:rPr lang="en-US" altLang="ko-KR" dirty="0"/>
              <a:t>&gt;</a:t>
            </a:r>
            <a:r>
              <a:rPr lang="ko-KR" altLang="en-US" dirty="0"/>
              <a:t>을 이용한다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클래스 변수는 클래스 고유의 것으로</a:t>
            </a:r>
            <a:r>
              <a:rPr lang="en-US" altLang="ko-KR" dirty="0"/>
              <a:t>, </a:t>
            </a:r>
            <a:r>
              <a:rPr lang="ko-KR" altLang="en-US" dirty="0"/>
              <a:t>모든 인스턴스가 공유한다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인스턴스 변수는 각 인스턴스 객체가 따로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65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30" y="367990"/>
            <a:ext cx="7891580" cy="565366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92" y="4653311"/>
            <a:ext cx="1238616" cy="933450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 rot="10800000">
            <a:off x="3501484" y="4560849"/>
            <a:ext cx="2615311" cy="23417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10800000" flipV="1">
            <a:off x="3501484" y="5408341"/>
            <a:ext cx="2615309" cy="35684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0338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11485</TotalTime>
  <Words>484</Words>
  <Application>Microsoft Office PowerPoint</Application>
  <PresentationFormat>화면 슬라이드 쇼(4:3)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Wingdings</vt:lpstr>
      <vt:lpstr>디자인 사용자 지정</vt:lpstr>
      <vt:lpstr>Recursion Dictionary Class</vt:lpstr>
      <vt:lpstr>Function</vt:lpstr>
      <vt:lpstr>Dictionary</vt:lpstr>
      <vt:lpstr>Dictionary</vt:lpstr>
      <vt:lpstr>Dictionary</vt:lpstr>
      <vt:lpstr>PowerPoint 프레젠테이션</vt:lpstr>
      <vt:lpstr>Class</vt:lpstr>
      <vt:lpstr>Class</vt:lpstr>
      <vt:lpstr>PowerPoint 프레젠테이션</vt:lpstr>
      <vt:lpstr>Class</vt:lpstr>
      <vt:lpstr>Class</vt:lpstr>
      <vt:lpstr>Class</vt:lpstr>
      <vt:lpstr>Class</vt:lpstr>
      <vt:lpstr>연습문제 1</vt:lpstr>
      <vt:lpstr>연습문제2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심규홍</dc:creator>
  <cp:lastModifiedBy>Choi Sh</cp:lastModifiedBy>
  <cp:revision>310</cp:revision>
  <dcterms:created xsi:type="dcterms:W3CDTF">2016-11-18T06:48:03Z</dcterms:created>
  <dcterms:modified xsi:type="dcterms:W3CDTF">2021-03-12T06:24:30Z</dcterms:modified>
</cp:coreProperties>
</file>