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8"/>
  </p:notesMasterIdLst>
  <p:handoutMasterIdLst>
    <p:handoutMasterId r:id="rId49"/>
  </p:handoutMasterIdLst>
  <p:sldIdLst>
    <p:sldId id="256" r:id="rId2"/>
    <p:sldId id="599" r:id="rId3"/>
    <p:sldId id="379" r:id="rId4"/>
    <p:sldId id="598" r:id="rId5"/>
    <p:sldId id="509" r:id="rId6"/>
    <p:sldId id="544" r:id="rId7"/>
    <p:sldId id="577" r:id="rId8"/>
    <p:sldId id="578" r:id="rId9"/>
    <p:sldId id="579" r:id="rId10"/>
    <p:sldId id="580" r:id="rId11"/>
    <p:sldId id="581" r:id="rId12"/>
    <p:sldId id="582" r:id="rId13"/>
    <p:sldId id="602" r:id="rId14"/>
    <p:sldId id="603" r:id="rId15"/>
    <p:sldId id="604" r:id="rId16"/>
    <p:sldId id="605" r:id="rId17"/>
    <p:sldId id="606" r:id="rId18"/>
    <p:sldId id="607" r:id="rId19"/>
    <p:sldId id="608" r:id="rId20"/>
    <p:sldId id="609" r:id="rId21"/>
    <p:sldId id="610" r:id="rId22"/>
    <p:sldId id="611" r:id="rId23"/>
    <p:sldId id="612" r:id="rId24"/>
    <p:sldId id="586" r:id="rId25"/>
    <p:sldId id="587" r:id="rId26"/>
    <p:sldId id="588" r:id="rId27"/>
    <p:sldId id="590" r:id="rId28"/>
    <p:sldId id="591" r:id="rId29"/>
    <p:sldId id="592" r:id="rId30"/>
    <p:sldId id="601" r:id="rId31"/>
    <p:sldId id="593" r:id="rId32"/>
    <p:sldId id="613" r:id="rId33"/>
    <p:sldId id="614" r:id="rId34"/>
    <p:sldId id="537" r:id="rId35"/>
    <p:sldId id="596" r:id="rId36"/>
    <p:sldId id="597" r:id="rId37"/>
    <p:sldId id="538" r:id="rId38"/>
    <p:sldId id="594" r:id="rId39"/>
    <p:sldId id="600" r:id="rId40"/>
    <p:sldId id="563" r:id="rId41"/>
    <p:sldId id="561" r:id="rId42"/>
    <p:sldId id="557" r:id="rId43"/>
    <p:sldId id="558" r:id="rId44"/>
    <p:sldId id="559" r:id="rId45"/>
    <p:sldId id="560" r:id="rId46"/>
    <p:sldId id="562" r:id="rId47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4F1C"/>
    <a:srgbClr val="FFDF24"/>
    <a:srgbClr val="FAF2DD"/>
    <a:srgbClr val="618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>
        <p:scale>
          <a:sx n="112" d="100"/>
          <a:sy n="112" d="100"/>
        </p:scale>
        <p:origin x="13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CCC1F-79A0-4D8B-BBAE-06CA41F0E4BA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CCEBF-50CD-4C58-9DBC-6E2459A39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17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56156-DEDD-48C1-9A21-6001A75443AF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2DB4E-6AE3-48C4-B5C0-96D42DF66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1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160000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549356"/>
            <a:ext cx="6858000" cy="54000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784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7641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7351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1600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843044"/>
            <a:ext cx="7886700" cy="540000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1828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17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138912"/>
            <a:ext cx="78867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0" y="6498000"/>
            <a:ext cx="2160000" cy="360000"/>
          </a:xfrm>
          <a:prstGeom prst="rect">
            <a:avLst/>
          </a:prstGeom>
          <a:solidFill>
            <a:srgbClr val="618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320799" y="6498000"/>
            <a:ext cx="2160000" cy="360000"/>
          </a:xfrm>
          <a:prstGeom prst="rect">
            <a:avLst/>
          </a:prstGeom>
          <a:solidFill>
            <a:srgbClr val="FAF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4663201" y="6498000"/>
            <a:ext cx="2160000" cy="360000"/>
          </a:xfrm>
          <a:prstGeom prst="rect">
            <a:avLst/>
          </a:prstGeom>
          <a:solidFill>
            <a:srgbClr val="FFD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6984000" y="6498000"/>
            <a:ext cx="2160000" cy="360000"/>
          </a:xfrm>
          <a:prstGeom prst="rect">
            <a:avLst/>
          </a:prstGeom>
          <a:solidFill>
            <a:srgbClr val="8E4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 descr="lemon에 대한 이미지 검색결과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0" y="5910349"/>
            <a:ext cx="631725" cy="58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16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8" r:id="rId3"/>
    <p:sldLayoutId id="2147483665" r:id="rId4"/>
    <p:sldLayoutId id="2147483669" r:id="rId5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3189" y="1122363"/>
            <a:ext cx="7157621" cy="2979120"/>
          </a:xfrm>
        </p:spPr>
        <p:txBody>
          <a:bodyPr/>
          <a:lstStyle/>
          <a:p>
            <a:r>
              <a:rPr lang="en-US" altLang="ko-KR" dirty="0"/>
              <a:t>Speech Recognition Algorithms and Optimization</a:t>
            </a:r>
            <a:br>
              <a:rPr lang="en-US" altLang="ko-KR" dirty="0"/>
            </a:br>
            <a:r>
              <a:rPr lang="en-US" altLang="ko-KR" dirty="0"/>
              <a:t>Neural Transduces &amp; LAS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549356"/>
            <a:ext cx="6858000" cy="953822"/>
          </a:xfrm>
        </p:spPr>
        <p:txBody>
          <a:bodyPr>
            <a:normAutofit/>
          </a:bodyPr>
          <a:lstStyle/>
          <a:p>
            <a:r>
              <a:rPr lang="en-US" altLang="ko-KR" dirty="0"/>
              <a:t>Wonyong Sung</a:t>
            </a:r>
          </a:p>
          <a:p>
            <a:r>
              <a:rPr lang="en-US" altLang="ko-KR" dirty="0"/>
              <a:t>Signal Processing Systems Lab @ SNU</a:t>
            </a:r>
          </a:p>
        </p:txBody>
      </p:sp>
    </p:spTree>
    <p:extLst>
      <p:ext uri="{BB962C8B-B14F-4D97-AF65-F5344CB8AC3E}">
        <p14:creationId xmlns:p14="http://schemas.microsoft.com/office/powerpoint/2010/main" val="87120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 distribution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93" y="970216"/>
            <a:ext cx="6007469" cy="537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6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 probability lattice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Moving horizontal direction: Probability of horizontal arrow leaving node t, u represents the </a:t>
            </a:r>
            <a:r>
              <a:rPr lang="en-US" altLang="ko-KR" dirty="0" err="1"/>
              <a:t>prob</a:t>
            </a:r>
            <a:r>
              <a:rPr lang="en-US" altLang="ko-KR" dirty="0"/>
              <a:t> of Null(t, u)</a:t>
            </a:r>
          </a:p>
          <a:p>
            <a:r>
              <a:rPr lang="en-US" altLang="ko-KR" dirty="0"/>
              <a:t>Moving vertical direction: represents the probability of y(t, u) of outputting element u+1 of y.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744" y="3171448"/>
            <a:ext cx="5044073" cy="368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18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5" y="739234"/>
            <a:ext cx="6282515" cy="2019977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38609" y="1774397"/>
            <a:ext cx="3705391" cy="27081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59211"/>
            <a:ext cx="6020744" cy="409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74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EC6C0-47D0-4FEF-B6D0-43319CDA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Alignment example during training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0C6298-5576-4653-BEDF-A617F8599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5C7124-14A0-4688-AE6D-BF655D890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1925"/>
            <a:ext cx="9144000" cy="487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36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BBA74-C692-4AE0-85F2-F0E17F2B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Alignment example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A6484-D4D1-489D-A12C-1F170EAB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72E882-1D7B-471B-B5AF-9F128322E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4961"/>
            <a:ext cx="9144000" cy="448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45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9696B-C58B-4074-8AC1-E6DA0569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RNN-T lattice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9D6F4-B143-4721-8096-1B9F83D75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8832F8-1899-44D8-AA31-794667772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086"/>
            <a:ext cx="9144000" cy="442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20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73F5E-0F11-4856-BCD2-23DD4047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subset of hypotheses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27B25-33E6-4623-8AF3-4A0F324E7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818672-9F91-4A8C-8779-1975E1D42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0927"/>
            <a:ext cx="9144000" cy="425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34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FC2DF-B701-46A4-A173-B1451FAD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Beam 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4C240-8445-4B4E-B0AA-5BDDD3D55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do not want to stay in time frame “t” forever. But we do not know when to move to “t+1” as there are many candidates that can be emitted at “t”.</a:t>
            </a:r>
          </a:p>
          <a:p>
            <a:r>
              <a:rPr lang="en-US" altLang="ko-KR" i="1" dirty="0"/>
              <a:t>n</a:t>
            </a:r>
            <a:r>
              <a:rPr lang="en-US" altLang="ko-KR" dirty="0"/>
              <a:t> candidate hypotheses at time frame before exiting to decode at “t”. </a:t>
            </a:r>
            <a:r>
              <a:rPr lang="en-US" altLang="ko-KR" i="1" dirty="0"/>
              <a:t>n</a:t>
            </a:r>
            <a:r>
              <a:rPr lang="en-US" altLang="ko-KR" dirty="0"/>
              <a:t> is the hyper parameter.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4442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48F43-121B-45BF-930E-27DED458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Beam 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F7A98-46EC-40D1-94B2-4A3D1CE5D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018AB7-697C-4C74-9319-E3E930A29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8722"/>
            <a:ext cx="9144000" cy="306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14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1EF08-9099-40A5-8962-47E87299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Beam search with beamwidth (</a:t>
            </a:r>
            <a:r>
              <a:rPr lang="en-US" altLang="ko-KR" i="1" dirty="0"/>
              <a:t>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BCF77-0C3C-4215-9202-2B15B80C6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7AAB2A-E30D-499A-90AA-0E39BBD1B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181"/>
            <a:ext cx="9144000" cy="432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7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B9F2E-D800-44B5-938A-B3E69C16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End-to-end Speech Recognition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43129-698C-4DE7-935C-7DE6EBEF7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Modularized approach (Hybrid)</a:t>
            </a:r>
          </a:p>
          <a:p>
            <a:pPr lvl="1"/>
            <a:r>
              <a:rPr lang="en-US" altLang="ko-KR" dirty="0"/>
              <a:t>Acoustic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(CTC)</a:t>
            </a:r>
          </a:p>
          <a:p>
            <a:pPr lvl="1"/>
            <a:r>
              <a:rPr lang="en-US" altLang="ko-KR" dirty="0"/>
              <a:t>Language model and beam-search </a:t>
            </a:r>
          </a:p>
          <a:p>
            <a:pPr lvl="1"/>
            <a:r>
              <a:rPr lang="en-US" altLang="ko-KR" dirty="0"/>
              <a:t>Separate optimization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Pure end2end approach</a:t>
            </a:r>
          </a:p>
          <a:p>
            <a:pPr lvl="1"/>
            <a:r>
              <a:rPr lang="en-US" altLang="ko-KR" dirty="0"/>
              <a:t>Integration of AM and LM</a:t>
            </a:r>
          </a:p>
          <a:p>
            <a:pPr lvl="1"/>
            <a:r>
              <a:rPr lang="en-US" altLang="ko-KR" dirty="0"/>
              <a:t>LAS (Listen Attend and Spell) (Chan et al., “Listen, Attend and Spell”)</a:t>
            </a:r>
          </a:p>
          <a:p>
            <a:pPr lvl="1"/>
            <a:r>
              <a:rPr lang="en-US" altLang="ko-KR" dirty="0"/>
              <a:t>RNN-T (Transducer) (Graves et al., “Sequence transduction with recurrent neural networks”)</a:t>
            </a:r>
          </a:p>
        </p:txBody>
      </p:sp>
    </p:spTree>
    <p:extLst>
      <p:ext uri="{BB962C8B-B14F-4D97-AF65-F5344CB8AC3E}">
        <p14:creationId xmlns:p14="http://schemas.microsoft.com/office/powerpoint/2010/main" val="1846034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15B52-8746-4B6E-BB05-878C1EED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Beam search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E5026-7E0B-4014-B738-3F7F1F121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EF4D4B-706E-4F99-BDC6-071EA40DE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6759"/>
            <a:ext cx="9144000" cy="45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82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11943-8DA3-424D-B3D3-6F36D18E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Utilizing context specific biasing modules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C12DD4-5D82-49AA-A3D1-42D9D06DD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180EF0-0022-41F5-8E80-F92760DCA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523"/>
            <a:ext cx="9144000" cy="405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41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87D8D-DFB7-42FB-B626-EF5A2BE4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– lattice with complete set of paths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87E1C-A817-40A0-9169-9F2B6008D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0EDB04-094B-4439-A24B-D8FBB335A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4366"/>
            <a:ext cx="9144000" cy="368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47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897C5-C83C-440B-BA57-761BD50A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with forward and backward variables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F551D-9FC7-4A31-BE31-81179FC1B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F500A6-C756-42A8-A582-7C662584A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8598"/>
            <a:ext cx="9144000" cy="382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20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446872"/>
            <a:ext cx="7886700" cy="173204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Rao, </a:t>
            </a:r>
            <a:r>
              <a:rPr lang="en-US" altLang="ko-KR" dirty="0" err="1"/>
              <a:t>Kanishka</a:t>
            </a:r>
            <a:r>
              <a:rPr lang="en-US" altLang="ko-KR" dirty="0"/>
              <a:t>, </a:t>
            </a:r>
            <a:r>
              <a:rPr lang="en-US" altLang="ko-KR" dirty="0" err="1"/>
              <a:t>Haşim</a:t>
            </a:r>
            <a:r>
              <a:rPr lang="en-US" altLang="ko-KR" dirty="0"/>
              <a:t> </a:t>
            </a:r>
            <a:r>
              <a:rPr lang="en-US" altLang="ko-KR" dirty="0" err="1"/>
              <a:t>Sak</a:t>
            </a:r>
            <a:r>
              <a:rPr lang="en-US" altLang="ko-KR" dirty="0"/>
              <a:t>, and </a:t>
            </a:r>
            <a:r>
              <a:rPr lang="en-US" altLang="ko-KR" dirty="0" err="1"/>
              <a:t>Rohit</a:t>
            </a:r>
            <a:r>
              <a:rPr lang="en-US" altLang="ko-KR" dirty="0"/>
              <a:t> </a:t>
            </a:r>
            <a:r>
              <a:rPr lang="en-US" altLang="ko-KR" dirty="0" err="1"/>
              <a:t>Prabhavalkar</a:t>
            </a:r>
            <a:r>
              <a:rPr lang="en-US" altLang="ko-KR" dirty="0"/>
              <a:t>. "Exploring architectures, data and units for streaming end-to-end speech recognition with RNN-transducer." </a:t>
            </a:r>
            <a:r>
              <a:rPr lang="en-US" altLang="ko-KR" i="1" dirty="0"/>
              <a:t>Automatic Speech Recognition and Understanding Workshop (ASRU), 2017 IEEE</a:t>
            </a:r>
            <a:r>
              <a:rPr lang="en-US" altLang="ko-KR" dirty="0"/>
              <a:t>. IEEE, 2017.</a:t>
            </a:r>
            <a:endParaRPr lang="ko-KR" altLang="en-US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274119"/>
            <a:ext cx="81343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36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- Transducer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05125"/>
            <a:ext cx="4087729" cy="3827724"/>
          </a:xfrm>
        </p:spPr>
        <p:txBody>
          <a:bodyPr/>
          <a:lstStyle/>
          <a:p>
            <a:r>
              <a:rPr lang="en-US" altLang="ko-KR" dirty="0"/>
              <a:t>Encoder – CTC pre-trained acoustic to grapheme or word-piece prob. </a:t>
            </a:r>
          </a:p>
          <a:p>
            <a:r>
              <a:rPr lang="en-US" altLang="ko-KR" dirty="0"/>
              <a:t>Prediction network – Pre-trained LM</a:t>
            </a:r>
          </a:p>
          <a:p>
            <a:r>
              <a:rPr lang="en-US" altLang="ko-KR" dirty="0"/>
              <a:t>Joint network: Fully connected neural network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050" y="905125"/>
            <a:ext cx="4010025" cy="40615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865" y="3553136"/>
            <a:ext cx="2266600" cy="187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7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Inference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the predicted label, </a:t>
            </a:r>
            <a:r>
              <a:rPr lang="en-US" altLang="ko-KR" dirty="0" err="1"/>
              <a:t>y</a:t>
            </a:r>
            <a:r>
              <a:rPr lang="en-US" altLang="ko-KR" baseline="-25000" dirty="0" err="1"/>
              <a:t>u</a:t>
            </a:r>
            <a:r>
              <a:rPr lang="en-US" altLang="ko-KR" dirty="0"/>
              <a:t>, is non-blank, then the prediction network is updated with that label as input to generated the next output label  </a:t>
            </a:r>
            <a:r>
              <a:rPr lang="en-US" altLang="ko-KR" dirty="0" err="1"/>
              <a:t>prob</a:t>
            </a:r>
            <a:r>
              <a:rPr lang="en-US" altLang="ko-KR" dirty="0"/>
              <a:t> p(</a:t>
            </a:r>
            <a:r>
              <a:rPr lang="en-US" altLang="ko-KR" dirty="0" err="1"/>
              <a:t>y|t</a:t>
            </a:r>
            <a:r>
              <a:rPr lang="en-US" altLang="ko-KR" dirty="0"/>
              <a:t>, u+1).</a:t>
            </a:r>
          </a:p>
          <a:p>
            <a:r>
              <a:rPr lang="en-US" altLang="ko-KR" dirty="0"/>
              <a:t>If a blank label is predicted then the next acoustic frame, x</a:t>
            </a:r>
            <a:r>
              <a:rPr lang="en-US" altLang="ko-KR" baseline="-25000" dirty="0"/>
              <a:t>t+1</a:t>
            </a:r>
            <a:r>
              <a:rPr lang="en-US" altLang="ko-KR" dirty="0"/>
              <a:t>, is used to update the encoder while retain the same prediction network output. </a:t>
            </a:r>
          </a:p>
          <a:p>
            <a:r>
              <a:rPr lang="en-US" altLang="ko-KR" dirty="0"/>
              <a:t>Alternatively, updating the encoder and the prediction network (LM)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3564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Pre-training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8912"/>
            <a:ext cx="7886700" cy="3577467"/>
          </a:xfrm>
        </p:spPr>
        <p:txBody>
          <a:bodyPr/>
          <a:lstStyle/>
          <a:p>
            <a:r>
              <a:rPr lang="en-US" altLang="ko-KR" dirty="0"/>
              <a:t>Grapheme based model: pre-training helps improving the WER (13.9% to 13.2% for voice search, 8.4% to 8.0% for voice dictation)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71" y="2927645"/>
            <a:ext cx="8461679" cy="218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39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204912"/>
            <a:ext cx="82581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90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219" y="1634084"/>
            <a:ext cx="8658316" cy="418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6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C6A9F-320B-4828-B8A4-37BB5FA0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5398275-DCAD-43D1-BFDF-1F5E0754D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Neural Transducers </a:t>
            </a:r>
          </a:p>
          <a:p>
            <a:r>
              <a:rPr lang="en-US" altLang="ko-KR" dirty="0"/>
              <a:t>Listen Attend Spell (LAS)</a:t>
            </a:r>
          </a:p>
          <a:p>
            <a:r>
              <a:rPr lang="en-US" altLang="ko-KR" dirty="0"/>
              <a:t>Comparison of CTC, Neural Transducers, LAS</a:t>
            </a:r>
          </a:p>
          <a:p>
            <a:r>
              <a:rPr lang="en-US" altLang="ko-KR" dirty="0"/>
              <a:t>Implementation Considerations</a:t>
            </a:r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DD4B4-AB93-473F-98CA-4D0A4519DDD4}"/>
              </a:ext>
            </a:extLst>
          </p:cNvPr>
          <p:cNvSpPr txBox="1"/>
          <p:nvPr/>
        </p:nvSpPr>
        <p:spPr>
          <a:xfrm>
            <a:off x="871086" y="3197247"/>
            <a:ext cx="740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Some RNN-T slides from </a:t>
            </a:r>
          </a:p>
          <a:p>
            <a:r>
              <a:rPr lang="en-US" altLang="ko-KR" dirty="0"/>
              <a:t>https://www.cc.gatech.edu/classes/AY2021/cs7643_spring/assets/L24_rnnt_asr_tutorial_gt.pdf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29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B71E0-0E79-4ACA-BF4C-A77970CF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RNN-T from a product point of 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7F3E40-1039-4267-9107-D7E743146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E17B41-0383-4724-B5D4-6D67B15F1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05" y="1480736"/>
            <a:ext cx="8662691" cy="4034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252C56-4C07-4B7B-8CA7-0D1682D3DEAD}"/>
              </a:ext>
            </a:extLst>
          </p:cNvPr>
          <p:cNvSpPr txBox="1"/>
          <p:nvPr/>
        </p:nvSpPr>
        <p:spPr>
          <a:xfrm>
            <a:off x="346705" y="5662428"/>
            <a:ext cx="6920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https://www.cc.gatech.edu/classes/AY2021/cs7643_spring/assets/L24_rnnt_asr_tutorial_gt.pdf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334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1029268"/>
            <a:ext cx="7886700" cy="540000"/>
          </a:xfrm>
        </p:spPr>
        <p:txBody>
          <a:bodyPr/>
          <a:lstStyle/>
          <a:p>
            <a:r>
              <a:rPr lang="en-US" altLang="ko-KR" dirty="0"/>
              <a:t>3. Listen Attend and Spell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786910"/>
            <a:ext cx="7886700" cy="239200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Bahdanau</a:t>
            </a:r>
            <a:r>
              <a:rPr lang="en-US" altLang="ko-KR" dirty="0"/>
              <a:t>, </a:t>
            </a:r>
            <a:r>
              <a:rPr lang="en-US" altLang="ko-KR" dirty="0" err="1"/>
              <a:t>Dzmitry</a:t>
            </a:r>
            <a:r>
              <a:rPr lang="en-US" altLang="ko-KR" dirty="0"/>
              <a:t>, </a:t>
            </a:r>
            <a:r>
              <a:rPr lang="en-US" altLang="ko-KR" dirty="0" err="1"/>
              <a:t>Kyunghyun</a:t>
            </a:r>
            <a:r>
              <a:rPr lang="en-US" altLang="ko-KR" dirty="0"/>
              <a:t> Cho, and </a:t>
            </a:r>
            <a:r>
              <a:rPr lang="en-US" altLang="ko-KR" dirty="0" err="1"/>
              <a:t>Yoshua</a:t>
            </a:r>
            <a:r>
              <a:rPr lang="en-US" altLang="ko-KR" dirty="0"/>
              <a:t> </a:t>
            </a:r>
            <a:r>
              <a:rPr lang="en-US" altLang="ko-KR" dirty="0" err="1"/>
              <a:t>Bengio</a:t>
            </a:r>
            <a:r>
              <a:rPr lang="en-US" altLang="ko-KR" dirty="0"/>
              <a:t>. "Neural machine translation by jointly learning to align and translate." </a:t>
            </a:r>
            <a:r>
              <a:rPr lang="en-US" altLang="ko-KR" i="1" dirty="0" err="1"/>
              <a:t>arXiv</a:t>
            </a:r>
            <a:r>
              <a:rPr lang="en-US" altLang="ko-KR" i="1" dirty="0"/>
              <a:t> preprint arXiv:1409.0473</a:t>
            </a:r>
            <a:r>
              <a:rPr lang="en-US" altLang="ko-KR" dirty="0"/>
              <a:t> (2014).</a:t>
            </a:r>
            <a:endParaRPr lang="ko-KR" altLang="en-US" dirty="0"/>
          </a:p>
          <a:p>
            <a:r>
              <a:rPr lang="en-US" altLang="ko-KR" dirty="0"/>
              <a:t>Chan, W., </a:t>
            </a:r>
            <a:r>
              <a:rPr lang="en-US" altLang="ko-KR" dirty="0" err="1"/>
              <a:t>Jaitly</a:t>
            </a:r>
            <a:r>
              <a:rPr lang="en-US" altLang="ko-KR" dirty="0"/>
              <a:t>, N., Le, Q., &amp; </a:t>
            </a:r>
            <a:r>
              <a:rPr lang="en-US" altLang="ko-KR" dirty="0" err="1"/>
              <a:t>Vinyals</a:t>
            </a:r>
            <a:r>
              <a:rPr lang="en-US" altLang="ko-KR" dirty="0"/>
              <a:t>, O. (2016, March). Listen, attend and spell: A neural network for large vocabulary conversational speech recognition. In </a:t>
            </a:r>
            <a:r>
              <a:rPr lang="en-US" altLang="ko-KR" i="1" dirty="0"/>
              <a:t>Acoustics, Speech and Signal Processing (ICASSP), 2016 IEEE International Conference on</a:t>
            </a:r>
            <a:r>
              <a:rPr lang="en-US" altLang="ko-KR" dirty="0"/>
              <a:t> (pp. 4960-4964). IEEE. (Google Brain)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734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69717-2DAE-4B57-B6B8-4E4A37AF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Neural machine translation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3D17D-B3A9-4670-A7C2-7116A32CC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359216"/>
            <a:ext cx="7886700" cy="2819695"/>
          </a:xfrm>
        </p:spPr>
        <p:txBody>
          <a:bodyPr/>
          <a:lstStyle/>
          <a:p>
            <a:r>
              <a:rPr lang="ko-KR" altLang="en-US" dirty="0"/>
              <a:t>음성인식도 일종의 번역</a:t>
            </a:r>
            <a:endParaRPr lang="en-US" altLang="ko-KR" dirty="0"/>
          </a:p>
          <a:p>
            <a:pPr lvl="1"/>
            <a:r>
              <a:rPr lang="ko-KR" altLang="en-US" dirty="0"/>
              <a:t>음성</a:t>
            </a:r>
            <a:r>
              <a:rPr lang="en-US" altLang="ko-KR" dirty="0"/>
              <a:t>(encoder) -&gt; text</a:t>
            </a:r>
            <a:r>
              <a:rPr lang="ko-KR" altLang="en-US" dirty="0"/>
              <a:t> </a:t>
            </a:r>
            <a:r>
              <a:rPr lang="en-US" altLang="ko-KR" dirty="0"/>
              <a:t>(decoder)</a:t>
            </a:r>
          </a:p>
          <a:p>
            <a:pPr lvl="1"/>
            <a:r>
              <a:rPr lang="ko-KR" altLang="en-US" dirty="0"/>
              <a:t>음성은 </a:t>
            </a:r>
            <a:r>
              <a:rPr lang="en-US" altLang="ko-KR" dirty="0"/>
              <a:t>text </a:t>
            </a:r>
            <a:r>
              <a:rPr lang="ko-KR" altLang="en-US" dirty="0"/>
              <a:t>에 비해서 엄청 길다</a:t>
            </a:r>
            <a:br>
              <a:rPr lang="en-US" altLang="ko-KR" dirty="0"/>
            </a:br>
            <a:r>
              <a:rPr lang="en-US" altLang="ko-KR" dirty="0"/>
              <a:t>(frame </a:t>
            </a:r>
            <a:r>
              <a:rPr lang="ko-KR" altLang="en-US" dirty="0"/>
              <a:t>수가 많다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Alignment </a:t>
            </a:r>
            <a:r>
              <a:rPr lang="ko-KR" altLang="en-US" dirty="0"/>
              <a:t>가 중요 </a:t>
            </a:r>
            <a:r>
              <a:rPr lang="en-US" altLang="ko-KR" dirty="0"/>
              <a:t>(attention </a:t>
            </a:r>
            <a:r>
              <a:rPr lang="ko-KR" altLang="en-US" dirty="0"/>
              <a:t>필요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819365-9D35-42E9-99E4-67163758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8" y="1138912"/>
            <a:ext cx="5781675" cy="1895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D414FE-6791-48D1-BABB-D9A1C47F5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882" y="2263262"/>
            <a:ext cx="2116862" cy="39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71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D368C-8570-46FF-8A9C-D007E052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B586C-E7E0-4CF0-A747-B9F394E88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E30AF6-C20C-4635-8F4A-548D54043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328737"/>
            <a:ext cx="82962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03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Listen, Attend and Spell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621" y="887297"/>
            <a:ext cx="5674172" cy="59707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178420" y="4984595"/>
            <a:ext cx="2085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Pyramidal RNN (3):</a:t>
            </a:r>
          </a:p>
          <a:p>
            <a:r>
              <a:rPr lang="en-US" altLang="ko-KR" dirty="0"/>
              <a:t>1/8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축소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954542" y="3739693"/>
            <a:ext cx="13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Attention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412594" y="2217792"/>
            <a:ext cx="185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Conditional RNN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717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Listener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8912"/>
            <a:ext cx="7998114" cy="115458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Listener compresses the input x by using pyramid bi-directional RNN</a:t>
            </a:r>
            <a:br>
              <a:rPr lang="en-US" altLang="ko-KR" dirty="0"/>
            </a:br>
            <a:r>
              <a:rPr lang="en-US" altLang="ko-KR" dirty="0"/>
              <a:t>(LAS is basically bi-directional)</a:t>
            </a:r>
          </a:p>
          <a:p>
            <a:r>
              <a:rPr lang="en-US" altLang="ko-KR" dirty="0"/>
              <a:t>Pyramid structure conducts time domain scaling for complexity reduction (up to 1/32)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304" y="-89406"/>
            <a:ext cx="3595912" cy="740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277" y="3344719"/>
            <a:ext cx="6143625" cy="3124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880" y="2293496"/>
            <a:ext cx="3700367" cy="64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723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6286" y="23481"/>
            <a:ext cx="7886700" cy="540000"/>
          </a:xfrm>
        </p:spPr>
        <p:txBody>
          <a:bodyPr/>
          <a:lstStyle/>
          <a:p>
            <a:r>
              <a:rPr lang="en-US" altLang="ko-KR" dirty="0"/>
              <a:t>Attend and Spell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9438"/>
            <a:ext cx="4256678" cy="11134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77" y="2149168"/>
            <a:ext cx="6116591" cy="3236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14" y="4618904"/>
            <a:ext cx="7401517" cy="18003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908" y="2652314"/>
            <a:ext cx="2461838" cy="16992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9653" y="762691"/>
            <a:ext cx="49815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99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Listen, Attend and Spell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Not state-of-the-art </a:t>
            </a:r>
          </a:p>
          <a:p>
            <a:pPr lvl="1"/>
            <a:r>
              <a:rPr lang="en-US" altLang="ko-KR" dirty="0"/>
              <a:t>Comparable results.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Less Beam search</a:t>
            </a:r>
          </a:p>
          <a:p>
            <a:pPr lvl="1"/>
            <a:r>
              <a:rPr lang="en-US" altLang="ko-KR" dirty="0"/>
              <a:t>No dictionary.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Smaller beam width (32)</a:t>
            </a:r>
          </a:p>
          <a:p>
            <a:pPr lvl="1"/>
            <a:r>
              <a:rPr lang="en-US" altLang="ko-KR" dirty="0"/>
              <a:t>Decoding does not need LM</a:t>
            </a:r>
          </a:p>
          <a:p>
            <a:pPr lvl="1"/>
            <a:r>
              <a:rPr lang="en-US" altLang="ko-KR" dirty="0"/>
              <a:t>Attention</a:t>
            </a:r>
            <a:r>
              <a:rPr lang="ko-KR" altLang="en-US"/>
              <a:t> </a:t>
            </a:r>
            <a:r>
              <a:rPr lang="en-US" altLang="ko-KR" dirty="0"/>
              <a:t>complexity is </a:t>
            </a:r>
          </a:p>
          <a:p>
            <a:pPr marL="457200" lvl="1" indent="0">
              <a:buNone/>
            </a:pPr>
            <a:r>
              <a:rPr lang="en-US" altLang="ko-KR" dirty="0"/>
              <a:t>proportional to the input </a:t>
            </a:r>
            <a:br>
              <a:rPr lang="en-US" altLang="ko-KR" dirty="0"/>
            </a:br>
            <a:r>
              <a:rPr lang="en-US" altLang="ko-KR" dirty="0"/>
              <a:t>length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428" y="1003056"/>
            <a:ext cx="5384572" cy="14950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171" y="2614961"/>
            <a:ext cx="4897829" cy="42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45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772" y="2193925"/>
            <a:ext cx="7886700" cy="540000"/>
          </a:xfrm>
        </p:spPr>
        <p:txBody>
          <a:bodyPr/>
          <a:lstStyle/>
          <a:p>
            <a:r>
              <a:rPr lang="en-US" altLang="ko-KR" dirty="0"/>
              <a:t>Comparison of CTC, RNN-T, and LAS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570972"/>
            <a:ext cx="7886700" cy="452387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91252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DB3AD-6C28-4162-B9BC-4DCC8799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Conditional</a:t>
            </a:r>
            <a:r>
              <a:rPr lang="ko-KR" altLang="en-US" dirty="0"/>
              <a:t> </a:t>
            </a:r>
            <a:r>
              <a:rPr lang="en-US" altLang="ko-KR" dirty="0"/>
              <a:t>independence</a:t>
            </a:r>
            <a:r>
              <a:rPr lang="ko-KR" altLang="en-US" dirty="0"/>
              <a:t> </a:t>
            </a:r>
            <a:r>
              <a:rPr lang="en-US" altLang="ko-KR" dirty="0"/>
              <a:t>assumption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202D1-2A77-4ABD-9C11-82C7A5FEE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605065-31FB-4926-B471-5ED5E520C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99513"/>
            <a:ext cx="87439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4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6661C-8F69-4884-BB7F-DF632739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CTC Acoustic Model </a:t>
            </a:r>
            <a:r>
              <a:rPr lang="ko-KR" altLang="en-US" dirty="0"/>
              <a:t>의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4DEA5C-6FA5-442E-AF2A-689767AC6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CTC</a:t>
            </a:r>
            <a:r>
              <a:rPr lang="ko-KR" altLang="en-US" dirty="0"/>
              <a:t> 의 </a:t>
            </a:r>
            <a:r>
              <a:rPr lang="en-US" altLang="ko-KR" dirty="0"/>
              <a:t>independence</a:t>
            </a:r>
            <a:r>
              <a:rPr lang="ko-KR" altLang="en-US" dirty="0"/>
              <a:t> 가정이 성능에 미치는 영향</a:t>
            </a:r>
            <a:endParaRPr lang="en-US" altLang="ko-KR" dirty="0"/>
          </a:p>
          <a:p>
            <a:r>
              <a:rPr lang="en-US" altLang="ko-KR" dirty="0"/>
              <a:t>AM</a:t>
            </a:r>
            <a:r>
              <a:rPr lang="ko-KR" altLang="en-US" dirty="0"/>
              <a:t>에서 </a:t>
            </a:r>
            <a:r>
              <a:rPr lang="en-US" altLang="ko-KR" dirty="0"/>
              <a:t>output label </a:t>
            </a:r>
            <a:r>
              <a:rPr lang="ko-KR" altLang="en-US" dirty="0"/>
              <a:t>을 얻은 뒤에 그 결과를 좋기 위해서 </a:t>
            </a:r>
            <a:r>
              <a:rPr lang="en-US" altLang="ko-KR" dirty="0"/>
              <a:t>LM(language model)</a:t>
            </a:r>
            <a:r>
              <a:rPr lang="ko-KR" altLang="en-US" dirty="0"/>
              <a:t>을 이용한 </a:t>
            </a:r>
            <a:r>
              <a:rPr lang="en-US" altLang="ko-KR" dirty="0"/>
              <a:t>beam-search decoding</a:t>
            </a:r>
            <a:r>
              <a:rPr lang="ko-KR" altLang="en-US" dirty="0"/>
              <a:t> 을 해야 하는데</a:t>
            </a:r>
            <a:r>
              <a:rPr lang="en-US" altLang="ko-KR" dirty="0"/>
              <a:t>, </a:t>
            </a:r>
            <a:r>
              <a:rPr lang="ko-KR" altLang="en-US" dirty="0"/>
              <a:t>좋은 성능을 얻기 위해서는 </a:t>
            </a:r>
            <a:r>
              <a:rPr lang="en-US" altLang="ko-KR" dirty="0"/>
              <a:t>beam width </a:t>
            </a:r>
            <a:r>
              <a:rPr lang="ko-KR" altLang="en-US" dirty="0"/>
              <a:t>가 커야 한다</a:t>
            </a:r>
            <a:r>
              <a:rPr lang="en-US" altLang="ko-KR" dirty="0"/>
              <a:t>.  </a:t>
            </a:r>
          </a:p>
          <a:p>
            <a:r>
              <a:rPr lang="ko-KR" altLang="en-US" dirty="0"/>
              <a:t>이 </a:t>
            </a:r>
            <a:r>
              <a:rPr lang="en-US" altLang="ko-KR" dirty="0"/>
              <a:t>beam width </a:t>
            </a:r>
            <a:r>
              <a:rPr lang="ko-KR" altLang="en-US" dirty="0"/>
              <a:t>가 보통 </a:t>
            </a:r>
            <a:r>
              <a:rPr lang="en-US" altLang="ko-KR" dirty="0"/>
              <a:t>32~ 128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RNN</a:t>
            </a:r>
            <a:r>
              <a:rPr lang="ko-KR" altLang="en-US" dirty="0"/>
              <a:t> </a:t>
            </a:r>
            <a:r>
              <a:rPr lang="en-US" altLang="ko-KR" dirty="0"/>
              <a:t>LM</a:t>
            </a:r>
            <a:r>
              <a:rPr lang="ko-KR" altLang="en-US" dirty="0"/>
              <a:t>을 사용할 경우 전체 </a:t>
            </a:r>
            <a:r>
              <a:rPr lang="ko-KR" altLang="en-US" dirty="0" err="1"/>
              <a:t>계산량의</a:t>
            </a:r>
            <a:r>
              <a:rPr lang="ko-KR" altLang="en-US" dirty="0"/>
              <a:t> 측면에서 </a:t>
            </a:r>
            <a:r>
              <a:rPr lang="en-US" altLang="ko-KR" dirty="0"/>
              <a:t>AM </a:t>
            </a:r>
            <a:r>
              <a:rPr lang="ko-KR" altLang="en-US" dirty="0"/>
              <a:t>보다 </a:t>
            </a:r>
            <a:r>
              <a:rPr lang="en-US" altLang="ko-KR" dirty="0"/>
              <a:t>RNN LM </a:t>
            </a:r>
            <a:r>
              <a:rPr lang="ko-KR" altLang="en-US" dirty="0"/>
              <a:t>에 필요한 것이 훨씬 더 많다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(N-gram</a:t>
            </a:r>
            <a:r>
              <a:rPr lang="ko-KR" altLang="en-US" dirty="0"/>
              <a:t> </a:t>
            </a:r>
            <a:r>
              <a:rPr lang="en-US" altLang="ko-KR" dirty="0"/>
              <a:t>LM</a:t>
            </a:r>
            <a:r>
              <a:rPr lang="ko-KR" altLang="en-US" dirty="0"/>
              <a:t>의 경우에는 계산이 적지만</a:t>
            </a:r>
            <a:r>
              <a:rPr lang="en-US" altLang="ko-KR" dirty="0"/>
              <a:t> (memory</a:t>
            </a:r>
            <a:r>
              <a:rPr lang="ko-KR" altLang="en-US" dirty="0"/>
              <a:t> </a:t>
            </a:r>
            <a:r>
              <a:rPr lang="en-US" altLang="ko-KR" dirty="0"/>
              <a:t>look-up)</a:t>
            </a:r>
            <a:r>
              <a:rPr lang="ko-KR" altLang="en-US" dirty="0"/>
              <a:t> 성능이 떨어지고 또 병렬처리 계산의 이점을 살리지 못한다</a:t>
            </a:r>
            <a:r>
              <a:rPr lang="en-US" altLang="ko-KR" dirty="0"/>
              <a:t>. </a:t>
            </a:r>
            <a:r>
              <a:rPr lang="ko-KR" altLang="en-US" dirty="0"/>
              <a:t>갈수록 </a:t>
            </a:r>
            <a:r>
              <a:rPr lang="en-US" altLang="ko-KR" dirty="0"/>
              <a:t>RNN </a:t>
            </a:r>
            <a:r>
              <a:rPr lang="ko-KR" altLang="en-US" dirty="0"/>
              <a:t>이나 </a:t>
            </a:r>
            <a:r>
              <a:rPr lang="en-US" altLang="ko-KR" dirty="0"/>
              <a:t>Transformer LM</a:t>
            </a:r>
            <a:r>
              <a:rPr lang="ko-KR" altLang="en-US" dirty="0"/>
              <a:t> 대비 경쟁력이 떨어진다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해결 </a:t>
            </a:r>
            <a:r>
              <a:rPr lang="en-US" altLang="ko-KR" dirty="0"/>
              <a:t>– AM</a:t>
            </a:r>
            <a:r>
              <a:rPr lang="ko-KR" altLang="en-US" dirty="0"/>
              <a:t>과 </a:t>
            </a:r>
            <a:r>
              <a:rPr lang="en-US" altLang="ko-KR" dirty="0"/>
              <a:t>LM </a:t>
            </a:r>
            <a:r>
              <a:rPr lang="ko-KR" altLang="en-US" dirty="0"/>
              <a:t>을 </a:t>
            </a:r>
            <a:r>
              <a:rPr lang="en-US" altLang="ko-KR" dirty="0"/>
              <a:t>integrate </a:t>
            </a:r>
            <a:r>
              <a:rPr lang="ko-KR" altLang="en-US" dirty="0"/>
              <a:t>하여 </a:t>
            </a:r>
            <a:r>
              <a:rPr lang="en-US" altLang="ko-KR" dirty="0"/>
              <a:t>end-to-end training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62874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293704"/>
            <a:ext cx="7886700" cy="1885207"/>
          </a:xfrm>
        </p:spPr>
        <p:txBody>
          <a:bodyPr/>
          <a:lstStyle/>
          <a:p>
            <a:r>
              <a:rPr lang="en-US" altLang="ko-KR" dirty="0"/>
              <a:t>Battenberg, Eric, et al. "Exploring neural transducers for end-to-end speech recognition." </a:t>
            </a:r>
            <a:r>
              <a:rPr lang="en-US" altLang="ko-KR" i="1" dirty="0" err="1"/>
              <a:t>arXiv</a:t>
            </a:r>
            <a:r>
              <a:rPr lang="en-US" altLang="ko-KR" i="1" dirty="0"/>
              <a:t> preprint arXiv:1707.07413</a:t>
            </a:r>
            <a:r>
              <a:rPr lang="en-US" altLang="ko-KR" dirty="0"/>
              <a:t> (2017 July).</a:t>
            </a:r>
            <a:endParaRPr lang="ko-KR" altLang="en-US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125"/>
            <a:ext cx="9144000" cy="188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629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CTC, Neural Transducer, LAS Comparison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8912"/>
            <a:ext cx="7886700" cy="368156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Conditional independence between predictions at different time steps, given audio.  (-) CTC makes this assumption, but (+) RNN-Transducers and Attention models do not.</a:t>
            </a:r>
          </a:p>
          <a:p>
            <a:endParaRPr lang="en-US" altLang="ko-KR" dirty="0"/>
          </a:p>
          <a:p>
            <a:r>
              <a:rPr lang="en-US" altLang="ko-KR" dirty="0"/>
              <a:t>The alignment between input and output units is monotonic. A reasonable assumption for the ASR task, which enables models to do streaming transcription. (+) CTC and RNN-Transducers make this assumption, but (-) Attention models 1 do not.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Hard vs Soft alignments. the attention mechanism models a soft alignment between each output step and every input step. </a:t>
            </a:r>
          </a:p>
          <a:p>
            <a:endParaRPr lang="en-US" altLang="ko-KR" dirty="0"/>
          </a:p>
          <a:p>
            <a:r>
              <a:rPr lang="en-US" altLang="ko-KR" dirty="0"/>
              <a:t>CTC – insufficient model, Attention – surplus model</a:t>
            </a:r>
          </a:p>
        </p:txBody>
      </p:sp>
    </p:spTree>
    <p:extLst>
      <p:ext uri="{BB962C8B-B14F-4D97-AF65-F5344CB8AC3E}">
        <p14:creationId xmlns:p14="http://schemas.microsoft.com/office/powerpoint/2010/main" val="2757390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Fisher SWBD results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65963" y="1615990"/>
            <a:ext cx="2938610" cy="4625784"/>
          </a:xfrm>
        </p:spPr>
        <p:txBody>
          <a:bodyPr/>
          <a:lstStyle/>
          <a:p>
            <a:r>
              <a:rPr lang="en-US" altLang="ko-KR" dirty="0"/>
              <a:t>LM is paired with the dataset (not text only) (it does not improve much)</a:t>
            </a:r>
          </a:p>
          <a:p>
            <a:r>
              <a:rPr lang="en-US" altLang="ko-KR" dirty="0"/>
              <a:t>Attention and RNN-Transducer both use a beam width of 32.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99" y="1478702"/>
            <a:ext cx="5417713" cy="402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18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DeepSpeech Corpus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8912"/>
            <a:ext cx="7886700" cy="1864170"/>
          </a:xfrm>
        </p:spPr>
        <p:txBody>
          <a:bodyPr/>
          <a:lstStyle/>
          <a:p>
            <a:r>
              <a:rPr lang="en-US" altLang="ko-KR" dirty="0"/>
              <a:t>10,000 hours</a:t>
            </a:r>
            <a:r>
              <a:rPr lang="ko-KR" altLang="en-US"/>
              <a:t> </a:t>
            </a:r>
            <a:r>
              <a:rPr lang="en-US" altLang="ko-KR" dirty="0"/>
              <a:t>in the diverse set of scenarios, such as far field, noise accents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453" y="1620954"/>
            <a:ext cx="5168765" cy="471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02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Forward only encoders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7259" y="1138912"/>
            <a:ext cx="8188091" cy="5040000"/>
          </a:xfrm>
        </p:spPr>
        <p:txBody>
          <a:bodyPr/>
          <a:lstStyle/>
          <a:p>
            <a:r>
              <a:rPr lang="en-US" altLang="ko-KR" dirty="0"/>
              <a:t>For streaming applications, forward only encoders are needed.</a:t>
            </a:r>
          </a:p>
          <a:p>
            <a:r>
              <a:rPr lang="en-US" altLang="ko-KR" dirty="0"/>
              <a:t>Replacing the bidirectional layers with forward-only recurrent layers. Note that while this immediately makes CTC and RNN-Transducer models deployable, attention models still need to be able to process the entire utterance before outputting the first character.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446" y="3226757"/>
            <a:ext cx="4711886" cy="327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28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8276" y="211120"/>
            <a:ext cx="7886700" cy="540000"/>
          </a:xfrm>
        </p:spPr>
        <p:txBody>
          <a:bodyPr/>
          <a:lstStyle/>
          <a:p>
            <a:r>
              <a:rPr lang="en-US" altLang="ko-KR" dirty="0"/>
              <a:t>Down-sampling in the encoder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3521" y="751120"/>
            <a:ext cx="7886700" cy="5040000"/>
          </a:xfrm>
        </p:spPr>
        <p:txBody>
          <a:bodyPr/>
          <a:lstStyle/>
          <a:p>
            <a:r>
              <a:rPr lang="en-US" altLang="ko-KR" dirty="0"/>
              <a:t>Down sampling reduces the arithmetic/memory complexity.</a:t>
            </a:r>
          </a:p>
          <a:p>
            <a:r>
              <a:rPr lang="en-US" altLang="ko-KR" dirty="0"/>
              <a:t>Since RNN-Transducers and attention models can output multiple characters for the same encoder time step, we expect RNN-Transducers to be as robust as attention models as we increase the amount of pooling in the encoder. While Figure 2 shows that they are fairly robust compared the CTC models, we find that attention models are significantly more robust.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546" y="3522847"/>
            <a:ext cx="3805765" cy="323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762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of CTC, RNN-T, and Attention models.</a:t>
            </a:r>
            <a:br>
              <a:rPr lang="en-US" altLang="ko-KR" dirty="0"/>
            </a:b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 the bidirectional setting, all three models perform roughly the same.  In forward direction only, CTC best.</a:t>
            </a:r>
          </a:p>
          <a:p>
            <a:r>
              <a:rPr lang="en-US" altLang="ko-KR" dirty="0"/>
              <a:t>CTC - simplify the training process but still require to be decoded with large language models.  Large beam width.</a:t>
            </a:r>
          </a:p>
          <a:p>
            <a:r>
              <a:rPr lang="en-US" altLang="ko-KR" dirty="0"/>
              <a:t>RNN Transducers have simple decoding process with no extra hyper-parameters tuning, which leads us to believe that RNN-Transducers present the next generation of end-to-end speech models. </a:t>
            </a:r>
          </a:p>
          <a:p>
            <a:r>
              <a:rPr lang="en-US" altLang="ko-KR" dirty="0"/>
              <a:t>Attention also simplify the decoding process and require the language models to be introduced only in a post processing stage to be equally if not more effective. Strength in down sampling.</a:t>
            </a:r>
          </a:p>
        </p:txBody>
      </p:sp>
    </p:spTree>
    <p:extLst>
      <p:ext uri="{BB962C8B-B14F-4D97-AF65-F5344CB8AC3E}">
        <p14:creationId xmlns:p14="http://schemas.microsoft.com/office/powerpoint/2010/main" val="158198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Transducers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8912"/>
            <a:ext cx="5808938" cy="504000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Neural Transducers: Similar to CTC (encoder), but include LM</a:t>
            </a:r>
            <a:r>
              <a:rPr lang="ko-KR" altLang="en-US"/>
              <a:t> </a:t>
            </a:r>
            <a:r>
              <a:rPr lang="en-US" altLang="ko-KR" dirty="0"/>
              <a:t>(prediction network) to overcome the conditional independence problem of CTC </a:t>
            </a:r>
          </a:p>
          <a:p>
            <a:r>
              <a:rPr lang="en-US" altLang="ko-KR" dirty="0"/>
              <a:t>Encoder (acoustic modeling), prediction network (LM), joint network (assemble the acoustic and</a:t>
            </a:r>
            <a:r>
              <a:rPr lang="ko-KR" altLang="en-US"/>
              <a:t> </a:t>
            </a:r>
            <a:r>
              <a:rPr lang="en-US" altLang="ko-KR" dirty="0"/>
              <a:t>prediction)</a:t>
            </a:r>
          </a:p>
          <a:p>
            <a:r>
              <a:rPr lang="en-US" altLang="ko-KR" dirty="0"/>
              <a:t>Joint network merges the probabilities in algorithm or using feed-forward neural network.  </a:t>
            </a:r>
          </a:p>
          <a:p>
            <a:endParaRPr lang="en-US" altLang="ko-KR" dirty="0"/>
          </a:p>
          <a:p>
            <a:r>
              <a:rPr lang="en-US" altLang="ko-KR" dirty="0"/>
              <a:t>Graves, Alex. "Sequence transduction with recurrent neural networks." </a:t>
            </a:r>
            <a:r>
              <a:rPr lang="en-US" altLang="ko-KR" i="1" dirty="0" err="1"/>
              <a:t>arXiv</a:t>
            </a:r>
            <a:r>
              <a:rPr lang="en-US" altLang="ko-KR" i="1" dirty="0"/>
              <a:t> preprint arXiv:1211.3711</a:t>
            </a:r>
            <a:r>
              <a:rPr lang="en-US" altLang="ko-KR" dirty="0"/>
              <a:t> (2012).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588" y="1579418"/>
            <a:ext cx="2706412" cy="274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2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4640012"/>
          </a:xfrm>
        </p:spPr>
        <p:txBody>
          <a:bodyPr/>
          <a:lstStyle/>
          <a:p>
            <a:r>
              <a:rPr lang="en-US" altLang="ko-KR" dirty="0"/>
              <a:t>2. Neural Transducers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3564" y="4590473"/>
            <a:ext cx="82565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Graves, Alex. "Sequence transduction with recurrent neural networks." </a:t>
            </a:r>
          </a:p>
          <a:p>
            <a:r>
              <a:rPr lang="en-US" altLang="ko-KR" i="1" dirty="0" err="1"/>
              <a:t>arXiv</a:t>
            </a:r>
            <a:r>
              <a:rPr lang="en-US" altLang="ko-KR" i="1" dirty="0"/>
              <a:t> preprint arXiv:1211.3711</a:t>
            </a:r>
            <a:r>
              <a:rPr lang="en-US" altLang="ko-KR" dirty="0"/>
              <a:t> (2012).</a:t>
            </a:r>
          </a:p>
          <a:p>
            <a:r>
              <a:rPr lang="en-US" altLang="ko-KR" dirty="0"/>
              <a:t>- Rao, </a:t>
            </a:r>
            <a:r>
              <a:rPr lang="en-US" altLang="ko-KR" dirty="0" err="1"/>
              <a:t>Kanishka</a:t>
            </a:r>
            <a:r>
              <a:rPr lang="en-US" altLang="ko-KR" dirty="0"/>
              <a:t>, </a:t>
            </a:r>
            <a:r>
              <a:rPr lang="en-US" altLang="ko-KR" dirty="0" err="1"/>
              <a:t>Haşim</a:t>
            </a:r>
            <a:r>
              <a:rPr lang="en-US" altLang="ko-KR" dirty="0"/>
              <a:t> </a:t>
            </a:r>
            <a:r>
              <a:rPr lang="en-US" altLang="ko-KR" dirty="0" err="1"/>
              <a:t>Sak</a:t>
            </a:r>
            <a:r>
              <a:rPr lang="en-US" altLang="ko-KR" dirty="0"/>
              <a:t>, and </a:t>
            </a:r>
            <a:r>
              <a:rPr lang="en-US" altLang="ko-KR" dirty="0" err="1"/>
              <a:t>Rohit</a:t>
            </a:r>
            <a:r>
              <a:rPr lang="en-US" altLang="ko-KR" dirty="0"/>
              <a:t> </a:t>
            </a:r>
            <a:r>
              <a:rPr lang="en-US" altLang="ko-KR" dirty="0" err="1"/>
              <a:t>Prabhavalkar</a:t>
            </a:r>
            <a:r>
              <a:rPr lang="en-US" altLang="ko-KR" dirty="0"/>
              <a:t>. "Exploring architectures, data and </a:t>
            </a:r>
          </a:p>
          <a:p>
            <a:r>
              <a:rPr lang="en-US" altLang="ko-KR" dirty="0"/>
              <a:t>units for streaming end-to-end speech recognition with RNN-transducer." </a:t>
            </a:r>
            <a:r>
              <a:rPr lang="en-US" altLang="ko-KR" i="1" dirty="0"/>
              <a:t>Automatic </a:t>
            </a:r>
          </a:p>
          <a:p>
            <a:r>
              <a:rPr lang="en-US" altLang="ko-KR" i="1" dirty="0"/>
              <a:t>Speech Recognition and Understanding Workshop (ASRU), 2017 IEEE</a:t>
            </a:r>
            <a:r>
              <a:rPr lang="en-US" altLang="ko-KR" dirty="0"/>
              <a:t>. IEEE, 2017.</a:t>
            </a:r>
            <a:endParaRPr lang="ko-KR" altLang="en-US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386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8912"/>
            <a:ext cx="4100268" cy="5040000"/>
          </a:xfrm>
        </p:spPr>
        <p:txBody>
          <a:bodyPr/>
          <a:lstStyle/>
          <a:p>
            <a:r>
              <a:rPr lang="en-US" altLang="ko-KR" dirty="0"/>
              <a:t>Transcription network (acoustic model): speech input </a:t>
            </a:r>
            <a:r>
              <a:rPr lang="en-US" altLang="ko-KR" dirty="0" err="1"/>
              <a:t>xt</a:t>
            </a:r>
            <a:r>
              <a:rPr lang="en-US" altLang="ko-KR" dirty="0"/>
              <a:t> to its label probabilities (K+1 labels including null)</a:t>
            </a:r>
          </a:p>
          <a:p>
            <a:r>
              <a:rPr lang="en-US" altLang="ko-KR" dirty="0"/>
              <a:t>(Text) Prediction network: a kind of language model with K+1 output labels (including null label)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86224" y="4053490"/>
            <a:ext cx="1068405" cy="1212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6582477" y="3992831"/>
            <a:ext cx="972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Trans-</a:t>
            </a:r>
            <a:r>
              <a:rPr lang="en-US" altLang="ko-KR" dirty="0" err="1"/>
              <a:t>cription</a:t>
            </a:r>
            <a:r>
              <a:rPr lang="en-US" altLang="ko-KR" dirty="0"/>
              <a:t> network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47605" y="4063212"/>
            <a:ext cx="1068405" cy="1212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5395732" y="3992831"/>
            <a:ext cx="972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Predic-tion</a:t>
            </a:r>
            <a:r>
              <a:rPr lang="en-US" altLang="ko-KR" dirty="0"/>
              <a:t> network</a:t>
            </a:r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563403" y="2897204"/>
            <a:ext cx="1664873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Joint network</a:t>
            </a:r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6200000">
            <a:off x="6214866" y="2514797"/>
            <a:ext cx="408302" cy="381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69814" y="1260258"/>
            <a:ext cx="1632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symbol </a:t>
            </a:r>
          </a:p>
          <a:p>
            <a:r>
              <a:rPr lang="en-US" altLang="ko-KR" dirty="0"/>
              <a:t>with null</a:t>
            </a:r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6683661" y="3713132"/>
            <a:ext cx="311618" cy="325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2482" y="371313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ft</a:t>
            </a:r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5819057" y="3687832"/>
            <a:ext cx="198322" cy="365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21124" y="36788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gu</a:t>
            </a:r>
            <a:endParaRPr lang="ko-KR" altLang="en-US"/>
          </a:p>
        </p:txBody>
      </p:sp>
      <p:cxnSp>
        <p:nvCxnSpPr>
          <p:cNvPr id="15" name="직선 연결선 14"/>
          <p:cNvCxnSpPr>
            <a:stCxn id="9" idx="0"/>
          </p:cNvCxnSpPr>
          <p:nvPr/>
        </p:nvCxnSpPr>
        <p:spPr>
          <a:xfrm flipH="1" flipV="1">
            <a:off x="5083796" y="2687560"/>
            <a:ext cx="1144650" cy="42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120609" y="2675821"/>
            <a:ext cx="12142" cy="2920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152775" y="5595853"/>
            <a:ext cx="8646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6010099" y="5285619"/>
            <a:ext cx="7280" cy="306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33453" y="5435952"/>
            <a:ext cx="36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xt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6989532" y="5195764"/>
            <a:ext cx="5747" cy="4248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09" y="1932440"/>
            <a:ext cx="25908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9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Transcription network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8912"/>
            <a:ext cx="7886700" cy="4549619"/>
          </a:xfrm>
        </p:spPr>
        <p:txBody>
          <a:bodyPr/>
          <a:lstStyle/>
          <a:p>
            <a:r>
              <a:rPr lang="en-US" altLang="ko-KR" dirty="0"/>
              <a:t>Acoustic input to labels.</a:t>
            </a:r>
          </a:p>
          <a:p>
            <a:r>
              <a:rPr lang="en-US" altLang="ko-KR" dirty="0"/>
              <a:t>Bidirectional RNN: the labels include null (K+1 labels).</a:t>
            </a:r>
            <a:br>
              <a:rPr lang="en-US" altLang="ko-KR" dirty="0"/>
            </a:br>
            <a:r>
              <a:rPr lang="en-US" altLang="ko-KR" dirty="0"/>
              <a:t>In Graves 2012 paper, phonemes are used for labels. 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722" y="3245873"/>
            <a:ext cx="45434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1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Prediction network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input is one-hot encoded to represent K labels</a:t>
            </a:r>
            <a:br>
              <a:rPr lang="en-US" altLang="ko-KR" dirty="0"/>
            </a:br>
            <a:r>
              <a:rPr lang="en-US" altLang="ko-KR" dirty="0"/>
              <a:t>(all zero corresponds to the blank label)</a:t>
            </a:r>
          </a:p>
          <a:p>
            <a:r>
              <a:rPr lang="en-US" altLang="ko-KR" dirty="0"/>
              <a:t>The output is the probability distribution of K+1 labels (including blank)</a:t>
            </a:r>
          </a:p>
          <a:p>
            <a:r>
              <a:rPr lang="en-US" altLang="ko-KR" dirty="0"/>
              <a:t>The output sequence is modeled as (blank, y</a:t>
            </a:r>
            <a:r>
              <a:rPr lang="en-US" altLang="ko-KR" baseline="-25000" dirty="0"/>
              <a:t>1</a:t>
            </a:r>
            <a:r>
              <a:rPr lang="en-US" altLang="ko-KR" dirty="0"/>
              <a:t>, y</a:t>
            </a:r>
            <a:r>
              <a:rPr lang="en-US" altLang="ko-KR" baseline="-25000" dirty="0"/>
              <a:t>2</a:t>
            </a:r>
            <a:r>
              <a:rPr lang="en-US" altLang="ko-KR" dirty="0"/>
              <a:t>, …, </a:t>
            </a:r>
            <a:r>
              <a:rPr lang="en-US" altLang="ko-KR" dirty="0" err="1"/>
              <a:t>y</a:t>
            </a:r>
            <a:r>
              <a:rPr lang="en-US" altLang="ko-KR" baseline="-25000" dirty="0" err="1"/>
              <a:t>U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The network can be built using </a:t>
            </a:r>
            <a:r>
              <a:rPr lang="en-US" altLang="ko-KR" dirty="0" err="1"/>
              <a:t>uni</a:t>
            </a:r>
            <a:r>
              <a:rPr lang="en-US" altLang="ko-KR" dirty="0"/>
              <a:t>-directional LSTM RNN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45" y="4116354"/>
            <a:ext cx="6664680" cy="237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1469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35782</TotalTime>
  <Words>1596</Words>
  <Application>Microsoft Office PowerPoint</Application>
  <PresentationFormat>화면 슬라이드 쇼(4:3)</PresentationFormat>
  <Paragraphs>142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1" baseType="lpstr">
      <vt:lpstr>맑은 고딕</vt:lpstr>
      <vt:lpstr>Arial</vt:lpstr>
      <vt:lpstr>Calibri</vt:lpstr>
      <vt:lpstr>Wingdings</vt:lpstr>
      <vt:lpstr>디자인 사용자 지정</vt:lpstr>
      <vt:lpstr>Speech Recognition Algorithms and Optimization Neural Transduces &amp; LAS</vt:lpstr>
      <vt:lpstr>End-to-end Speech Recognition</vt:lpstr>
      <vt:lpstr>Contents</vt:lpstr>
      <vt:lpstr>CTC Acoustic Model 의 문제</vt:lpstr>
      <vt:lpstr>Neural Transducers</vt:lpstr>
      <vt:lpstr>2. Neural Transducers</vt:lpstr>
      <vt:lpstr>PowerPoint 프레젠테이션</vt:lpstr>
      <vt:lpstr>Transcription network</vt:lpstr>
      <vt:lpstr>Prediction network</vt:lpstr>
      <vt:lpstr>Output distribution</vt:lpstr>
      <vt:lpstr>Output probability lattice</vt:lpstr>
      <vt:lpstr>PowerPoint 프레젠테이션</vt:lpstr>
      <vt:lpstr>Alignment example during training (1)</vt:lpstr>
      <vt:lpstr>Alignment example (2)</vt:lpstr>
      <vt:lpstr>RNN-T lattice</vt:lpstr>
      <vt:lpstr>A subset of hypotheses</vt:lpstr>
      <vt:lpstr>Beam search</vt:lpstr>
      <vt:lpstr>Beam search</vt:lpstr>
      <vt:lpstr>Beam search with beamwidth (n)</vt:lpstr>
      <vt:lpstr>Beam search algorithm</vt:lpstr>
      <vt:lpstr>Utilizing context specific biasing modules</vt:lpstr>
      <vt:lpstr>Training – lattice with complete set of paths</vt:lpstr>
      <vt:lpstr>Training with forward and backward variables </vt:lpstr>
      <vt:lpstr>PowerPoint 프레젠테이션</vt:lpstr>
      <vt:lpstr>RNN - Transducer</vt:lpstr>
      <vt:lpstr>Inference</vt:lpstr>
      <vt:lpstr>Pre-training</vt:lpstr>
      <vt:lpstr>PowerPoint 프레젠테이션</vt:lpstr>
      <vt:lpstr>PowerPoint 프레젠테이션</vt:lpstr>
      <vt:lpstr>Why RNN-T from a product point of view</vt:lpstr>
      <vt:lpstr>3. Listen Attend and Spell</vt:lpstr>
      <vt:lpstr>Review - Neural machine translation </vt:lpstr>
      <vt:lpstr>PowerPoint 프레젠테이션</vt:lpstr>
      <vt:lpstr>Listen, Attend and Spell</vt:lpstr>
      <vt:lpstr>Listener</vt:lpstr>
      <vt:lpstr>Attend and Spell</vt:lpstr>
      <vt:lpstr>Listen, Attend and Spell</vt:lpstr>
      <vt:lpstr>Comparison of CTC, RNN-T, and LAS</vt:lpstr>
      <vt:lpstr>Conditional independence assumption</vt:lpstr>
      <vt:lpstr>PowerPoint 프레젠테이션</vt:lpstr>
      <vt:lpstr>CTC, Neural Transducer, LAS Comparison</vt:lpstr>
      <vt:lpstr>Fisher SWBD results</vt:lpstr>
      <vt:lpstr>DeepSpeech Corpus</vt:lpstr>
      <vt:lpstr>Forward only encoders</vt:lpstr>
      <vt:lpstr>Down-sampling in the encoder</vt:lpstr>
      <vt:lpstr>Comparison of CTC, RNN-T, and Attention models.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심규홍</dc:creator>
  <cp:lastModifiedBy>성원용</cp:lastModifiedBy>
  <cp:revision>391</cp:revision>
  <cp:lastPrinted>2018-04-10T10:20:11Z</cp:lastPrinted>
  <dcterms:created xsi:type="dcterms:W3CDTF">2016-11-18T06:48:03Z</dcterms:created>
  <dcterms:modified xsi:type="dcterms:W3CDTF">2022-06-21T05:45:05Z</dcterms:modified>
</cp:coreProperties>
</file>