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54"/>
  </p:notesMasterIdLst>
  <p:handoutMasterIdLst>
    <p:handoutMasterId r:id="rId55"/>
  </p:handoutMasterIdLst>
  <p:sldIdLst>
    <p:sldId id="256" r:id="rId3"/>
    <p:sldId id="457" r:id="rId4"/>
    <p:sldId id="362" r:id="rId5"/>
    <p:sldId id="359" r:id="rId6"/>
    <p:sldId id="467" r:id="rId7"/>
    <p:sldId id="361" r:id="rId8"/>
    <p:sldId id="468" r:id="rId9"/>
    <p:sldId id="360" r:id="rId10"/>
    <p:sldId id="444" r:id="rId11"/>
    <p:sldId id="398" r:id="rId12"/>
    <p:sldId id="392" r:id="rId13"/>
    <p:sldId id="469" r:id="rId14"/>
    <p:sldId id="445" r:id="rId15"/>
    <p:sldId id="368" r:id="rId16"/>
    <p:sldId id="399" r:id="rId17"/>
    <p:sldId id="415" r:id="rId18"/>
    <p:sldId id="446" r:id="rId19"/>
    <p:sldId id="373" r:id="rId20"/>
    <p:sldId id="411" r:id="rId21"/>
    <p:sldId id="462" r:id="rId22"/>
    <p:sldId id="400" r:id="rId23"/>
    <p:sldId id="402" r:id="rId24"/>
    <p:sldId id="403" r:id="rId25"/>
    <p:sldId id="405" r:id="rId26"/>
    <p:sldId id="406" r:id="rId27"/>
    <p:sldId id="383" r:id="rId28"/>
    <p:sldId id="464" r:id="rId29"/>
    <p:sldId id="384" r:id="rId30"/>
    <p:sldId id="463" r:id="rId31"/>
    <p:sldId id="410" r:id="rId32"/>
    <p:sldId id="465" r:id="rId33"/>
    <p:sldId id="419" r:id="rId34"/>
    <p:sldId id="421" r:id="rId35"/>
    <p:sldId id="420" r:id="rId36"/>
    <p:sldId id="422" r:id="rId37"/>
    <p:sldId id="423" r:id="rId38"/>
    <p:sldId id="425" r:id="rId39"/>
    <p:sldId id="447" r:id="rId40"/>
    <p:sldId id="431" r:id="rId41"/>
    <p:sldId id="432" r:id="rId42"/>
    <p:sldId id="433" r:id="rId43"/>
    <p:sldId id="434" r:id="rId44"/>
    <p:sldId id="436" r:id="rId45"/>
    <p:sldId id="437" r:id="rId46"/>
    <p:sldId id="439" r:id="rId47"/>
    <p:sldId id="450" r:id="rId48"/>
    <p:sldId id="451" r:id="rId49"/>
    <p:sldId id="452" r:id="rId50"/>
    <p:sldId id="466" r:id="rId51"/>
    <p:sldId id="453" r:id="rId52"/>
    <p:sldId id="460" r:id="rId5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9DED2-D2BB-41C2-90A1-0BED06B070C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E1FA-E4BE-41C7-A702-A2444AEE8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2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46A9-F4D1-4FD3-9702-AC1F22B0E32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81ED-14C4-4021-BA6A-65E452A1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4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7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08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27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43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562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6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73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3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8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1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25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30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35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15C5-F02C-4D91-AAA3-6128424630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95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6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698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77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6903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6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9687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644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6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1" y="5910351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3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685800" rtl="0" eaLnBrk="1" latinLnBrk="1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844" y="1131599"/>
            <a:ext cx="7622309" cy="2160000"/>
          </a:xfrm>
        </p:spPr>
        <p:txBody>
          <a:bodyPr/>
          <a:lstStyle/>
          <a:p>
            <a:r>
              <a:rPr lang="en-US" altLang="ko-KR" dirty="0"/>
              <a:t>Exploration of Efficient End-to-End Acoustic Models for On-device Speech Recognition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3514883"/>
            <a:ext cx="6858000" cy="1745566"/>
          </a:xfrm>
        </p:spPr>
        <p:txBody>
          <a:bodyPr>
            <a:normAutofit/>
          </a:bodyPr>
          <a:lstStyle/>
          <a:p>
            <a:r>
              <a:rPr lang="en-US" altLang="ko-KR" dirty="0"/>
              <a:t>Wonyong Sung</a:t>
            </a:r>
          </a:p>
          <a:p>
            <a:r>
              <a:rPr lang="en-US" altLang="ko-KR" dirty="0"/>
              <a:t>School of Electrical and Computer Engineering</a:t>
            </a:r>
          </a:p>
          <a:p>
            <a:r>
              <a:rPr lang="en-US" altLang="ko-KR" dirty="0"/>
              <a:t>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6504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GPUs solve the memory bottleneck?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Batch processing in GPU – popular batch size of 32~256, and one memory fetch is reused in the batch</a:t>
            </a:r>
          </a:p>
          <a:p>
            <a:endParaRPr lang="en-US" altLang="ko-KR" sz="2800" dirty="0"/>
          </a:p>
          <a:p>
            <a:r>
              <a:rPr lang="en-US" altLang="ko-KR" sz="2800" dirty="0"/>
              <a:t>On-device speech recognition – the batch size is 1. </a:t>
            </a:r>
          </a:p>
        </p:txBody>
      </p:sp>
    </p:spTree>
    <p:extLst>
      <p:ext uri="{BB962C8B-B14F-4D97-AF65-F5344CB8AC3E}">
        <p14:creationId xmlns:p14="http://schemas.microsoft.com/office/powerpoint/2010/main" val="282742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bandwidth reduction for on-device neural networks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8136659" cy="5040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800" b="1" dirty="0"/>
              <a:t>Model compression</a:t>
            </a:r>
          </a:p>
          <a:p>
            <a:pPr lvl="1"/>
            <a:r>
              <a:rPr lang="en-US" altLang="ko-KR" sz="2400" dirty="0"/>
              <a:t>Fixed-point optimization</a:t>
            </a:r>
          </a:p>
          <a:p>
            <a:pPr lvl="2"/>
            <a:r>
              <a:rPr lang="en-US" altLang="ko-KR" sz="2000" dirty="0"/>
              <a:t>32bit floating-point -&gt; 8bit fixed-point -&gt; (future 4bit ?)  (x4 ~ x8)</a:t>
            </a:r>
          </a:p>
          <a:p>
            <a:pPr lvl="1"/>
            <a:r>
              <a:rPr lang="en-US" altLang="ko-KR" sz="2400" dirty="0"/>
              <a:t>Pruning, SVD transformation, and etc.</a:t>
            </a:r>
          </a:p>
          <a:p>
            <a:pPr lvl="2"/>
            <a:r>
              <a:rPr lang="en-US" altLang="ko-KR" sz="2000" dirty="0"/>
              <a:t>Reducing the number of non-zero parameters. </a:t>
            </a:r>
          </a:p>
          <a:p>
            <a:pPr lvl="2"/>
            <a:r>
              <a:rPr lang="en-US" altLang="ko-KR" sz="2000" dirty="0"/>
              <a:t>It may need decompression HW for non-structured pruning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b="1" dirty="0"/>
              <a:t>Parallelization </a:t>
            </a:r>
            <a:r>
              <a:rPr lang="en-US" altLang="ko-KR" sz="2800" dirty="0"/>
              <a:t>– computing multiple output samples at a time (multi-time-step parallelization)</a:t>
            </a:r>
          </a:p>
          <a:p>
            <a:pPr lvl="1"/>
            <a:r>
              <a:rPr lang="en-US" altLang="ko-KR" sz="2400" dirty="0"/>
              <a:t>Usually, parallelization technique was of interests in GPU based computing to utilize large scale hardware</a:t>
            </a:r>
          </a:p>
          <a:p>
            <a:pPr lvl="1"/>
            <a:r>
              <a:rPr lang="en-US" altLang="ko-KR" sz="2400" dirty="0"/>
              <a:t>We employ this technique to reduce the memory bandwidth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2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On-device speech recognition and DRAM bandwidth bottleneck problem</a:t>
            </a:r>
          </a:p>
          <a:p>
            <a:pPr marL="457200" indent="-457200">
              <a:buAutoNum type="arabicPeriod"/>
            </a:pPr>
            <a:r>
              <a:rPr lang="en-US" altLang="ko-KR" sz="3200" b="1" dirty="0" err="1"/>
              <a:t>Muti</a:t>
            </a:r>
            <a:r>
              <a:rPr lang="en-US" altLang="ko-KR" sz="3200" b="1" dirty="0"/>
              <a:t>-time step parallel and linear recurrent RNNs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QRNN+1-d time-depth convolution based models</a:t>
            </a:r>
          </a:p>
          <a:p>
            <a:pPr marL="0" indent="0">
              <a:buNone/>
            </a:pPr>
            <a:r>
              <a:rPr lang="en-US" altLang="ko-KR" dirty="0"/>
              <a:t>4.  Gated </a:t>
            </a:r>
            <a:r>
              <a:rPr lang="en-US" altLang="ko-KR" dirty="0" err="1"/>
              <a:t>ConvNet</a:t>
            </a:r>
            <a:r>
              <a:rPr lang="en-US" altLang="ko-KR" dirty="0"/>
              <a:t> and Simple Gated </a:t>
            </a:r>
            <a:r>
              <a:rPr lang="en-US" altLang="ko-KR" dirty="0" err="1"/>
              <a:t>ConvNet</a:t>
            </a:r>
            <a:r>
              <a:rPr lang="en-US" altLang="ko-KR" dirty="0"/>
              <a:t> based models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95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time-step parallel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2574106"/>
          </a:xfrm>
        </p:spPr>
        <p:txBody>
          <a:bodyPr/>
          <a:lstStyle/>
          <a:p>
            <a:r>
              <a:rPr lang="en-US" altLang="ko-KR" dirty="0"/>
              <a:t>We fetch one parameter and use it for multiple (B) inferences (time-steps), and the number of DRAM access becomes inversely proportional to B</a:t>
            </a:r>
          </a:p>
          <a:p>
            <a:r>
              <a:rPr lang="en-US" altLang="ko-KR" dirty="0"/>
              <a:t>Multi-time-step parallel processing is obvious for feed-forward neural networks (fully connected DNNs, CNNs)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34327" y="4142982"/>
            <a:ext cx="1579418" cy="114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3827" y="53991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x0, x1, x2, x3, …</a:t>
            </a:r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 rot="5400000">
            <a:off x="2137172" y="4789528"/>
            <a:ext cx="498763" cy="877455"/>
          </a:xfrm>
          <a:prstGeom prst="leftBrace">
            <a:avLst>
              <a:gd name="adj1" fmla="val 8333"/>
              <a:gd name="adj2" fmla="val 46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9925" y="4978874"/>
            <a:ext cx="8682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24549" y="4475494"/>
            <a:ext cx="8682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37632" y="42908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44471" y="4687928"/>
            <a:ext cx="8682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2690" y="447549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h0, h1, h2, h3, …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6650" y="394680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weight fetch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time-step parallel processing for LSTM RNN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 RNN is most widely used for end-to-end acoustic modeling</a:t>
            </a:r>
          </a:p>
          <a:p>
            <a:r>
              <a:rPr lang="en-US" altLang="ko-KR" dirty="0"/>
              <a:t>Single thread LSTM RNN and GRU do not permit multi time-step processing because of the dependency problem.  We need to compute the output one by one, sequentially.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97642" y="1651452"/>
            <a:ext cx="0" cy="25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086806" y="3507962"/>
            <a:ext cx="0" cy="25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3385" y="5032340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Non-linear</a:t>
            </a:r>
          </a:p>
          <a:p>
            <a:r>
              <a:rPr lang="en-US" altLang="ko-KR" dirty="0"/>
              <a:t>dependency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38" y="3765198"/>
            <a:ext cx="4141168" cy="2326499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2250087" y="3026605"/>
            <a:ext cx="2855970" cy="3074646"/>
          </a:xfrm>
          <a:custGeom>
            <a:avLst/>
            <a:gdLst>
              <a:gd name="connsiteX0" fmla="*/ 2855970 w 2855970"/>
              <a:gd name="connsiteY0" fmla="*/ 437324 h 3074646"/>
              <a:gd name="connsiteX1" fmla="*/ 2798218 w 2855970"/>
              <a:gd name="connsiteY1" fmla="*/ 379572 h 3074646"/>
              <a:gd name="connsiteX2" fmla="*/ 2778968 w 2855970"/>
              <a:gd name="connsiteY2" fmla="*/ 350697 h 3074646"/>
              <a:gd name="connsiteX3" fmla="*/ 2740466 w 2855970"/>
              <a:gd name="connsiteY3" fmla="*/ 331446 h 3074646"/>
              <a:gd name="connsiteX4" fmla="*/ 2721216 w 2855970"/>
              <a:gd name="connsiteY4" fmla="*/ 302570 h 3074646"/>
              <a:gd name="connsiteX5" fmla="*/ 2673090 w 2855970"/>
              <a:gd name="connsiteY5" fmla="*/ 273694 h 3074646"/>
              <a:gd name="connsiteX6" fmla="*/ 2596088 w 2855970"/>
              <a:gd name="connsiteY6" fmla="*/ 244819 h 3074646"/>
              <a:gd name="connsiteX7" fmla="*/ 2557586 w 2855970"/>
              <a:gd name="connsiteY7" fmla="*/ 215943 h 3074646"/>
              <a:gd name="connsiteX8" fmla="*/ 2432458 w 2855970"/>
              <a:gd name="connsiteY8" fmla="*/ 187067 h 3074646"/>
              <a:gd name="connsiteX9" fmla="*/ 2326580 w 2855970"/>
              <a:gd name="connsiteY9" fmla="*/ 148566 h 3074646"/>
              <a:gd name="connsiteX10" fmla="*/ 2239953 w 2855970"/>
              <a:gd name="connsiteY10" fmla="*/ 129316 h 3074646"/>
              <a:gd name="connsiteX11" fmla="*/ 2124450 w 2855970"/>
              <a:gd name="connsiteY11" fmla="*/ 90814 h 3074646"/>
              <a:gd name="connsiteX12" fmla="*/ 1999321 w 2855970"/>
              <a:gd name="connsiteY12" fmla="*/ 42688 h 3074646"/>
              <a:gd name="connsiteX13" fmla="*/ 1912694 w 2855970"/>
              <a:gd name="connsiteY13" fmla="*/ 33063 h 3074646"/>
              <a:gd name="connsiteX14" fmla="*/ 1710563 w 2855970"/>
              <a:gd name="connsiteY14" fmla="*/ 4187 h 3074646"/>
              <a:gd name="connsiteX15" fmla="*/ 1210050 w 2855970"/>
              <a:gd name="connsiteY15" fmla="*/ 13812 h 3074646"/>
              <a:gd name="connsiteX16" fmla="*/ 979043 w 2855970"/>
              <a:gd name="connsiteY16" fmla="*/ 33063 h 3074646"/>
              <a:gd name="connsiteX17" fmla="*/ 825039 w 2855970"/>
              <a:gd name="connsiteY17" fmla="*/ 52313 h 3074646"/>
              <a:gd name="connsiteX18" fmla="*/ 719161 w 2855970"/>
              <a:gd name="connsiteY18" fmla="*/ 71564 h 3074646"/>
              <a:gd name="connsiteX19" fmla="*/ 690285 w 2855970"/>
              <a:gd name="connsiteY19" fmla="*/ 90814 h 3074646"/>
              <a:gd name="connsiteX20" fmla="*/ 584408 w 2855970"/>
              <a:gd name="connsiteY20" fmla="*/ 129316 h 3074646"/>
              <a:gd name="connsiteX21" fmla="*/ 517031 w 2855970"/>
              <a:gd name="connsiteY21" fmla="*/ 167817 h 3074646"/>
              <a:gd name="connsiteX22" fmla="*/ 411153 w 2855970"/>
              <a:gd name="connsiteY22" fmla="*/ 244819 h 3074646"/>
              <a:gd name="connsiteX23" fmla="*/ 382277 w 2855970"/>
              <a:gd name="connsiteY23" fmla="*/ 264069 h 3074646"/>
              <a:gd name="connsiteX24" fmla="*/ 353401 w 2855970"/>
              <a:gd name="connsiteY24" fmla="*/ 302570 h 3074646"/>
              <a:gd name="connsiteX25" fmla="*/ 334151 w 2855970"/>
              <a:gd name="connsiteY25" fmla="*/ 360322 h 3074646"/>
              <a:gd name="connsiteX26" fmla="*/ 314900 w 2855970"/>
              <a:gd name="connsiteY26" fmla="*/ 418073 h 3074646"/>
              <a:gd name="connsiteX27" fmla="*/ 305275 w 2855970"/>
              <a:gd name="connsiteY27" fmla="*/ 466200 h 3074646"/>
              <a:gd name="connsiteX28" fmla="*/ 286024 w 2855970"/>
              <a:gd name="connsiteY28" fmla="*/ 495076 h 3074646"/>
              <a:gd name="connsiteX29" fmla="*/ 266774 w 2855970"/>
              <a:gd name="connsiteY29" fmla="*/ 533577 h 3074646"/>
              <a:gd name="connsiteX30" fmla="*/ 218648 w 2855970"/>
              <a:gd name="connsiteY30" fmla="*/ 600953 h 3074646"/>
              <a:gd name="connsiteX31" fmla="*/ 209022 w 2855970"/>
              <a:gd name="connsiteY31" fmla="*/ 629829 h 3074646"/>
              <a:gd name="connsiteX32" fmla="*/ 189772 w 2855970"/>
              <a:gd name="connsiteY32" fmla="*/ 658705 h 3074646"/>
              <a:gd name="connsiteX33" fmla="*/ 180146 w 2855970"/>
              <a:gd name="connsiteY33" fmla="*/ 697206 h 3074646"/>
              <a:gd name="connsiteX34" fmla="*/ 160896 w 2855970"/>
              <a:gd name="connsiteY34" fmla="*/ 726082 h 3074646"/>
              <a:gd name="connsiteX35" fmla="*/ 132020 w 2855970"/>
              <a:gd name="connsiteY35" fmla="*/ 783833 h 3074646"/>
              <a:gd name="connsiteX36" fmla="*/ 122395 w 2855970"/>
              <a:gd name="connsiteY36" fmla="*/ 851210 h 3074646"/>
              <a:gd name="connsiteX37" fmla="*/ 103144 w 2855970"/>
              <a:gd name="connsiteY37" fmla="*/ 908962 h 3074646"/>
              <a:gd name="connsiteX38" fmla="*/ 93519 w 2855970"/>
              <a:gd name="connsiteY38" fmla="*/ 995589 h 3074646"/>
              <a:gd name="connsiteX39" fmla="*/ 64643 w 2855970"/>
              <a:gd name="connsiteY39" fmla="*/ 1072591 h 3074646"/>
              <a:gd name="connsiteX40" fmla="*/ 112770 w 2855970"/>
              <a:gd name="connsiteY40" fmla="*/ 2189122 h 3074646"/>
              <a:gd name="connsiteX41" fmla="*/ 122395 w 2855970"/>
              <a:gd name="connsiteY41" fmla="*/ 2227623 h 3074646"/>
              <a:gd name="connsiteX42" fmla="*/ 141645 w 2855970"/>
              <a:gd name="connsiteY42" fmla="*/ 2362377 h 3074646"/>
              <a:gd name="connsiteX43" fmla="*/ 199397 w 2855970"/>
              <a:gd name="connsiteY43" fmla="*/ 2487505 h 3074646"/>
              <a:gd name="connsiteX44" fmla="*/ 228273 w 2855970"/>
              <a:gd name="connsiteY44" fmla="*/ 2526006 h 3074646"/>
              <a:gd name="connsiteX45" fmla="*/ 276399 w 2855970"/>
              <a:gd name="connsiteY45" fmla="*/ 2603008 h 3074646"/>
              <a:gd name="connsiteX46" fmla="*/ 295650 w 2855970"/>
              <a:gd name="connsiteY46" fmla="*/ 2631884 h 3074646"/>
              <a:gd name="connsiteX47" fmla="*/ 324525 w 2855970"/>
              <a:gd name="connsiteY47" fmla="*/ 2708886 h 3074646"/>
              <a:gd name="connsiteX48" fmla="*/ 382277 w 2855970"/>
              <a:gd name="connsiteY48" fmla="*/ 2728137 h 3074646"/>
              <a:gd name="connsiteX49" fmla="*/ 391902 w 2855970"/>
              <a:gd name="connsiteY49" fmla="*/ 2766638 h 3074646"/>
              <a:gd name="connsiteX50" fmla="*/ 420778 w 2855970"/>
              <a:gd name="connsiteY50" fmla="*/ 2785888 h 3074646"/>
              <a:gd name="connsiteX51" fmla="*/ 545906 w 2855970"/>
              <a:gd name="connsiteY51" fmla="*/ 2805139 h 3074646"/>
              <a:gd name="connsiteX52" fmla="*/ 594033 w 2855970"/>
              <a:gd name="connsiteY52" fmla="*/ 2862890 h 3074646"/>
              <a:gd name="connsiteX53" fmla="*/ 622909 w 2855970"/>
              <a:gd name="connsiteY53" fmla="*/ 2930267 h 3074646"/>
              <a:gd name="connsiteX54" fmla="*/ 661410 w 2855970"/>
              <a:gd name="connsiteY54" fmla="*/ 2968768 h 3074646"/>
              <a:gd name="connsiteX55" fmla="*/ 690285 w 2855970"/>
              <a:gd name="connsiteY55" fmla="*/ 2988019 h 3074646"/>
              <a:gd name="connsiteX56" fmla="*/ 719161 w 2855970"/>
              <a:gd name="connsiteY56" fmla="*/ 3026520 h 3074646"/>
              <a:gd name="connsiteX57" fmla="*/ 757662 w 2855970"/>
              <a:gd name="connsiteY57" fmla="*/ 3045770 h 3074646"/>
              <a:gd name="connsiteX58" fmla="*/ 853915 w 2855970"/>
              <a:gd name="connsiteY58" fmla="*/ 3074646 h 3074646"/>
              <a:gd name="connsiteX59" fmla="*/ 911666 w 2855970"/>
              <a:gd name="connsiteY59" fmla="*/ 2939892 h 307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855970" h="3074646">
                <a:moveTo>
                  <a:pt x="2855970" y="437324"/>
                </a:moveTo>
                <a:cubicBezTo>
                  <a:pt x="2836719" y="418073"/>
                  <a:pt x="2816305" y="399920"/>
                  <a:pt x="2798218" y="379572"/>
                </a:cubicBezTo>
                <a:cubicBezTo>
                  <a:pt x="2790533" y="370926"/>
                  <a:pt x="2787855" y="358102"/>
                  <a:pt x="2778968" y="350697"/>
                </a:cubicBezTo>
                <a:cubicBezTo>
                  <a:pt x="2767945" y="341511"/>
                  <a:pt x="2753300" y="337863"/>
                  <a:pt x="2740466" y="331446"/>
                </a:cubicBezTo>
                <a:cubicBezTo>
                  <a:pt x="2734049" y="321821"/>
                  <a:pt x="2729999" y="310098"/>
                  <a:pt x="2721216" y="302570"/>
                </a:cubicBezTo>
                <a:cubicBezTo>
                  <a:pt x="2707012" y="290395"/>
                  <a:pt x="2689444" y="282779"/>
                  <a:pt x="2673090" y="273694"/>
                </a:cubicBezTo>
                <a:cubicBezTo>
                  <a:pt x="2631910" y="250816"/>
                  <a:pt x="2640070" y="255814"/>
                  <a:pt x="2596088" y="244819"/>
                </a:cubicBezTo>
                <a:cubicBezTo>
                  <a:pt x="2583254" y="235194"/>
                  <a:pt x="2571935" y="223117"/>
                  <a:pt x="2557586" y="215943"/>
                </a:cubicBezTo>
                <a:cubicBezTo>
                  <a:pt x="2515304" y="194802"/>
                  <a:pt x="2478564" y="193653"/>
                  <a:pt x="2432458" y="187067"/>
                </a:cubicBezTo>
                <a:cubicBezTo>
                  <a:pt x="2397061" y="172908"/>
                  <a:pt x="2363646" y="158450"/>
                  <a:pt x="2326580" y="148566"/>
                </a:cubicBezTo>
                <a:cubicBezTo>
                  <a:pt x="2297999" y="140944"/>
                  <a:pt x="2268395" y="137442"/>
                  <a:pt x="2239953" y="129316"/>
                </a:cubicBezTo>
                <a:cubicBezTo>
                  <a:pt x="2200931" y="118167"/>
                  <a:pt x="2162635" y="104561"/>
                  <a:pt x="2124450" y="90814"/>
                </a:cubicBezTo>
                <a:cubicBezTo>
                  <a:pt x="2082403" y="75677"/>
                  <a:pt x="2042435" y="54446"/>
                  <a:pt x="1999321" y="42688"/>
                </a:cubicBezTo>
                <a:cubicBezTo>
                  <a:pt x="1971291" y="35044"/>
                  <a:pt x="1941570" y="36271"/>
                  <a:pt x="1912694" y="33063"/>
                </a:cubicBezTo>
                <a:cubicBezTo>
                  <a:pt x="1838772" y="-16219"/>
                  <a:pt x="1879969" y="4187"/>
                  <a:pt x="1710563" y="4187"/>
                </a:cubicBezTo>
                <a:cubicBezTo>
                  <a:pt x="1543694" y="4187"/>
                  <a:pt x="1376888" y="10604"/>
                  <a:pt x="1210050" y="13812"/>
                </a:cubicBezTo>
                <a:cubicBezTo>
                  <a:pt x="1068153" y="37463"/>
                  <a:pt x="1252077" y="8972"/>
                  <a:pt x="979043" y="33063"/>
                </a:cubicBezTo>
                <a:cubicBezTo>
                  <a:pt x="927509" y="37610"/>
                  <a:pt x="876253" y="44996"/>
                  <a:pt x="825039" y="52313"/>
                </a:cubicBezTo>
                <a:cubicBezTo>
                  <a:pt x="744566" y="63810"/>
                  <a:pt x="779672" y="56437"/>
                  <a:pt x="719161" y="71564"/>
                </a:cubicBezTo>
                <a:cubicBezTo>
                  <a:pt x="709536" y="77981"/>
                  <a:pt x="700632" y="85641"/>
                  <a:pt x="690285" y="90814"/>
                </a:cubicBezTo>
                <a:cubicBezTo>
                  <a:pt x="633473" y="119220"/>
                  <a:pt x="634311" y="116839"/>
                  <a:pt x="584408" y="129316"/>
                </a:cubicBezTo>
                <a:cubicBezTo>
                  <a:pt x="458098" y="224044"/>
                  <a:pt x="611525" y="115319"/>
                  <a:pt x="517031" y="167817"/>
                </a:cubicBezTo>
                <a:cubicBezTo>
                  <a:pt x="465777" y="196292"/>
                  <a:pt x="456397" y="210886"/>
                  <a:pt x="411153" y="244819"/>
                </a:cubicBezTo>
                <a:cubicBezTo>
                  <a:pt x="401899" y="251760"/>
                  <a:pt x="391902" y="257652"/>
                  <a:pt x="382277" y="264069"/>
                </a:cubicBezTo>
                <a:cubicBezTo>
                  <a:pt x="372652" y="276903"/>
                  <a:pt x="360575" y="288221"/>
                  <a:pt x="353401" y="302570"/>
                </a:cubicBezTo>
                <a:cubicBezTo>
                  <a:pt x="344326" y="320720"/>
                  <a:pt x="340568" y="341071"/>
                  <a:pt x="334151" y="360322"/>
                </a:cubicBezTo>
                <a:lnTo>
                  <a:pt x="314900" y="418073"/>
                </a:lnTo>
                <a:cubicBezTo>
                  <a:pt x="311692" y="434115"/>
                  <a:pt x="311019" y="450882"/>
                  <a:pt x="305275" y="466200"/>
                </a:cubicBezTo>
                <a:cubicBezTo>
                  <a:pt x="301213" y="477032"/>
                  <a:pt x="291763" y="485032"/>
                  <a:pt x="286024" y="495076"/>
                </a:cubicBezTo>
                <a:cubicBezTo>
                  <a:pt x="278905" y="507534"/>
                  <a:pt x="273893" y="521119"/>
                  <a:pt x="266774" y="533577"/>
                </a:cubicBezTo>
                <a:cubicBezTo>
                  <a:pt x="255520" y="553271"/>
                  <a:pt x="231033" y="584439"/>
                  <a:pt x="218648" y="600953"/>
                </a:cubicBezTo>
                <a:cubicBezTo>
                  <a:pt x="215439" y="610578"/>
                  <a:pt x="213559" y="620754"/>
                  <a:pt x="209022" y="629829"/>
                </a:cubicBezTo>
                <a:cubicBezTo>
                  <a:pt x="203849" y="640176"/>
                  <a:pt x="194329" y="648072"/>
                  <a:pt x="189772" y="658705"/>
                </a:cubicBezTo>
                <a:cubicBezTo>
                  <a:pt x="184561" y="670864"/>
                  <a:pt x="185357" y="685047"/>
                  <a:pt x="180146" y="697206"/>
                </a:cubicBezTo>
                <a:cubicBezTo>
                  <a:pt x="175589" y="707839"/>
                  <a:pt x="166514" y="715970"/>
                  <a:pt x="160896" y="726082"/>
                </a:cubicBezTo>
                <a:cubicBezTo>
                  <a:pt x="150444" y="744896"/>
                  <a:pt x="141645" y="764583"/>
                  <a:pt x="132020" y="783833"/>
                </a:cubicBezTo>
                <a:cubicBezTo>
                  <a:pt x="128812" y="806292"/>
                  <a:pt x="127496" y="829104"/>
                  <a:pt x="122395" y="851210"/>
                </a:cubicBezTo>
                <a:cubicBezTo>
                  <a:pt x="117832" y="870982"/>
                  <a:pt x="103144" y="908962"/>
                  <a:pt x="103144" y="908962"/>
                </a:cubicBezTo>
                <a:cubicBezTo>
                  <a:pt x="99936" y="937838"/>
                  <a:pt x="100173" y="967308"/>
                  <a:pt x="93519" y="995589"/>
                </a:cubicBezTo>
                <a:cubicBezTo>
                  <a:pt x="87240" y="1022273"/>
                  <a:pt x="65112" y="1045182"/>
                  <a:pt x="64643" y="1072591"/>
                </a:cubicBezTo>
                <a:cubicBezTo>
                  <a:pt x="47087" y="2099628"/>
                  <a:pt x="-97219" y="1821641"/>
                  <a:pt x="112770" y="2189122"/>
                </a:cubicBezTo>
                <a:cubicBezTo>
                  <a:pt x="115978" y="2201956"/>
                  <a:pt x="120384" y="2214548"/>
                  <a:pt x="122395" y="2227623"/>
                </a:cubicBezTo>
                <a:cubicBezTo>
                  <a:pt x="128529" y="2267492"/>
                  <a:pt x="129306" y="2321246"/>
                  <a:pt x="141645" y="2362377"/>
                </a:cubicBezTo>
                <a:cubicBezTo>
                  <a:pt x="151247" y="2394382"/>
                  <a:pt x="186898" y="2466078"/>
                  <a:pt x="199397" y="2487505"/>
                </a:cubicBezTo>
                <a:cubicBezTo>
                  <a:pt x="207480" y="2501362"/>
                  <a:pt x="218949" y="2512952"/>
                  <a:pt x="228273" y="2526006"/>
                </a:cubicBezTo>
                <a:cubicBezTo>
                  <a:pt x="250258" y="2556785"/>
                  <a:pt x="253930" y="2567058"/>
                  <a:pt x="276399" y="2603008"/>
                </a:cubicBezTo>
                <a:cubicBezTo>
                  <a:pt x="282530" y="2612818"/>
                  <a:pt x="289233" y="2622259"/>
                  <a:pt x="295650" y="2631884"/>
                </a:cubicBezTo>
                <a:cubicBezTo>
                  <a:pt x="299532" y="2651295"/>
                  <a:pt x="301866" y="2694724"/>
                  <a:pt x="324525" y="2708886"/>
                </a:cubicBezTo>
                <a:cubicBezTo>
                  <a:pt x="341733" y="2719641"/>
                  <a:pt x="382277" y="2728137"/>
                  <a:pt x="382277" y="2728137"/>
                </a:cubicBezTo>
                <a:cubicBezTo>
                  <a:pt x="385485" y="2740971"/>
                  <a:pt x="384564" y="2755631"/>
                  <a:pt x="391902" y="2766638"/>
                </a:cubicBezTo>
                <a:cubicBezTo>
                  <a:pt x="398319" y="2776263"/>
                  <a:pt x="410431" y="2780715"/>
                  <a:pt x="420778" y="2785888"/>
                </a:cubicBezTo>
                <a:cubicBezTo>
                  <a:pt x="455465" y="2803231"/>
                  <a:pt x="518303" y="2802379"/>
                  <a:pt x="545906" y="2805139"/>
                </a:cubicBezTo>
                <a:cubicBezTo>
                  <a:pt x="563252" y="2822484"/>
                  <a:pt x="583982" y="2839439"/>
                  <a:pt x="594033" y="2862890"/>
                </a:cubicBezTo>
                <a:cubicBezTo>
                  <a:pt x="615536" y="2913064"/>
                  <a:pt x="588386" y="2889990"/>
                  <a:pt x="622909" y="2930267"/>
                </a:cubicBezTo>
                <a:cubicBezTo>
                  <a:pt x="634721" y="2944047"/>
                  <a:pt x="647630" y="2956956"/>
                  <a:pt x="661410" y="2968768"/>
                </a:cubicBezTo>
                <a:cubicBezTo>
                  <a:pt x="670193" y="2976296"/>
                  <a:pt x="682105" y="2979839"/>
                  <a:pt x="690285" y="2988019"/>
                </a:cubicBezTo>
                <a:cubicBezTo>
                  <a:pt x="701628" y="2999363"/>
                  <a:pt x="706981" y="3016080"/>
                  <a:pt x="719161" y="3026520"/>
                </a:cubicBezTo>
                <a:cubicBezTo>
                  <a:pt x="730055" y="3035858"/>
                  <a:pt x="744340" y="3040441"/>
                  <a:pt x="757662" y="3045770"/>
                </a:cubicBezTo>
                <a:cubicBezTo>
                  <a:pt x="796723" y="3061394"/>
                  <a:pt x="816094" y="3065191"/>
                  <a:pt x="853915" y="3074646"/>
                </a:cubicBezTo>
                <a:cubicBezTo>
                  <a:pt x="948192" y="3043221"/>
                  <a:pt x="911666" y="3075688"/>
                  <a:pt x="911666" y="2939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networks supporting multi-time-step parallelization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520506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Linear recurrent RNNs (no U matrices)</a:t>
            </a:r>
          </a:p>
          <a:p>
            <a:pPr lvl="1"/>
            <a:r>
              <a:rPr lang="en-US" altLang="ko-KR" sz="2200" dirty="0"/>
              <a:t>QRNNs (Quasi-RNN)</a:t>
            </a:r>
          </a:p>
          <a:p>
            <a:pPr lvl="1"/>
            <a:r>
              <a:rPr lang="en-US" altLang="ko-KR" sz="2200" dirty="0"/>
              <a:t>SRU (Simple Recurrent Unit)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527" y="3029526"/>
            <a:ext cx="2050473" cy="72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 dependency on h</a:t>
            </a:r>
            <a:r>
              <a:rPr lang="en-US" altLang="ko-KR" baseline="-25000" dirty="0"/>
              <a:t>t-1</a:t>
            </a:r>
            <a:endParaRPr lang="ko-KR" altLang="en-US" baseline="-25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7" y="2754600"/>
            <a:ext cx="5402263" cy="21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040"/>
            <a:ext cx="7886700" cy="994172"/>
          </a:xfrm>
        </p:spPr>
        <p:txBody>
          <a:bodyPr/>
          <a:lstStyle/>
          <a:p>
            <a:r>
              <a:rPr lang="en-US" altLang="ko-KR" dirty="0"/>
              <a:t>The quasi RNN (QRNN)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9900B678-0913-43C8-A0AD-B6B9AFCA2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71418"/>
                <a:ext cx="7886700" cy="4418555"/>
              </a:xfrm>
            </p:spPr>
            <p:txBody>
              <a:bodyPr>
                <a:normAutofit/>
              </a:bodyPr>
              <a:lstStyle/>
              <a:p>
                <a:r>
                  <a:rPr lang="fr-FR" altLang="ko-KR" sz="1750" i="1" dirty="0"/>
                  <a:t>Bradbury, James, et al. "Quasi-Recurrent Neural Networks." (2016)</a:t>
                </a:r>
                <a:r>
                  <a:rPr lang="fr-FR" altLang="ko-KR" sz="1750" dirty="0"/>
                  <a:t>.</a:t>
                </a:r>
                <a:r>
                  <a:rPr lang="en-US" altLang="ko-KR" sz="1750" dirty="0"/>
                  <a:t> </a:t>
                </a:r>
              </a:p>
              <a:p>
                <a:pPr lvl="1"/>
                <a:endParaRPr lang="en-US" altLang="ko-KR" sz="1350" dirty="0"/>
              </a:p>
              <a:p>
                <a:r>
                  <a:rPr lang="en-US" altLang="ko-KR" dirty="0"/>
                  <a:t>Simplification of the LSTM RNN without output feedback</a:t>
                </a:r>
              </a:p>
              <a:p>
                <a:pPr lvl="1"/>
                <a:r>
                  <a:rPr lang="en-US" altLang="ko-KR" dirty="0"/>
                  <a:t>  QRNN just uses memory cell feedback</a:t>
                </a:r>
              </a:p>
              <a:p>
                <a:pPr lvl="2"/>
                <a:r>
                  <a:rPr lang="en-US" altLang="ko-KR" dirty="0"/>
                  <a:t>“quasi” RNN</a:t>
                </a:r>
              </a:p>
              <a:p>
                <a:pPr lvl="1"/>
                <a:r>
                  <a:rPr lang="en-US" altLang="ko-KR" dirty="0"/>
                  <a:t>The algorithm can consult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consecutive input samples</a:t>
                </a:r>
              </a:p>
              <a:p>
                <a:pPr lvl="2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The simplest form of QRNN </a:t>
                </a:r>
              </a:p>
              <a:p>
                <a:pPr marL="342900" lvl="1" indent="0">
                  <a:buNone/>
                </a:pPr>
                <a:r>
                  <a:rPr lang="en-US" altLang="ko-KR" dirty="0"/>
                  <a:t>	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00B678-0913-43C8-A0AD-B6B9AFCA2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71418"/>
                <a:ext cx="7886700" cy="4418555"/>
              </a:xfrm>
              <a:blipFill rotWithShape="0">
                <a:blip r:embed="rId3"/>
                <a:stretch>
                  <a:fillRect l="-1005" t="-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18" y="3878889"/>
            <a:ext cx="5648940" cy="17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recurrent neural networks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QRNN: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SRU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14" y="1684858"/>
            <a:ext cx="4004110" cy="1974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0" y="4235117"/>
            <a:ext cx="8929958" cy="20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SRU computation with BLAS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864292"/>
            <a:ext cx="7970405" cy="2588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x</a:t>
            </a:r>
            <a:r>
              <a:rPr lang="en-US" altLang="ko-KR" baseline="-25000" dirty="0" err="1"/>
              <a:t>t</a:t>
            </a:r>
            <a:r>
              <a:rPr lang="en-US" altLang="ko-KR" dirty="0"/>
              <a:t>^,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t</a:t>
            </a:r>
            <a:r>
              <a:rPr lang="en-US" altLang="ko-KR" dirty="0"/>
              <a:t>,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t</a:t>
            </a:r>
            <a:r>
              <a:rPr lang="en-US" altLang="ko-KR" dirty="0"/>
              <a:t>: 3 matrix-vector </a:t>
            </a:r>
            <a:r>
              <a:rPr lang="en-US" altLang="ko-KR" dirty="0" err="1"/>
              <a:t>mul</a:t>
            </a:r>
            <a:r>
              <a:rPr lang="en-US" altLang="ko-KR" dirty="0"/>
              <a:t>. (3N</a:t>
            </a:r>
            <a:r>
              <a:rPr lang="en-US" altLang="ko-KR" baseline="30000" dirty="0"/>
              <a:t>2</a:t>
            </a:r>
            <a:r>
              <a:rPr lang="en-US" altLang="ko-KR" dirty="0"/>
              <a:t> operations) </a:t>
            </a:r>
          </a:p>
          <a:p>
            <a:r>
              <a:rPr lang="en-US" altLang="ko-KR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,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t</a:t>
            </a:r>
            <a:r>
              <a:rPr lang="en-US" altLang="ko-KR" dirty="0"/>
              <a:t>: Vector operations (4 N operations)</a:t>
            </a:r>
          </a:p>
          <a:p>
            <a:endParaRPr lang="en-US" altLang="ko-KR" dirty="0"/>
          </a:p>
          <a:p>
            <a:r>
              <a:rPr lang="en-US" altLang="ko-KR" dirty="0"/>
              <a:t>The matrix-vector multiplication becomes matrix-matrix multiplications (BLAS can used)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0" y="3303378"/>
            <a:ext cx="7157561" cy="17221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59" y="1178976"/>
            <a:ext cx="8505417" cy="18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4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Speed-up on Intel and ARM CPU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370896"/>
            <a:ext cx="7886700" cy="80801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Larger speed-up is achieved in ARM CPU (poorer memory system)</a:t>
            </a:r>
          </a:p>
          <a:p>
            <a:r>
              <a:rPr lang="en-US" altLang="ko-KR" dirty="0"/>
              <a:t>Large SRU width 1024, small SRU with 512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1" y="905125"/>
            <a:ext cx="5617845" cy="4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On-device speech recognition and DRAM bandwidth bottleneck problem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Muti</a:t>
            </a:r>
            <a:r>
              <a:rPr lang="en-US" altLang="ko-KR" dirty="0"/>
              <a:t>-time step parallel and linear recurrent RNNs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QRNN+1-d time-depth convolution based models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Gated </a:t>
            </a:r>
            <a:r>
              <a:rPr lang="en-US" altLang="ko-KR" dirty="0" err="1"/>
              <a:t>ConvNet</a:t>
            </a:r>
            <a:r>
              <a:rPr lang="en-US" altLang="ko-KR" dirty="0"/>
              <a:t> and Simple Gated </a:t>
            </a:r>
            <a:r>
              <a:rPr lang="en-US" altLang="ko-KR" dirty="0" err="1"/>
              <a:t>ConvNet</a:t>
            </a:r>
            <a:r>
              <a:rPr lang="en-US" altLang="ko-KR" dirty="0"/>
              <a:t> based models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1A62FB-C957-4F24-8FCC-96A4411C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2" y="3686725"/>
            <a:ext cx="5444189" cy="2806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331A8-613A-4F1D-9931-E6876EFA3F4B}"/>
              </a:ext>
            </a:extLst>
          </p:cNvPr>
          <p:cNvSpPr txBox="1"/>
          <p:nvPr/>
        </p:nvSpPr>
        <p:spPr>
          <a:xfrm>
            <a:off x="6072839" y="3686725"/>
            <a:ext cx="244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Park,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Jinhwan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"Fully neural network based speech recognition on mobile and embedded devices."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27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On-device speech recognition and DRAM bandwidth bottleneck problem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Muti</a:t>
            </a:r>
            <a:r>
              <a:rPr lang="en-US" altLang="ko-KR" dirty="0"/>
              <a:t>-time step parallel and linear recurrent RNNs</a:t>
            </a:r>
          </a:p>
          <a:p>
            <a:pPr marL="457200" indent="-457200">
              <a:buAutoNum type="arabicPeriod"/>
            </a:pPr>
            <a:r>
              <a:rPr lang="en-US" altLang="ko-KR" sz="3200" dirty="0"/>
              <a:t>QRNN+1-d time-depth convolution based models</a:t>
            </a:r>
          </a:p>
          <a:p>
            <a:pPr marL="0" indent="0">
              <a:buNone/>
            </a:pPr>
            <a:r>
              <a:rPr lang="en-US" altLang="ko-KR" dirty="0"/>
              <a:t>4. Gated </a:t>
            </a:r>
            <a:r>
              <a:rPr lang="en-US" altLang="ko-KR" dirty="0" err="1"/>
              <a:t>ConvNet</a:t>
            </a:r>
            <a:r>
              <a:rPr lang="en-US" altLang="ko-KR" dirty="0"/>
              <a:t> and Simple Gated </a:t>
            </a:r>
            <a:r>
              <a:rPr lang="en-US" altLang="ko-KR" dirty="0" err="1"/>
              <a:t>ConvNet</a:t>
            </a:r>
            <a:r>
              <a:rPr lang="en-US" altLang="ko-KR" dirty="0"/>
              <a:t> based models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4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(accuracy) issues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CTC is a sequence recognition algorithm, and it needs to observe a long span of time</a:t>
            </a:r>
          </a:p>
          <a:p>
            <a:pPr lvl="1"/>
            <a:r>
              <a:rPr lang="en-US" altLang="ko-KR" sz="2400" dirty="0"/>
              <a:t>RNN is favored</a:t>
            </a:r>
          </a:p>
          <a:p>
            <a:r>
              <a:rPr lang="en-US" altLang="ko-KR" sz="2800" dirty="0"/>
              <a:t>LSTM and QRNN</a:t>
            </a:r>
          </a:p>
          <a:p>
            <a:pPr lvl="1"/>
            <a:r>
              <a:rPr lang="en-US" altLang="ko-KR" sz="2400" dirty="0"/>
              <a:t>LSTM RNN provides both long-term (c</a:t>
            </a:r>
            <a:r>
              <a:rPr lang="en-US" altLang="ko-KR" sz="2400" baseline="-25000" dirty="0"/>
              <a:t>t-1</a:t>
            </a:r>
            <a:r>
              <a:rPr lang="en-US" altLang="ko-KR" sz="2400" dirty="0"/>
              <a:t>) and short-term or immediate (h</a:t>
            </a:r>
            <a:r>
              <a:rPr lang="en-US" altLang="ko-KR" sz="2400" baseline="-25000" dirty="0"/>
              <a:t>t-1</a:t>
            </a:r>
            <a:r>
              <a:rPr lang="en-US" altLang="ko-KR" sz="2400" dirty="0"/>
              <a:t>) feedback</a:t>
            </a:r>
          </a:p>
          <a:p>
            <a:pPr lvl="1"/>
            <a:r>
              <a:rPr lang="en-US" altLang="ko-KR" sz="2400" dirty="0"/>
              <a:t>But, QRNN has only long-term feedback (no immediate feed-back)</a:t>
            </a:r>
          </a:p>
          <a:p>
            <a:r>
              <a:rPr lang="en-US" altLang="ko-KR" sz="2800" dirty="0"/>
              <a:t>In experiments, QRNN shows significantly lower performance than LSTM RNN. </a:t>
            </a:r>
          </a:p>
        </p:txBody>
      </p:sp>
    </p:spTree>
    <p:extLst>
      <p:ext uri="{BB962C8B-B14F-4D97-AF65-F5344CB8AC3E}">
        <p14:creationId xmlns:p14="http://schemas.microsoft.com/office/powerpoint/2010/main" val="217119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1-dimensional convolution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Increasing the depth of time-context improves the accuracy even for phoneme recognition based acoustic models</a:t>
            </a:r>
          </a:p>
          <a:p>
            <a:r>
              <a:rPr lang="en-US" altLang="ko-KR" sz="2800" dirty="0"/>
              <a:t>Linear RNN: how can we augment more recent information to compensate for the lack of immediate output feedback?</a:t>
            </a:r>
          </a:p>
          <a:p>
            <a:pPr lvl="1"/>
            <a:r>
              <a:rPr lang="en-US" altLang="ko-KR" sz="2400" dirty="0"/>
              <a:t>Increasing the input context length by providing 1-d time domain convolution</a:t>
            </a:r>
          </a:p>
          <a:p>
            <a:pPr lvl="1"/>
            <a:r>
              <a:rPr lang="en-US" altLang="ko-KR" sz="2400" dirty="0"/>
              <a:t>The number of parameters is very small</a:t>
            </a:r>
          </a:p>
          <a:p>
            <a:pPr lvl="1"/>
            <a:r>
              <a:rPr lang="en-US" altLang="ko-KR" sz="2400" dirty="0"/>
              <a:t>Past observation of up to 15 steps was very useful. </a:t>
            </a:r>
          </a:p>
          <a:p>
            <a:pPr lvl="1"/>
            <a:r>
              <a:rPr lang="en-US" altLang="ko-KR" sz="2400" dirty="0"/>
              <a:t>Future observation is good for performance but increases the delay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2923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4809306"/>
          </a:xfrm>
        </p:spPr>
        <p:txBody>
          <a:bodyPr>
            <a:normAutofit/>
          </a:bodyPr>
          <a:lstStyle/>
          <a:p>
            <a:r>
              <a:rPr lang="en-US" altLang="ko-KR" dirty="0"/>
              <a:t>DeepSpeech2 like structure</a:t>
            </a:r>
          </a:p>
          <a:p>
            <a:pPr lvl="1"/>
            <a:r>
              <a:rPr lang="en-US" altLang="ko-KR" dirty="0"/>
              <a:t>CNN layers (with time-domain pooling)</a:t>
            </a:r>
          </a:p>
          <a:p>
            <a:pPr lvl="1"/>
            <a:r>
              <a:rPr lang="en-US" altLang="ko-KR" dirty="0"/>
              <a:t>RNN layers</a:t>
            </a:r>
          </a:p>
          <a:p>
            <a:pPr lvl="1"/>
            <a:r>
              <a:rPr lang="en-US" altLang="ko-KR" dirty="0"/>
              <a:t>Fully connected layer</a:t>
            </a:r>
          </a:p>
          <a:p>
            <a:r>
              <a:rPr lang="en-US" altLang="ko-KR" dirty="0"/>
              <a:t>We add 1-D convolution at the SRU input</a:t>
            </a:r>
          </a:p>
          <a:p>
            <a:pPr lvl="1"/>
            <a:r>
              <a:rPr lang="en-US" altLang="ko-KR" dirty="0"/>
              <a:t>The convolution spans in time.</a:t>
            </a:r>
          </a:p>
          <a:p>
            <a:pPr lvl="1"/>
            <a:r>
              <a:rPr lang="en-US" altLang="ko-KR" dirty="0"/>
              <a:t>Each convolution does not share the weights</a:t>
            </a:r>
          </a:p>
          <a:p>
            <a:pPr lvl="1"/>
            <a:r>
              <a:rPr lang="en-US" altLang="ko-KR" dirty="0"/>
              <a:t>The optimum length is found to be 15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CTC Grapheme (Character) based model</a:t>
            </a:r>
          </a:p>
          <a:p>
            <a:r>
              <a:rPr lang="en-US" altLang="ko-KR" dirty="0"/>
              <a:t>WSJ 284 for fast evaluation</a:t>
            </a:r>
          </a:p>
          <a:p>
            <a:r>
              <a:rPr lang="en-US" altLang="ko-KR" dirty="0"/>
              <a:t>Compare SRU, </a:t>
            </a:r>
            <a:r>
              <a:rPr lang="en-US" altLang="ko-KR" dirty="0" err="1"/>
              <a:t>i</a:t>
            </a:r>
            <a:r>
              <a:rPr lang="en-US" altLang="ko-KR" dirty="0"/>
              <a:t>-SRU, and LSTM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81" y="1203567"/>
            <a:ext cx="2852119" cy="43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13638"/>
            <a:ext cx="7886700" cy="540000"/>
          </a:xfrm>
        </p:spPr>
        <p:txBody>
          <a:bodyPr/>
          <a:lstStyle/>
          <a:p>
            <a:r>
              <a:rPr lang="en-US" altLang="ko-KR" dirty="0"/>
              <a:t>RNN performances with WSJ Si-284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7" y="1108364"/>
            <a:ext cx="8461345" cy="50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5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Past and future context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05125"/>
            <a:ext cx="7886700" cy="5040000"/>
          </a:xfrm>
        </p:spPr>
        <p:txBody>
          <a:bodyPr/>
          <a:lstStyle/>
          <a:p>
            <a:r>
              <a:rPr lang="en-US" altLang="ko-KR" dirty="0"/>
              <a:t>SRU (or </a:t>
            </a:r>
            <a:r>
              <a:rPr lang="en-US" altLang="ko-KR" dirty="0" err="1"/>
              <a:t>i</a:t>
            </a:r>
            <a:r>
              <a:rPr lang="en-US" altLang="ko-KR" dirty="0"/>
              <a:t>-SRU) augmented with 1-d conv reduce the WER a lot (greedy decoding: 45% -&gt; 19%)</a:t>
            </a:r>
          </a:p>
          <a:p>
            <a:r>
              <a:rPr lang="en-US" altLang="ko-KR" dirty="0"/>
              <a:t>Augmenting 1-d conv to LSTM does not give much benefit</a:t>
            </a:r>
            <a:br>
              <a:rPr lang="en-US" altLang="ko-KR" dirty="0"/>
            </a:br>
            <a:r>
              <a:rPr lang="en-US" altLang="ko-KR" dirty="0"/>
              <a:t>(WER 24.88-&gt; 23.57%)</a:t>
            </a:r>
          </a:p>
          <a:p>
            <a:r>
              <a:rPr lang="en-US" altLang="ko-KR" dirty="0"/>
              <a:t>The effect of observation window for 1-d convolution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5" y="3151123"/>
            <a:ext cx="8756049" cy="27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8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Word-piece model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Word-piece model employs the (frequently occurring) words, sub-words, and characters as the labels</a:t>
            </a:r>
          </a:p>
          <a:p>
            <a:r>
              <a:rPr lang="en-US" altLang="ko-KR" dirty="0"/>
              <a:t>The non-blank label generation frequency drops compared to grapheme based AM.</a:t>
            </a:r>
          </a:p>
          <a:p>
            <a:r>
              <a:rPr lang="en-US" altLang="ko-KR" dirty="0"/>
              <a:t>Can operate the AM at a reduced frequency, directly lowering the complexity of AM and LM</a:t>
            </a:r>
          </a:p>
          <a:p>
            <a:r>
              <a:rPr lang="en-US" altLang="ko-KR" dirty="0"/>
              <a:t>No OOV (out of vocabulary problem)</a:t>
            </a:r>
          </a:p>
          <a:p>
            <a:r>
              <a:rPr lang="en-US" altLang="ko-KR" dirty="0" err="1"/>
              <a:t>Softmax</a:t>
            </a:r>
            <a:r>
              <a:rPr lang="en-US" altLang="ko-KR" dirty="0"/>
              <a:t> layer is not as complex as that of word model</a:t>
            </a:r>
          </a:p>
          <a:p>
            <a:r>
              <a:rPr lang="en-US" altLang="ko-KR" dirty="0"/>
              <a:t>Word piece 500, word piece 1000</a:t>
            </a:r>
          </a:p>
          <a:p>
            <a:r>
              <a:rPr lang="en-US" altLang="ko-KR" dirty="0"/>
              <a:t>Training of word piece models needs a lot more acoustic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0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 sampled word piece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81160"/>
            <a:ext cx="5502643" cy="2114427"/>
          </a:xfrm>
        </p:spPr>
        <p:txBody>
          <a:bodyPr/>
          <a:lstStyle/>
          <a:p>
            <a:r>
              <a:rPr lang="en-US" altLang="ko-KR" dirty="0"/>
              <a:t>We can reduce the frame rates by inserting time-domain pooling at the CNN layers or RNN layers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6" y="2996313"/>
            <a:ext cx="7702539" cy="20959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79" y="835617"/>
            <a:ext cx="2852119" cy="43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piece model performance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Libri</a:t>
            </a:r>
            <a:r>
              <a:rPr lang="en-US" altLang="ko-KR" dirty="0"/>
              <a:t> speech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2" y="2022635"/>
            <a:ext cx="8173666" cy="27471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83" y="4888691"/>
            <a:ext cx="7401233" cy="16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21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1546536"/>
          </a:xfrm>
        </p:spPr>
        <p:txBody>
          <a:bodyPr/>
          <a:lstStyle/>
          <a:p>
            <a:r>
              <a:rPr lang="en-US" altLang="ko-KR" dirty="0"/>
              <a:t>Decoding with RNN based CLM (Character-level LM)</a:t>
            </a:r>
          </a:p>
          <a:p>
            <a:r>
              <a:rPr lang="en-US" altLang="ko-KR" dirty="0"/>
              <a:t>Decoding with RNN based hierarchical CLM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2" y="3052111"/>
            <a:ext cx="5936574" cy="3282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79" y="2268777"/>
            <a:ext cx="4897522" cy="5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on-device speech recognition?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Most ASR today is server-based</a:t>
            </a:r>
          </a:p>
          <a:p>
            <a:pPr lvl="1"/>
            <a:r>
              <a:rPr lang="en-US" altLang="ko-KR" sz="2800" dirty="0"/>
              <a:t>Speech (or feature extraction on device) </a:t>
            </a:r>
            <a:r>
              <a:rPr lang="en-US" altLang="ko-KR" sz="2800" dirty="0">
                <a:sym typeface="Wingdings" panose="05000000000000000000" pitchFamily="2" charset="2"/>
              </a:rPr>
              <a:t> communication channel -&gt; Remote ASR server, exploiting computation efficient GPUs</a:t>
            </a:r>
          </a:p>
          <a:p>
            <a:pPr lvl="1"/>
            <a:r>
              <a:rPr lang="en-US" altLang="ko-KR" sz="2800" dirty="0">
                <a:sym typeface="Wingdings" panose="05000000000000000000" pitchFamily="2" charset="2"/>
              </a:rPr>
              <a:t>Problems: </a:t>
            </a:r>
          </a:p>
          <a:p>
            <a:pPr lvl="2"/>
            <a:r>
              <a:rPr lang="en-US" altLang="ko-KR" sz="2400" dirty="0">
                <a:sym typeface="Wingdings" panose="05000000000000000000" pitchFamily="2" charset="2"/>
              </a:rPr>
              <a:t>Delay of response, privacy issues</a:t>
            </a:r>
          </a:p>
          <a:p>
            <a:pPr lvl="2"/>
            <a:r>
              <a:rPr lang="en-US" altLang="ko-KR" sz="2400" dirty="0">
                <a:sym typeface="Wingdings" panose="05000000000000000000" pitchFamily="2" charset="2"/>
              </a:rPr>
              <a:t>Large cost of server operation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(Edge Computing is needed)</a:t>
            </a:r>
          </a:p>
          <a:p>
            <a:r>
              <a:rPr lang="en-US" altLang="ko-KR" sz="3000" dirty="0">
                <a:sym typeface="Wingdings" panose="05000000000000000000" pitchFamily="2" charset="2"/>
              </a:rPr>
              <a:t>On-device speech recognition can be a solution for these problems. </a:t>
            </a:r>
          </a:p>
          <a:p>
            <a:pPr lvl="1"/>
            <a:r>
              <a:rPr lang="en-US" altLang="ko-KR" sz="2600" dirty="0">
                <a:sym typeface="Wingdings" panose="05000000000000000000" pitchFamily="2" charset="2"/>
              </a:rPr>
              <a:t>Processing power and battery life issues at devices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914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time with LM based beam-search decoding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270341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7" y="1783422"/>
            <a:ext cx="6220619" cy="32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82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On-device speech recognition and DRAM bandwidth bottleneck problem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Muti</a:t>
            </a:r>
            <a:r>
              <a:rPr lang="en-US" altLang="ko-KR" dirty="0"/>
              <a:t>-time step parallel and linear recurrent RNNs</a:t>
            </a:r>
          </a:p>
          <a:p>
            <a:pPr marL="0" indent="0">
              <a:buNone/>
            </a:pPr>
            <a:r>
              <a:rPr lang="en-US" altLang="ko-KR" dirty="0"/>
              <a:t>3. QRNN+1-d time-depth convolution based models</a:t>
            </a:r>
          </a:p>
          <a:p>
            <a:pPr marL="0" indent="0">
              <a:buNone/>
            </a:pPr>
            <a:r>
              <a:rPr lang="en-US" altLang="ko-KR" sz="3200" b="1" dirty="0"/>
              <a:t>4. Gated </a:t>
            </a:r>
            <a:r>
              <a:rPr lang="en-US" altLang="ko-KR" sz="3200" b="1" dirty="0" err="1"/>
              <a:t>ConvNet</a:t>
            </a:r>
            <a:r>
              <a:rPr lang="en-US" altLang="ko-KR" sz="3200" b="1" dirty="0"/>
              <a:t> and Simple Gated </a:t>
            </a:r>
            <a:r>
              <a:rPr lang="en-US" altLang="ko-KR" sz="3200" b="1" dirty="0" err="1"/>
              <a:t>ConvNet</a:t>
            </a:r>
            <a:r>
              <a:rPr lang="en-US" altLang="ko-KR" sz="3200" b="1" dirty="0"/>
              <a:t> based models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60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13" y="155558"/>
            <a:ext cx="7886700" cy="994172"/>
          </a:xfrm>
        </p:spPr>
        <p:txBody>
          <a:bodyPr/>
          <a:lstStyle/>
          <a:p>
            <a:r>
              <a:rPr lang="en-US" altLang="ko-KR" dirty="0"/>
              <a:t>Gated </a:t>
            </a:r>
            <a:r>
              <a:rPr lang="en-US" altLang="ko-KR" dirty="0" err="1"/>
              <a:t>ConvNet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13" y="1080655"/>
            <a:ext cx="7997537" cy="4409318"/>
          </a:xfrm>
        </p:spPr>
        <p:txBody>
          <a:bodyPr>
            <a:normAutofit/>
          </a:bodyPr>
          <a:lstStyle/>
          <a:p>
            <a:r>
              <a:rPr lang="en-US" altLang="ko-KR" sz="1750" i="1" dirty="0"/>
              <a:t> Dauphin, Yann N., et al. "Language Modeling with Gated Convolutional Networks." International Conference on Machine Learning. 2017.</a:t>
            </a:r>
          </a:p>
          <a:p>
            <a:pPr lvl="1"/>
            <a:endParaRPr lang="en-US" altLang="ko-KR" sz="1350" i="1" dirty="0"/>
          </a:p>
          <a:p>
            <a:r>
              <a:rPr lang="en-US" altLang="ko-KR" sz="1750" dirty="0"/>
              <a:t> </a:t>
            </a:r>
            <a:r>
              <a:rPr lang="en-US" altLang="ko-KR" dirty="0"/>
              <a:t>Multi-layered convolution with Gating mechanism</a:t>
            </a:r>
          </a:p>
          <a:p>
            <a:pPr lvl="2"/>
            <a:r>
              <a:rPr lang="en-US" altLang="ko-KR" dirty="0"/>
              <a:t> Gating mechanism controls gradient flows</a:t>
            </a:r>
          </a:p>
          <a:p>
            <a:r>
              <a:rPr lang="en-US" altLang="ko-KR" dirty="0"/>
              <a:t>CNN dose not have recurrent loops</a:t>
            </a:r>
          </a:p>
          <a:p>
            <a:pPr lvl="2"/>
            <a:r>
              <a:rPr lang="en-US" altLang="ko-KR" dirty="0"/>
              <a:t>It is suitable for multi-time step parallelization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5" y="3610103"/>
            <a:ext cx="5653278" cy="7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381"/>
            <a:ext cx="7886700" cy="994172"/>
          </a:xfrm>
        </p:spPr>
        <p:txBody>
          <a:bodyPr/>
          <a:lstStyle/>
          <a:p>
            <a:r>
              <a:rPr lang="en-US" altLang="ko-KR" dirty="0"/>
              <a:t>CTC-based models without 1-D convolution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212553"/>
            <a:ext cx="7951932" cy="4277420"/>
          </a:xfrm>
        </p:spPr>
        <p:txBody>
          <a:bodyPr>
            <a:normAutofit/>
          </a:bodyPr>
          <a:lstStyle/>
          <a:p>
            <a:r>
              <a:rPr lang="en-US" altLang="ko-KR" dirty="0"/>
              <a:t>The  greedy decoding results are shown below</a:t>
            </a:r>
          </a:p>
          <a:p>
            <a:r>
              <a:rPr lang="en-US" altLang="ko-KR" dirty="0"/>
              <a:t>Gated </a:t>
            </a:r>
            <a:r>
              <a:rPr lang="en-US" altLang="ko-KR" dirty="0" err="1"/>
              <a:t>ConvNet</a:t>
            </a:r>
            <a:r>
              <a:rPr lang="en-US" altLang="ko-KR" dirty="0"/>
              <a:t> does not show good performance considering the parameter size.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51263"/>
            <a:ext cx="7480127" cy="25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68" y="216694"/>
            <a:ext cx="7886700" cy="994172"/>
          </a:xfrm>
        </p:spPr>
        <p:txBody>
          <a:bodyPr/>
          <a:lstStyle/>
          <a:p>
            <a:r>
              <a:rPr lang="en-US" altLang="ko-KR" dirty="0"/>
              <a:t>Element-wise 1-D convolution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7600"/>
            <a:ext cx="7886700" cy="437237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sz="6400" dirty="0"/>
              <a:t>Instead of using shorter 2-D convolution, we add 1-D time-depth convolution to increase the context length</a:t>
            </a:r>
          </a:p>
          <a:p>
            <a:r>
              <a:rPr lang="en-US" altLang="ko-KR" sz="6400" dirty="0"/>
              <a:t>The size of  parameters is very light</a:t>
            </a:r>
            <a:endParaRPr lang="en-US" altLang="ko-KR" sz="6000" dirty="0"/>
          </a:p>
          <a:p>
            <a:pPr lvl="1"/>
            <a:endParaRPr lang="en-US" altLang="ko-KR" sz="6000" dirty="0"/>
          </a:p>
          <a:p>
            <a:pPr lvl="1"/>
            <a:endParaRPr lang="en-US" altLang="ko-KR" sz="6000" dirty="0"/>
          </a:p>
          <a:p>
            <a:pPr lvl="1"/>
            <a:endParaRPr lang="en-US" altLang="ko-KR" sz="6000" dirty="0"/>
          </a:p>
          <a:p>
            <a:pPr lvl="1"/>
            <a:endParaRPr lang="en-US" altLang="ko-KR" sz="6000" dirty="0"/>
          </a:p>
          <a:p>
            <a:pPr marL="342900" lvl="1" indent="0">
              <a:buNone/>
            </a:pPr>
            <a:endParaRPr lang="en-US" altLang="ko-KR" sz="6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4" y="2438400"/>
            <a:ext cx="729941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2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87" y="262876"/>
            <a:ext cx="7886700" cy="994172"/>
          </a:xfrm>
        </p:spPr>
        <p:txBody>
          <a:bodyPr/>
          <a:lstStyle/>
          <a:p>
            <a:r>
              <a:rPr lang="en-US" altLang="ko-KR" dirty="0"/>
              <a:t>CTC models with 1-D Convolution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257048"/>
            <a:ext cx="8182841" cy="4232925"/>
          </a:xfrm>
        </p:spPr>
        <p:txBody>
          <a:bodyPr>
            <a:normAutofit/>
          </a:bodyPr>
          <a:lstStyle/>
          <a:p>
            <a:r>
              <a:rPr lang="en-US" altLang="ko-KR" dirty="0"/>
              <a:t> With 1-D convolution,  on-device friendly models catch up and surpasses the LSTM RNN </a:t>
            </a:r>
          </a:p>
          <a:p>
            <a:pPr lvl="1"/>
            <a:r>
              <a:rPr lang="en-US" altLang="ko-KR" dirty="0"/>
              <a:t> Deeper architecture in Gated </a:t>
            </a:r>
            <a:r>
              <a:rPr lang="en-US" altLang="ko-KR" dirty="0" err="1"/>
              <a:t>ConvNet</a:t>
            </a:r>
            <a:r>
              <a:rPr lang="en-US" altLang="ko-KR" dirty="0"/>
              <a:t> contributes to performance improvements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 greedy decoding results are shown below: </a:t>
            </a:r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3" y="3509819"/>
            <a:ext cx="6896049" cy="2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931"/>
            <a:ext cx="7886700" cy="994172"/>
          </a:xfrm>
        </p:spPr>
        <p:txBody>
          <a:bodyPr/>
          <a:lstStyle/>
          <a:p>
            <a:r>
              <a:rPr lang="en-US" altLang="ko-KR" dirty="0"/>
              <a:t>Performance comparison with WSJ SI-All datasets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136073"/>
            <a:ext cx="8007350" cy="4353900"/>
          </a:xfrm>
        </p:spPr>
        <p:txBody>
          <a:bodyPr>
            <a:normAutofit/>
          </a:bodyPr>
          <a:lstStyle/>
          <a:p>
            <a:r>
              <a:rPr lang="en-US" altLang="ko-KR" dirty="0"/>
              <a:t>QRNN and Gated </a:t>
            </a:r>
            <a:r>
              <a:rPr lang="en-US" altLang="ko-KR" dirty="0" err="1"/>
              <a:t>ConvNet</a:t>
            </a:r>
            <a:r>
              <a:rPr lang="en-US" altLang="ko-KR" dirty="0"/>
              <a:t> show higher performance than LSTM RNN</a:t>
            </a:r>
          </a:p>
          <a:p>
            <a:r>
              <a:rPr lang="en-US" altLang="ko-KR" dirty="0"/>
              <a:t>In Greedy decoding Gated </a:t>
            </a:r>
            <a:r>
              <a:rPr lang="en-US" altLang="ko-KR" dirty="0" err="1"/>
              <a:t>ConvNet</a:t>
            </a:r>
            <a:r>
              <a:rPr lang="en-US" altLang="ko-KR" dirty="0"/>
              <a:t> with 1-D conv is best, but as the beam-width increases QRNN based one performs better. 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86545"/>
            <a:ext cx="7690723" cy="26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11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59" y="327531"/>
            <a:ext cx="7886700" cy="994172"/>
          </a:xfrm>
        </p:spPr>
        <p:txBody>
          <a:bodyPr/>
          <a:lstStyle/>
          <a:p>
            <a:r>
              <a:rPr lang="en-US" altLang="ko-KR" dirty="0"/>
              <a:t>Implementation Results on Embedded Systems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21703"/>
            <a:ext cx="7850332" cy="4168270"/>
          </a:xfrm>
        </p:spPr>
        <p:txBody>
          <a:bodyPr>
            <a:normAutofit/>
          </a:bodyPr>
          <a:lstStyle/>
          <a:p>
            <a:r>
              <a:rPr lang="en-US" altLang="ko-KR" dirty="0"/>
              <a:t>Multi-time step parallelization is performed in on-device friendly models </a:t>
            </a:r>
          </a:p>
          <a:p>
            <a:pPr lvl="1"/>
            <a:r>
              <a:rPr lang="en-US" altLang="ko-KR" dirty="0"/>
              <a:t>The QRNN and Gated </a:t>
            </a:r>
            <a:r>
              <a:rPr lang="en-US" altLang="ko-KR" dirty="0" err="1"/>
              <a:t>ConvNet</a:t>
            </a:r>
            <a:r>
              <a:rPr lang="en-US" altLang="ko-KR" dirty="0"/>
              <a:t> are 7.30 and 5.03 times faster than LSTM when the output for eight </a:t>
            </a:r>
            <a:r>
              <a:rPr lang="en-US" altLang="ko-KR" dirty="0" err="1"/>
              <a:t>timesteps</a:t>
            </a:r>
            <a:r>
              <a:rPr lang="en-US" altLang="ko-KR" dirty="0"/>
              <a:t> are computed at a time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59" y="3073963"/>
            <a:ext cx="7911871" cy="26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32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083714" cy="540000"/>
          </a:xfrm>
        </p:spPr>
        <p:txBody>
          <a:bodyPr/>
          <a:lstStyle/>
          <a:p>
            <a:r>
              <a:rPr lang="en-US" altLang="ko-KR" dirty="0"/>
              <a:t>Simple Gated </a:t>
            </a:r>
            <a:r>
              <a:rPr lang="en-US" altLang="ko-KR" dirty="0" err="1"/>
              <a:t>ConvNet</a:t>
            </a:r>
            <a:r>
              <a:rPr lang="en-US" altLang="ko-KR" dirty="0"/>
              <a:t> for small foot-print end-to-end acoustic modeling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complexity of Gated </a:t>
            </a:r>
            <a:r>
              <a:rPr lang="en-US" altLang="ko-KR" dirty="0" err="1"/>
              <a:t>ConvNet</a:t>
            </a:r>
            <a:r>
              <a:rPr lang="en-US" altLang="ko-KR" dirty="0"/>
              <a:t> increases in proportional to T. What if T=1?</a:t>
            </a:r>
          </a:p>
          <a:p>
            <a:pPr lvl="1"/>
            <a:r>
              <a:rPr lang="en-US" altLang="ko-KR" dirty="0"/>
              <a:t>The model lacks sequence modeling capability</a:t>
            </a:r>
          </a:p>
          <a:p>
            <a:pPr lvl="1"/>
            <a:r>
              <a:rPr lang="en-US" altLang="ko-KR" dirty="0"/>
              <a:t>But, what if we add 1-d convolution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6" y="3229707"/>
            <a:ext cx="4231191" cy="23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4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59" y="394630"/>
            <a:ext cx="7886700" cy="994172"/>
          </a:xfrm>
        </p:spPr>
        <p:txBody>
          <a:bodyPr/>
          <a:lstStyle/>
          <a:p>
            <a:r>
              <a:rPr lang="en-US" altLang="ko-KR" dirty="0"/>
              <a:t>Simple Gated </a:t>
            </a:r>
            <a:r>
              <a:rPr lang="en-US" altLang="ko-KR" dirty="0" err="1"/>
              <a:t>ConvNet</a:t>
            </a:r>
            <a:r>
              <a:rPr lang="en-US" altLang="ko-KR" dirty="0"/>
              <a:t>: The minimum Gated </a:t>
            </a:r>
            <a:r>
              <a:rPr lang="en-US" altLang="ko-KR" dirty="0" err="1"/>
              <a:t>ConvNet</a:t>
            </a:r>
            <a:r>
              <a:rPr lang="en-US" altLang="ko-KR" dirty="0"/>
              <a:t> (T=1) + 1-D </a:t>
            </a:r>
            <a:r>
              <a:rPr lang="en-US" altLang="ko-KR" dirty="0" err="1"/>
              <a:t>depthwise</a:t>
            </a:r>
            <a:r>
              <a:rPr lang="en-US" altLang="ko-KR" dirty="0"/>
              <a:t> convolution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9900B678-0913-43C8-A0AD-B6B9AFCA2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5673"/>
                <a:ext cx="7886700" cy="37443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Increasing the time-depth with 1-D convolution</a:t>
                </a:r>
              </a:p>
              <a:p>
                <a:pPr lvl="1" indent="-342900"/>
                <a:r>
                  <a:rPr lang="en-US" altLang="ko-KR" dirty="0"/>
                  <a:t>The number of parameters needed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𝑇𝐷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𝑇𝐷</m:t>
                    </m:r>
                  </m:oMath>
                </a14:m>
                <a:r>
                  <a:rPr lang="en-US" altLang="ko-KR" dirty="0"/>
                  <a:t> is much smaller than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 of Gated </a:t>
                </a:r>
                <a:r>
                  <a:rPr lang="en-US" altLang="ko-KR" b="0" dirty="0" err="1"/>
                  <a:t>ConvNet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Now The number of parameters needed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𝑇𝐷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1 Matrix operation is needed for type matching (rotating axis)</a:t>
                </a:r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marL="6858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00B678-0913-43C8-A0AD-B6B9AFCA2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5673"/>
                <a:ext cx="7886700" cy="3744300"/>
              </a:xfrm>
              <a:blipFill rotWithShape="0">
                <a:blip r:embed="rId3"/>
                <a:stretch>
                  <a:fillRect l="-1005" t="-2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17358"/>
            <a:ext cx="3269050" cy="2166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8109" y="4525818"/>
            <a:ext cx="4368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Balduzzi</a:t>
            </a:r>
            <a:r>
              <a:rPr lang="en-US" altLang="ko-KR" dirty="0"/>
              <a:t>, David, and Muhammad </a:t>
            </a:r>
            <a:r>
              <a:rPr lang="en-US" altLang="ko-KR" dirty="0" err="1"/>
              <a:t>Ghifary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"Strongly-typed recurrent neural networks." </a:t>
            </a:r>
          </a:p>
          <a:p>
            <a:r>
              <a:rPr lang="en-US" altLang="ko-KR" i="1" dirty="0" err="1"/>
              <a:t>arXiv</a:t>
            </a:r>
            <a:r>
              <a:rPr lang="en-US" altLang="ko-KR" i="1" dirty="0"/>
              <a:t> preprint arXiv:1602.02218</a:t>
            </a:r>
            <a:r>
              <a:rPr lang="en-US" altLang="ko-KR" dirty="0"/>
              <a:t>(2016).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4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Speech Recognition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0233" y="4293194"/>
            <a:ext cx="7886700" cy="211705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ko-KR" sz="2800" dirty="0"/>
              <a:t>Frame-level </a:t>
            </a:r>
            <a:r>
              <a:rPr lang="en-US" altLang="ko-KR" sz="2800" dirty="0" err="1"/>
              <a:t>triphone</a:t>
            </a:r>
            <a:r>
              <a:rPr lang="en-US" altLang="ko-KR" sz="2800" dirty="0"/>
              <a:t> state + WFST based method</a:t>
            </a:r>
          </a:p>
          <a:p>
            <a:pPr lvl="1"/>
            <a:r>
              <a:rPr lang="en-US" altLang="ko-KR" sz="2800" dirty="0">
                <a:solidFill>
                  <a:srgbClr val="00B050"/>
                </a:solidFill>
              </a:rPr>
              <a:t>End-to-end approaches – easy decoding and large corpus</a:t>
            </a:r>
          </a:p>
          <a:p>
            <a:pPr lvl="2"/>
            <a:r>
              <a:rPr lang="en-US" altLang="ko-KR" sz="2600" dirty="0">
                <a:solidFill>
                  <a:srgbClr val="00B050"/>
                </a:solidFill>
              </a:rPr>
              <a:t>CTC + RNN LM  </a:t>
            </a:r>
          </a:p>
          <a:p>
            <a:pPr lvl="2"/>
            <a:r>
              <a:rPr lang="en-US" altLang="ko-KR" sz="2600" dirty="0"/>
              <a:t>Neural transducers</a:t>
            </a:r>
          </a:p>
          <a:p>
            <a:pPr lvl="2"/>
            <a:r>
              <a:rPr lang="en-US" altLang="ko-KR" sz="2600" dirty="0"/>
              <a:t>LAS (Listen Attend &amp; Spell)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46403" y="1518498"/>
            <a:ext cx="1193532" cy="877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08984" y="1634175"/>
            <a:ext cx="113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</a:t>
            </a:r>
          </a:p>
          <a:p>
            <a:r>
              <a:rPr lang="en-US" altLang="ko-KR" dirty="0"/>
              <a:t>extraction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66990" y="1546654"/>
            <a:ext cx="1193532" cy="877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74840" y="1800832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90051" y="3023157"/>
            <a:ext cx="1193532" cy="8662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1419" y="3121511"/>
            <a:ext cx="102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Acoustic </a:t>
            </a:r>
          </a:p>
          <a:p>
            <a:r>
              <a:rPr lang="en-US" altLang="ko-KR" dirty="0"/>
              <a:t>model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6990" y="3029222"/>
            <a:ext cx="1193532" cy="8662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43929" y="3001043"/>
            <a:ext cx="1193532" cy="8662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20653" y="3284940"/>
            <a:ext cx="88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Lexicon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8214" y="3146441"/>
            <a:ext cx="107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Language</a:t>
            </a:r>
          </a:p>
          <a:p>
            <a:r>
              <a:rPr lang="en-US" altLang="ko-KR" dirty="0"/>
              <a:t>model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</p:cNvCxnSpPr>
          <p:nvPr/>
        </p:nvCxnSpPr>
        <p:spPr>
          <a:xfrm flipV="1">
            <a:off x="3839935" y="1957340"/>
            <a:ext cx="8270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860522" y="1938079"/>
            <a:ext cx="8270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828004" y="1957340"/>
            <a:ext cx="8270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0"/>
          </p:cNvCxnSpPr>
          <p:nvPr/>
        </p:nvCxnSpPr>
        <p:spPr>
          <a:xfrm flipV="1">
            <a:off x="3686817" y="2424341"/>
            <a:ext cx="1337571" cy="598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0"/>
            <a:endCxn id="6" idx="2"/>
          </p:cNvCxnSpPr>
          <p:nvPr/>
        </p:nvCxnSpPr>
        <p:spPr>
          <a:xfrm flipV="1">
            <a:off x="5263756" y="2424341"/>
            <a:ext cx="0" cy="604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541190" y="2424341"/>
            <a:ext cx="1235430" cy="570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1323" y="1634175"/>
            <a:ext cx="9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Speech </a:t>
            </a:r>
          </a:p>
          <a:p>
            <a:r>
              <a:rPr lang="en-US" altLang="ko-KR" dirty="0"/>
              <a:t>samples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6776249" y="1753413"/>
            <a:ext cx="126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51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59" y="493785"/>
            <a:ext cx="7886700" cy="994172"/>
          </a:xfrm>
        </p:spPr>
        <p:txBody>
          <a:bodyPr/>
          <a:lstStyle/>
          <a:p>
            <a:r>
              <a:rPr lang="en-US" altLang="ko-KR" dirty="0"/>
              <a:t>1-D </a:t>
            </a:r>
            <a:r>
              <a:rPr lang="en-US" altLang="ko-KR" dirty="0" err="1"/>
              <a:t>depthwise</a:t>
            </a:r>
            <a:r>
              <a:rPr lang="en-US" altLang="ko-KR" dirty="0"/>
              <a:t> convolution with the width of 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9900B678-0913-43C8-A0AD-B6B9AFCA2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597891"/>
                <a:ext cx="8025823" cy="432261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Neighboring features may have correlations.</a:t>
                </a:r>
              </a:p>
              <a:p>
                <a:pPr lvl="1"/>
                <a:r>
                  <a:rPr lang="en-US" altLang="ko-KR" dirty="0"/>
                  <a:t>Let’s consult neighboring channels.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 Consulting multiple K channels </a:t>
                </a:r>
              </a:p>
              <a:p>
                <a:pPr marL="685800" lvl="2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</a:p>
              <a:p>
                <a:pPr marL="342900" lvl="1" indent="0">
                  <a:buNone/>
                </a:pPr>
                <a:endParaRPr lang="en-US" altLang="ko-KR" dirty="0"/>
              </a:p>
              <a:p>
                <a:pPr marL="342900" lvl="1" indent="0">
                  <a:buNone/>
                </a:pPr>
                <a:endParaRPr lang="en-US" altLang="ko-KR" dirty="0"/>
              </a:p>
              <a:p>
                <a:pPr marL="3429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 The model sizes increases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𝑇𝐷𝐾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Now the number of parameters needed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𝑇𝐷𝐾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2"/>
                <a:endParaRPr lang="en-US" altLang="ko-KR" b="0" dirty="0"/>
              </a:p>
              <a:p>
                <a:pPr lvl="2"/>
                <a:endParaRPr lang="en-US" altLang="ko-KR" dirty="0"/>
              </a:p>
              <a:p>
                <a:pPr marL="6858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00B678-0913-43C8-A0AD-B6B9AFCA2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97891"/>
                <a:ext cx="8025823" cy="4322618"/>
              </a:xfrm>
              <a:blipFill rotWithShape="0">
                <a:blip r:embed="rId3"/>
                <a:stretch>
                  <a:fillRect l="-987" t="-1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27" y="2226469"/>
            <a:ext cx="3267878" cy="23334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73" y="3199934"/>
            <a:ext cx="3397827" cy="6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92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82" y="395825"/>
            <a:ext cx="7886700" cy="994172"/>
          </a:xfrm>
        </p:spPr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82" y="1320800"/>
            <a:ext cx="7942468" cy="4169173"/>
          </a:xfrm>
        </p:spPr>
        <p:txBody>
          <a:bodyPr>
            <a:normAutofit/>
          </a:bodyPr>
          <a:lstStyle/>
          <a:p>
            <a:r>
              <a:rPr lang="en-US" altLang="ko-KR" dirty="0"/>
              <a:t>We employ batch normalization in Simple Gated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/>
              <a:t>Batch Normalization was not used in previous Gated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But how?  Motivated by </a:t>
            </a:r>
            <a:r>
              <a:rPr lang="en-US" altLang="ko-KR" dirty="0" err="1"/>
              <a:t>ResNet</a:t>
            </a:r>
            <a:r>
              <a:rPr lang="en-US" altLang="ko-KR" dirty="0"/>
              <a:t> (</a:t>
            </a:r>
            <a:r>
              <a:rPr lang="en-US" altLang="ko-KR" dirty="0" err="1"/>
              <a:t>Kaiming</a:t>
            </a:r>
            <a:r>
              <a:rPr lang="en-US" altLang="ko-KR" dirty="0"/>
              <a:t> He, 2016)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Right after Convolution operations before activations                                      ,   </a:t>
            </a:r>
          </a:p>
          <a:p>
            <a:pPr lvl="2"/>
            <a:r>
              <a:rPr lang="en-US" altLang="ko-KR" dirty="0"/>
              <a:t>Just add </a:t>
            </a:r>
            <a:r>
              <a:rPr lang="en-US" altLang="ko-KR" dirty="0" err="1"/>
              <a:t>ReLU</a:t>
            </a:r>
            <a:r>
              <a:rPr lang="en-US" altLang="ko-KR" dirty="0"/>
              <a:t> to the output of    </a:t>
            </a:r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07" y="4226782"/>
            <a:ext cx="917216" cy="193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644" y="3899414"/>
            <a:ext cx="2221706" cy="2114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73533" y="4631269"/>
            <a:ext cx="804766" cy="258926"/>
          </a:xfrm>
          <a:prstGeom prst="rect">
            <a:avLst/>
          </a:prstGeom>
          <a:noFill/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7516229" y="4631269"/>
            <a:ext cx="783773" cy="258925"/>
          </a:xfrm>
          <a:prstGeom prst="rect">
            <a:avLst/>
          </a:prstGeom>
          <a:noFill/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6473534" y="4302366"/>
            <a:ext cx="804764" cy="203784"/>
          </a:xfrm>
          <a:prstGeom prst="rect">
            <a:avLst/>
          </a:prstGeom>
          <a:noFill/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00610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5240"/>
            <a:ext cx="7886700" cy="994172"/>
          </a:xfrm>
        </p:spPr>
        <p:txBody>
          <a:bodyPr/>
          <a:lstStyle/>
          <a:p>
            <a:r>
              <a:rPr lang="en-US" altLang="ko-KR" dirty="0"/>
              <a:t>Whole structure of SGCN for end-to-end acoustic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9900B678-0913-43C8-A0AD-B6B9AFCA2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62687"/>
                <a:ext cx="7886700" cy="3263504"/>
              </a:xfrm>
            </p:spPr>
            <p:txBody>
              <a:bodyPr>
                <a:normAutofit/>
              </a:bodyPr>
              <a:lstStyle/>
              <a:p>
                <a:pPr marL="685800" lvl="2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Two – layered  Convolution Neural networks is adopted </a:t>
                </a:r>
              </a:p>
              <a:p>
                <a:pPr lvl="2"/>
                <a:r>
                  <a:rPr lang="en-US" altLang="ko-KR" dirty="0"/>
                  <a:t>Decimate the sequence length by two.</a:t>
                </a:r>
              </a:p>
              <a:p>
                <a:pPr lvl="2"/>
                <a:r>
                  <a:rPr lang="en-US" altLang="ko-KR" dirty="0"/>
                  <a:t>Reducing the arithmetic complexity.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 Parameter size Comparison with Gated </a:t>
                </a:r>
                <a:r>
                  <a:rPr lang="en-US" altLang="ko-KR" dirty="0" err="1"/>
                  <a:t>ConvNet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of Gated </a:t>
                </a:r>
                <a:r>
                  <a:rPr lang="en-US" altLang="ko-KR" dirty="0" err="1"/>
                  <a:t>ConvNet</a:t>
                </a:r>
                <a:r>
                  <a:rPr lang="en-US" altLang="ko-KR" dirty="0"/>
                  <a:t>    vs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𝑇𝐷𝐾</m:t>
                    </m:r>
                  </m:oMath>
                </a14:m>
                <a:r>
                  <a:rPr lang="en-US" altLang="ko-KR" dirty="0"/>
                  <a:t> of Simple Gated </a:t>
                </a:r>
                <a:r>
                  <a:rPr lang="en-US" altLang="ko-KR" dirty="0" err="1"/>
                  <a:t>ConvNet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 Size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is at least a few hundred.</a:t>
                </a:r>
              </a:p>
              <a:p>
                <a:pPr lvl="2"/>
                <a:r>
                  <a:rPr lang="en-US" altLang="ko-KR" dirty="0"/>
                  <a:t> K ranges from 1 to 21.</a:t>
                </a:r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00B678-0913-43C8-A0AD-B6B9AFCA2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2687"/>
                <a:ext cx="7886700" cy="326350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276" y="2983851"/>
            <a:ext cx="1893094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2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1" y="142803"/>
            <a:ext cx="7886700" cy="994172"/>
          </a:xfrm>
        </p:spPr>
        <p:txBody>
          <a:bodyPr/>
          <a:lstStyle/>
          <a:p>
            <a:r>
              <a:rPr lang="en-US" altLang="ko-KR" dirty="0"/>
              <a:t>Experimental results: overall performance comparison on WSJ Si-284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58" y="1228942"/>
            <a:ext cx="7886700" cy="3263504"/>
          </a:xfrm>
        </p:spPr>
        <p:txBody>
          <a:bodyPr>
            <a:normAutofit/>
          </a:bodyPr>
          <a:lstStyle/>
          <a:p>
            <a:r>
              <a:rPr lang="en-US" altLang="ko-KR" dirty="0"/>
              <a:t>SCGN outperforms LSTM RNN</a:t>
            </a:r>
          </a:p>
          <a:p>
            <a:pPr lvl="1"/>
            <a:r>
              <a:rPr lang="en-US" altLang="ko-KR" dirty="0"/>
              <a:t>SGCN with 2.24 M &gt;  LSTM with 3M</a:t>
            </a:r>
          </a:p>
          <a:p>
            <a:pPr lvl="1"/>
            <a:r>
              <a:rPr lang="en-US" altLang="ko-KR" dirty="0"/>
              <a:t>SGCN with 2.24 M &gt;  LSTM with 10 M</a:t>
            </a:r>
          </a:p>
          <a:p>
            <a:pPr lvl="1"/>
            <a:r>
              <a:rPr lang="en-US" altLang="ko-KR" dirty="0"/>
              <a:t>SGCN  &gt; Bidirectional LSTM</a:t>
            </a:r>
          </a:p>
          <a:p>
            <a:r>
              <a:rPr lang="en-US" altLang="ko-KR" dirty="0"/>
              <a:t>SGCN outperforms GCN – Increasing the depth helps</a:t>
            </a:r>
          </a:p>
          <a:p>
            <a:pPr lvl="2"/>
            <a:r>
              <a:rPr lang="en-US" altLang="ko-KR" dirty="0"/>
              <a:t>With less number of parameters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4" y="3092217"/>
            <a:ext cx="5145390" cy="34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30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13" y="223862"/>
            <a:ext cx="7886700" cy="994172"/>
          </a:xfrm>
        </p:spPr>
        <p:txBody>
          <a:bodyPr/>
          <a:lstStyle/>
          <a:p>
            <a:r>
              <a:rPr lang="en-US" altLang="ko-KR" dirty="0"/>
              <a:t>Effect of consulting neighboring channels (</a:t>
            </a:r>
            <a:r>
              <a:rPr lang="en-US" altLang="ko-KR" i="1" dirty="0"/>
              <a:t>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2030"/>
            <a:ext cx="7886700" cy="326350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/>
              <a:t>Increasing </a:t>
            </a:r>
            <a:r>
              <a:rPr lang="en-US" altLang="ko-KR" i="1" dirty="0"/>
              <a:t>K</a:t>
            </a:r>
            <a:r>
              <a:rPr lang="en-US" altLang="ko-KR" dirty="0"/>
              <a:t> contributes to performance increase, but shows diminishing return (maybe </a:t>
            </a:r>
            <a:r>
              <a:rPr lang="en-US" altLang="ko-KR" i="1" dirty="0"/>
              <a:t>K</a:t>
            </a:r>
            <a:r>
              <a:rPr lang="en-US" altLang="ko-KR" dirty="0"/>
              <a:t>=3 would be optimum)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57" y="4436554"/>
            <a:ext cx="2516010" cy="17965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8" y="2290874"/>
            <a:ext cx="6072859" cy="35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6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CA156E-D727-4695-9256-ED73DFF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05" y="272112"/>
            <a:ext cx="7886700" cy="494506"/>
          </a:xfrm>
        </p:spPr>
        <p:txBody>
          <a:bodyPr/>
          <a:lstStyle/>
          <a:p>
            <a:r>
              <a:rPr lang="en-US" altLang="ko-KR" dirty="0"/>
              <a:t>SGCN under 1 M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0B678-0913-43C8-A0AD-B6B9AFC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05" y="933775"/>
            <a:ext cx="7886700" cy="3263504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SGCN shows more Robust performance than LSTM RNN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0" y="1565241"/>
            <a:ext cx="5595916" cy="48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6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SGCN for low-latency tasks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When the filter length </a:t>
            </a:r>
            <a:r>
              <a:rPr lang="ko-KR" altLang="en-US"/>
              <a:t>𝑇 </a:t>
            </a:r>
            <a:r>
              <a:rPr lang="en-US" altLang="ko-KR" dirty="0"/>
              <a:t>of 1-D </a:t>
            </a:r>
            <a:r>
              <a:rPr lang="en-US" altLang="ko-KR" dirty="0" err="1"/>
              <a:t>depthwise</a:t>
            </a:r>
            <a:r>
              <a:rPr lang="en-US" altLang="ko-KR" dirty="0"/>
              <a:t> convolution is 11, and the filter consults  the input from t-5, t+5, where t+5 is 5-step futures</a:t>
            </a:r>
          </a:p>
          <a:p>
            <a:r>
              <a:rPr lang="en-US" altLang="ko-KR" dirty="0"/>
              <a:t>One SGCN layer operates with the 20 </a:t>
            </a:r>
            <a:r>
              <a:rPr lang="en-US" altLang="ko-KR" dirty="0" err="1"/>
              <a:t>ms</a:t>
            </a:r>
            <a:r>
              <a:rPr lang="en-US" altLang="ko-KR" dirty="0"/>
              <a:t> time-steps, and one non-causal layer incurs 100 </a:t>
            </a:r>
            <a:r>
              <a:rPr lang="en-US" altLang="ko-KR" dirty="0" err="1"/>
              <a:t>ms</a:t>
            </a:r>
            <a:r>
              <a:rPr lang="en-US" altLang="ko-KR" dirty="0"/>
              <a:t> delay ( Considering 5-step futures), the latency hinders real-time speech recognition</a:t>
            </a:r>
          </a:p>
          <a:p>
            <a:endParaRPr lang="en-US" altLang="ko-KR" dirty="0"/>
          </a:p>
          <a:p>
            <a:r>
              <a:rPr lang="en-US" altLang="ko-KR" dirty="0"/>
              <a:t>In order to eliminate latency, experiments with causal convolution filters were conducted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017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SGCN under low latency conditions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12-layered Non-causal convolution leads to 1200 </a:t>
            </a:r>
            <a:r>
              <a:rPr lang="en-US" altLang="ko-KR" dirty="0" err="1"/>
              <a:t>ms</a:t>
            </a:r>
            <a:r>
              <a:rPr lang="en-US" altLang="ko-KR" dirty="0"/>
              <a:t> delay.</a:t>
            </a:r>
          </a:p>
          <a:p>
            <a:r>
              <a:rPr lang="en-US" altLang="ko-KR" dirty="0"/>
              <a:t>Non-causal convolution of only one layer leads to 100 </a:t>
            </a:r>
            <a:r>
              <a:rPr lang="en-US" altLang="ko-KR" dirty="0" err="1"/>
              <a:t>ms</a:t>
            </a:r>
            <a:endParaRPr lang="en-US" altLang="ko-KR" dirty="0"/>
          </a:p>
          <a:p>
            <a:r>
              <a:rPr lang="en-US" altLang="ko-KR" dirty="0"/>
              <a:t>Non-causal convolution of only two layers leads 200 </a:t>
            </a:r>
            <a:r>
              <a:rPr lang="en-US" altLang="ko-KR" dirty="0" err="1"/>
              <a:t>ms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Even with 200 </a:t>
            </a:r>
            <a:r>
              <a:rPr lang="en-US" altLang="ko-KR" dirty="0" err="1"/>
              <a:t>ms</a:t>
            </a:r>
            <a:r>
              <a:rPr lang="en-US" altLang="ko-KR" dirty="0"/>
              <a:t> latency, it shows affordable performance.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51" y="3508086"/>
            <a:ext cx="5976321" cy="2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5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time of multi-time-step SGCN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implementation results of SGCN on the ARM Cortex-A57.</a:t>
            </a:r>
          </a:p>
          <a:p>
            <a:r>
              <a:rPr lang="ko-KR" altLang="en-US" dirty="0"/>
              <a:t>𝑇</a:t>
            </a:r>
            <a:r>
              <a:rPr lang="ko-KR" altLang="en-US" baseline="-25000" dirty="0"/>
              <a:t>𝑃</a:t>
            </a:r>
            <a:r>
              <a:rPr lang="ko-KR" altLang="en-US" dirty="0"/>
              <a:t> </a:t>
            </a:r>
            <a:r>
              <a:rPr lang="en-US" altLang="ko-KR" dirty="0"/>
              <a:t>: the number of output samples computed at a time (x10 speed-up compared to the LSTM model)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7" y="2751043"/>
            <a:ext cx="7219714" cy="2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12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current and future works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8515350" cy="5040000"/>
          </a:xfrm>
        </p:spPr>
        <p:txBody>
          <a:bodyPr>
            <a:normAutofit/>
          </a:bodyPr>
          <a:lstStyle/>
          <a:p>
            <a:r>
              <a:rPr lang="en-US" altLang="ko-KR" dirty="0"/>
              <a:t>Fine-tuning of the models under latency and other decoding condition, especially </a:t>
            </a:r>
            <a:r>
              <a:rPr lang="en-US" altLang="ko-KR" dirty="0" err="1"/>
              <a:t>AutoML</a:t>
            </a:r>
            <a:r>
              <a:rPr lang="en-US" altLang="ko-KR" dirty="0"/>
              <a:t> will help.</a:t>
            </a:r>
          </a:p>
          <a:p>
            <a:pPr lvl="1"/>
            <a:r>
              <a:rPr lang="en-US" altLang="ko-KR" dirty="0"/>
              <a:t>We find that reducing the number of 1-D convolution yields higher accuracy</a:t>
            </a:r>
          </a:p>
          <a:p>
            <a:r>
              <a:rPr lang="en-US" altLang="ko-KR" dirty="0"/>
              <a:t>Experiments on large and real datasets for on-device SR </a:t>
            </a:r>
          </a:p>
          <a:p>
            <a:r>
              <a:rPr lang="en-US" altLang="ko-KR" dirty="0"/>
              <a:t>Application of SRU+1D model to LAS</a:t>
            </a:r>
          </a:p>
          <a:p>
            <a:pPr lvl="1"/>
            <a:r>
              <a:rPr lang="en-US" altLang="ko-KR" dirty="0"/>
              <a:t>LAS would be benefit much by using linear RNNs and GCNs</a:t>
            </a:r>
          </a:p>
          <a:p>
            <a:pPr lvl="1"/>
            <a:r>
              <a:rPr lang="en-US" altLang="ko-KR" dirty="0"/>
              <a:t>We have not yet obtained very good results </a:t>
            </a:r>
          </a:p>
          <a:p>
            <a:r>
              <a:rPr lang="en-US" altLang="ko-KR" dirty="0"/>
              <a:t>Application of SGCN to keyword spotting </a:t>
            </a:r>
          </a:p>
          <a:p>
            <a:r>
              <a:rPr lang="en-US" altLang="ko-KR" dirty="0"/>
              <a:t>Combination with existing speed-up methods, such as compression and fixed-point optimization.</a:t>
            </a:r>
          </a:p>
          <a:p>
            <a:pPr lvl="1"/>
            <a:r>
              <a:rPr lang="en-US" altLang="ko-KR" dirty="0"/>
              <a:t>RNN model compression to very low bits (2bit)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9F4A1-5F17-4855-87CC-6921FEA6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CTC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9156C-45A1-4251-8432-C5230DDD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38912"/>
            <a:ext cx="8034087" cy="50400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Connectionist Temporal Classification</a:t>
            </a:r>
          </a:p>
          <a:p>
            <a:pPr lvl="1"/>
            <a:r>
              <a:rPr lang="en-US" altLang="ko-KR" sz="1600" dirty="0">
                <a:solidFill>
                  <a:prstClr val="black"/>
                </a:solidFill>
              </a:rPr>
              <a:t>Connectionist Temporal Classification : Labelling Unsegmented Sequence Data with Recurrent Neural Networks, 2006 ICML.</a:t>
            </a:r>
            <a:endParaRPr lang="en-US" altLang="ko-KR" sz="2400" dirty="0"/>
          </a:p>
          <a:p>
            <a:pPr lvl="1"/>
            <a:r>
              <a:rPr lang="en-US" altLang="ko-KR" sz="2400" dirty="0"/>
              <a:t>Feature : frame sequence e.g. every 10 </a:t>
            </a:r>
            <a:r>
              <a:rPr lang="en-US" altLang="ko-KR" sz="2400" dirty="0" err="1"/>
              <a:t>msec</a:t>
            </a:r>
            <a:endParaRPr lang="en-US" altLang="ko-KR" sz="2400" dirty="0"/>
          </a:p>
          <a:p>
            <a:pPr lvl="1"/>
            <a:r>
              <a:rPr lang="en-US" altLang="ko-KR" sz="2400" dirty="0"/>
              <a:t>Label : text sequence: </a:t>
            </a:r>
            <a:r>
              <a:rPr lang="it-IT" altLang="ko-KR" sz="2400" dirty="0"/>
              <a:t>{a, b, c, : : : , z, space, apostrophe, blank}</a:t>
            </a:r>
            <a:endParaRPr lang="en-US" altLang="ko-KR" sz="2400" dirty="0"/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To fill the length difference gap between the input and output, employ the blank labels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C820F5A-4097-48EE-931B-38DFAAA1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63" y="4104104"/>
            <a:ext cx="5869783" cy="20748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737" y="6412699"/>
            <a:ext cx="298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4653"/>
                </a:solidFill>
              </a:rPr>
              <a:t>(Graves and </a:t>
            </a:r>
            <a:r>
              <a:rPr lang="en-US" altLang="ko-KR" dirty="0" err="1">
                <a:solidFill>
                  <a:srgbClr val="464653"/>
                </a:solidFill>
              </a:rPr>
              <a:t>Jaitly</a:t>
            </a:r>
            <a:r>
              <a:rPr lang="en-US" altLang="ko-KR" dirty="0">
                <a:solidFill>
                  <a:srgbClr val="464653"/>
                </a:solidFill>
              </a:rPr>
              <a:t>, ICML 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39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explored linear RNN (QRNN, SRU) and Gated </a:t>
            </a:r>
            <a:r>
              <a:rPr lang="en-US" altLang="ko-KR" dirty="0" err="1"/>
              <a:t>ConvNet</a:t>
            </a:r>
            <a:r>
              <a:rPr lang="en-US" altLang="ko-KR" dirty="0"/>
              <a:t> based models for efficient on-device acoustic modeling. These models support multi-time-step parallel execution and show 3~8 times of speedup on embedded devices</a:t>
            </a:r>
          </a:p>
          <a:p>
            <a:r>
              <a:rPr lang="en-US" altLang="ko-KR" dirty="0"/>
              <a:t>We can increase the performance of QRNN and Gated </a:t>
            </a:r>
            <a:r>
              <a:rPr lang="en-US" altLang="ko-KR" dirty="0" err="1"/>
              <a:t>ConvNet</a:t>
            </a:r>
            <a:r>
              <a:rPr lang="en-US" altLang="ko-KR" dirty="0"/>
              <a:t> based models by augmenting 1-d convolution at each layer</a:t>
            </a:r>
          </a:p>
          <a:p>
            <a:r>
              <a:rPr lang="en-US" altLang="ko-KR" dirty="0"/>
              <a:t>Especially, SGCN showed good performance in low foot-print setting (1Million or around).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683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Publications related to today’s talk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Fully Neural Network Based Speech Recognition on Mobile and Embedded Devices, J Park, Y Boo, I Choi, S Shin, W Sung, Advances in Neural Information Processing Systems, 2018</a:t>
            </a:r>
          </a:p>
          <a:p>
            <a:endParaRPr lang="en-US" altLang="ko-KR" dirty="0"/>
          </a:p>
          <a:p>
            <a:r>
              <a:rPr lang="en-US" altLang="ko-KR" dirty="0"/>
              <a:t>SIMPLE GATED CONVNET FOR SMALL FOOTPRINT ACOUSTIC MODELING' submitted to the ICASSP 2019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49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9F4A1-5F17-4855-87CC-6921FEA6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CTC algorithm and decoding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9156C-45A1-4251-8432-C5230DDD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38912"/>
            <a:ext cx="8034087" cy="50400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CTC is a sequence modeling algorithm</a:t>
            </a:r>
          </a:p>
          <a:p>
            <a:pPr lvl="1"/>
            <a:r>
              <a:rPr lang="en-US" altLang="ko-KR" sz="2400" dirty="0"/>
              <a:t>It needs to observe fairly long frames (not a single frame)</a:t>
            </a:r>
          </a:p>
          <a:p>
            <a:pPr lvl="1"/>
            <a:r>
              <a:rPr lang="en-US" altLang="ko-KR" sz="2400" dirty="0"/>
              <a:t>LSTM RNN is usually used. </a:t>
            </a:r>
          </a:p>
          <a:p>
            <a:r>
              <a:rPr lang="en-US" altLang="ko-KR" sz="2800" dirty="0"/>
              <a:t>The CTC output can be decoded simply by removing blank and repetition labels, which is so called the greed decoding. But, the output is usually post-processed using a language model. </a:t>
            </a:r>
          </a:p>
          <a:p>
            <a:r>
              <a:rPr lang="en-US" altLang="ko-KR" sz="2800" dirty="0"/>
              <a:t>The language model:</a:t>
            </a:r>
          </a:p>
          <a:p>
            <a:pPr lvl="1"/>
            <a:r>
              <a:rPr lang="en-US" altLang="ko-KR" dirty="0"/>
              <a:t>Character-level: the input and output are simple but the performance is lower.</a:t>
            </a:r>
          </a:p>
          <a:p>
            <a:pPr lvl="1"/>
            <a:r>
              <a:rPr lang="en-US" altLang="ko-KR" dirty="0"/>
              <a:t>Word-level: the input and output (</a:t>
            </a:r>
            <a:r>
              <a:rPr lang="en-US" altLang="ko-KR" dirty="0" err="1"/>
              <a:t>softmax</a:t>
            </a:r>
            <a:r>
              <a:rPr lang="en-US" altLang="ko-KR" dirty="0"/>
              <a:t> layer) complexity is proportional to the vocabulary size.</a:t>
            </a:r>
          </a:p>
          <a:p>
            <a:pPr lvl="1"/>
            <a:r>
              <a:rPr lang="en-US" altLang="ko-KR" dirty="0"/>
              <a:t>Word-piece model: no OOV, limited complexity</a:t>
            </a:r>
          </a:p>
        </p:txBody>
      </p:sp>
    </p:spTree>
    <p:extLst>
      <p:ext uri="{BB962C8B-B14F-4D97-AF65-F5344CB8AC3E}">
        <p14:creationId xmlns:p14="http://schemas.microsoft.com/office/powerpoint/2010/main" val="271666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sz="3200" b="1" dirty="0"/>
              <a:t>On-device speech recognition and DRAM bandwidth bottleneck problem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Muti</a:t>
            </a:r>
            <a:r>
              <a:rPr lang="en-US" altLang="ko-KR" dirty="0"/>
              <a:t>-time step parallel and linear recurrent RNNs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QRNN+1-d time-depth convolution based models</a:t>
            </a:r>
          </a:p>
          <a:p>
            <a:pPr marL="0" indent="0">
              <a:buNone/>
            </a:pPr>
            <a:r>
              <a:rPr lang="en-US" altLang="ko-KR" dirty="0"/>
              <a:t>4.  Gated </a:t>
            </a:r>
            <a:r>
              <a:rPr lang="en-US" altLang="ko-KR" dirty="0" err="1"/>
              <a:t>ConvNet</a:t>
            </a:r>
            <a:r>
              <a:rPr lang="en-US" altLang="ko-KR" dirty="0"/>
              <a:t> and Simple Gated </a:t>
            </a:r>
            <a:r>
              <a:rPr lang="en-US" altLang="ko-KR" dirty="0" err="1"/>
              <a:t>ConvNet</a:t>
            </a:r>
            <a:r>
              <a:rPr lang="en-US" altLang="ko-KR" dirty="0"/>
              <a:t> based models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8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340436" cy="540000"/>
          </a:xfrm>
        </p:spPr>
        <p:txBody>
          <a:bodyPr/>
          <a:lstStyle/>
          <a:p>
            <a:r>
              <a:rPr lang="en-US" altLang="ko-KR" dirty="0"/>
              <a:t>On-device implementation of RNN acoustic models:</a:t>
            </a:r>
            <a:br>
              <a:rPr lang="en-US" altLang="ko-KR" dirty="0"/>
            </a:br>
            <a:r>
              <a:rPr lang="en-US" altLang="ko-KR" dirty="0"/>
              <a:t>Memory bound or Arithmetic bound?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236" y="1182255"/>
            <a:ext cx="8340436" cy="4682836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RNN parameter size is 10 million ~ 100 million</a:t>
            </a:r>
          </a:p>
          <a:p>
            <a:r>
              <a:rPr lang="en-US" altLang="ko-KR" sz="2800" dirty="0"/>
              <a:t>The frame rate is usually about 20 msec</a:t>
            </a:r>
          </a:p>
          <a:p>
            <a:r>
              <a:rPr lang="en-US" altLang="ko-KR" sz="2800" dirty="0"/>
              <a:t>How many arithmetic operations?</a:t>
            </a:r>
          </a:p>
          <a:p>
            <a:pPr lvl="1"/>
            <a:r>
              <a:rPr lang="en-US" altLang="ko-KR" sz="2400" dirty="0"/>
              <a:t>10M*50*2 (for add, </a:t>
            </a:r>
            <a:r>
              <a:rPr lang="en-US" altLang="ko-KR" sz="2400" dirty="0" err="1"/>
              <a:t>mult</a:t>
            </a:r>
            <a:r>
              <a:rPr lang="en-US" altLang="ko-KR" sz="2400" dirty="0"/>
              <a:t>) =~ 1 Giga op./sec (~10 Giga)</a:t>
            </a:r>
          </a:p>
          <a:p>
            <a:pPr lvl="1"/>
            <a:r>
              <a:rPr lang="en-US" altLang="ko-KR" sz="2400" dirty="0"/>
              <a:t>1GHZ, SIMD arithmetic (128 bit data-path for ARM): 4~16 operations (float, half-precision, 8bit) for one instruction  (4~16Gops/sec)</a:t>
            </a:r>
          </a:p>
          <a:p>
            <a:r>
              <a:rPr lang="en-US" altLang="ko-KR" sz="2800" dirty="0"/>
              <a:t>How about DRAM accesses? (Energy consumption?)</a:t>
            </a:r>
          </a:p>
          <a:p>
            <a:pPr lvl="1"/>
            <a:r>
              <a:rPr lang="en-US" altLang="ko-KR" sz="2400" dirty="0"/>
              <a:t>Parameters are used only once and larger than cache size (2MB for an ARM CPU)</a:t>
            </a:r>
          </a:p>
          <a:p>
            <a:pPr lvl="1"/>
            <a:r>
              <a:rPr lang="en-US" altLang="ko-KR" sz="2400" dirty="0"/>
              <a:t>0.5G ~ 5GByte/sec memory accesses</a:t>
            </a:r>
          </a:p>
          <a:p>
            <a:pPr lvl="2"/>
            <a:r>
              <a:rPr lang="en-US" altLang="ko-KR" sz="2200" dirty="0"/>
              <a:t>1DRAM access takes about 50ns for fetching 256bits (32Bytes)</a:t>
            </a:r>
          </a:p>
          <a:p>
            <a:pPr lvl="2"/>
            <a:r>
              <a:rPr lang="en-US" altLang="ko-KR" sz="2200" dirty="0"/>
              <a:t>The effective BW is less than 1GB/sec</a:t>
            </a:r>
          </a:p>
        </p:txBody>
      </p:sp>
    </p:spTree>
    <p:extLst>
      <p:ext uri="{BB962C8B-B14F-4D97-AF65-F5344CB8AC3E}">
        <p14:creationId xmlns:p14="http://schemas.microsoft.com/office/powerpoint/2010/main" val="43381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 bottleneck is not solved by quipping many multiply-adders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2255" y="1976582"/>
            <a:ext cx="2466109" cy="34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Hardware accelerator</a:t>
            </a:r>
            <a:endParaRPr lang="ko-KR" altLang="en-US" sz="320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583709" y="3639127"/>
            <a:ext cx="1311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876801" y="1976582"/>
            <a:ext cx="2466109" cy="34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Neural network parameters on DRAM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7174882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0522_sequence to sequence (1)</Template>
  <TotalTime>46441</TotalTime>
  <Words>2501</Words>
  <Application>Microsoft Office PowerPoint</Application>
  <PresentationFormat>화면 슬라이드 쇼(4:3)</PresentationFormat>
  <Paragraphs>387</Paragraphs>
  <Slides>51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Cambria Math</vt:lpstr>
      <vt:lpstr>Wingdings</vt:lpstr>
      <vt:lpstr>디자인 사용자 지정</vt:lpstr>
      <vt:lpstr>1_디자인 사용자 지정</vt:lpstr>
      <vt:lpstr>Exploration of Efficient End-to-End Acoustic Models for On-device Speech Recognition</vt:lpstr>
      <vt:lpstr>Contents</vt:lpstr>
      <vt:lpstr>Why on-device speech recognition?</vt:lpstr>
      <vt:lpstr>Speech Recognition</vt:lpstr>
      <vt:lpstr>CTC algorithm</vt:lpstr>
      <vt:lpstr>CTC algorithm and decoding</vt:lpstr>
      <vt:lpstr>Contents</vt:lpstr>
      <vt:lpstr>On-device implementation of RNN acoustic models: Memory bound or Arithmetic bound?</vt:lpstr>
      <vt:lpstr>Memory access bottleneck is not solved by quipping many multiply-adders</vt:lpstr>
      <vt:lpstr>How GPUs solve the memory bottleneck?</vt:lpstr>
      <vt:lpstr>Memory bandwidth reduction for on-device neural networks</vt:lpstr>
      <vt:lpstr>Contents</vt:lpstr>
      <vt:lpstr>Multi time-step parallel processing</vt:lpstr>
      <vt:lpstr>Multi time-step parallel processing for LSTM RNN</vt:lpstr>
      <vt:lpstr>Neural networks supporting multi-time-step parallelization</vt:lpstr>
      <vt:lpstr>The quasi RNN (QRNN)</vt:lpstr>
      <vt:lpstr>Linear recurrent neural networks</vt:lpstr>
      <vt:lpstr>SRU computation with BLAS</vt:lpstr>
      <vt:lpstr>Speed-up on Intel and ARM CPU</vt:lpstr>
      <vt:lpstr>Contents</vt:lpstr>
      <vt:lpstr>Performance (accuracy) issues</vt:lpstr>
      <vt:lpstr>1-dimensional convolution</vt:lpstr>
      <vt:lpstr>Acoustic modeling</vt:lpstr>
      <vt:lpstr>RNN performances with WSJ Si-284</vt:lpstr>
      <vt:lpstr>Past and future context</vt:lpstr>
      <vt:lpstr>Word-piece model </vt:lpstr>
      <vt:lpstr>Down sampled word piece models</vt:lpstr>
      <vt:lpstr>Word piece model performance</vt:lpstr>
      <vt:lpstr>Decoding</vt:lpstr>
      <vt:lpstr>Processing time with LM based beam-search decoding</vt:lpstr>
      <vt:lpstr>Contents</vt:lpstr>
      <vt:lpstr>Gated ConvNet </vt:lpstr>
      <vt:lpstr>CTC-based models without 1-D convolution</vt:lpstr>
      <vt:lpstr>Element-wise 1-D convolution</vt:lpstr>
      <vt:lpstr>CTC models with 1-D Convolution</vt:lpstr>
      <vt:lpstr>Performance comparison with WSJ SI-All datasets</vt:lpstr>
      <vt:lpstr>Implementation Results on Embedded Systems </vt:lpstr>
      <vt:lpstr>Simple Gated ConvNet for small foot-print end-to-end acoustic modeling</vt:lpstr>
      <vt:lpstr>Simple Gated ConvNet: The minimum Gated ConvNet (T=1) + 1-D depthwise convolution</vt:lpstr>
      <vt:lpstr>1-D depthwise convolution with the width of K</vt:lpstr>
      <vt:lpstr>Batch normalization</vt:lpstr>
      <vt:lpstr>Whole structure of SGCN for end-to-end acoustic modeling</vt:lpstr>
      <vt:lpstr>Experimental results: overall performance comparison on WSJ Si-284 </vt:lpstr>
      <vt:lpstr>Effect of consulting neighboring channels (K)</vt:lpstr>
      <vt:lpstr>SGCN under 1 M</vt:lpstr>
      <vt:lpstr>SGCN for low-latency tasks</vt:lpstr>
      <vt:lpstr>Performance of SGCN under low latency conditions</vt:lpstr>
      <vt:lpstr>Execution time of multi-time-step SGCN</vt:lpstr>
      <vt:lpstr>Other current and future works</vt:lpstr>
      <vt:lpstr>Summary</vt:lpstr>
      <vt:lpstr>Publications related to today’s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박진환</dc:creator>
  <cp:lastModifiedBy>성원용</cp:lastModifiedBy>
  <cp:revision>118</cp:revision>
  <cp:lastPrinted>2018-05-28T03:19:27Z</cp:lastPrinted>
  <dcterms:created xsi:type="dcterms:W3CDTF">2017-08-16T07:07:26Z</dcterms:created>
  <dcterms:modified xsi:type="dcterms:W3CDTF">2022-06-21T02:31:00Z</dcterms:modified>
</cp:coreProperties>
</file>