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6" r:id="rId2"/>
    <p:sldId id="269" r:id="rId3"/>
    <p:sldId id="493" r:id="rId4"/>
    <p:sldId id="495" r:id="rId5"/>
    <p:sldId id="489" r:id="rId6"/>
    <p:sldId id="455" r:id="rId7"/>
    <p:sldId id="494" r:id="rId8"/>
    <p:sldId id="264" r:id="rId9"/>
    <p:sldId id="265" r:id="rId10"/>
    <p:sldId id="270" r:id="rId11"/>
    <p:sldId id="268" r:id="rId12"/>
    <p:sldId id="263" r:id="rId13"/>
    <p:sldId id="266" r:id="rId14"/>
    <p:sldId id="27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5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CA0C4-A910-465B-BDD5-D5FE7577A3EA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D313-D7B0-4714-9ABB-07B5924F0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0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D313-D7B0-4714-9ABB-07B5924F05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0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0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0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7"/>
            <a:ext cx="528375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1" y="6656159"/>
            <a:ext cx="519193" cy="126133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2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3340" y="365125"/>
            <a:ext cx="8717318" cy="413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3340" y="947090"/>
            <a:ext cx="8717318" cy="550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08370"/>
            <a:ext cx="2160000" cy="149629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708370"/>
            <a:ext cx="2160000" cy="149629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708370"/>
            <a:ext cx="2160000" cy="149629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708370"/>
            <a:ext cx="2160000" cy="149629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E60B9-70FA-4BAF-97CE-5C59AA99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51240" y="6463145"/>
            <a:ext cx="1579418" cy="21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1C96-D8E0-47B8-9B16-CE66F673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  <p:sldLayoutId id="2147483670" r:id="rId6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560" y="1228644"/>
            <a:ext cx="7610880" cy="2160000"/>
          </a:xfrm>
        </p:spPr>
        <p:txBody>
          <a:bodyPr/>
          <a:lstStyle/>
          <a:p>
            <a:r>
              <a:rPr lang="en-US" altLang="ko-KR" dirty="0"/>
              <a:t>Recent Deep Neural Networks for</a:t>
            </a:r>
            <a:br>
              <a:rPr lang="en-US" altLang="ko-KR" dirty="0"/>
            </a:br>
            <a:r>
              <a:rPr lang="en-US" altLang="ko-KR" dirty="0"/>
              <a:t>Automatic Speech Recognition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NPEX 2022 Speech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0BAA-0CE6-8B43-76B2-EBC205C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Conformer (CTC, LAS)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4BDC6-B3BF-9552-667F-F491C278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40" y="947090"/>
            <a:ext cx="8717318" cy="620453"/>
          </a:xfrm>
        </p:spPr>
        <p:txBody>
          <a:bodyPr/>
          <a:lstStyle/>
          <a:p>
            <a:r>
              <a:rPr lang="en-US" altLang="ko-KR" dirty="0"/>
              <a:t>Conformer also shows superior performance with CTC and LAS frameworks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ED3756-97C8-0CB0-D79E-3D1176A3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5" y="1513114"/>
            <a:ext cx="7994659" cy="34117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43650-92FE-701E-34C7-2C63D82B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60" y="5299133"/>
            <a:ext cx="3352482" cy="10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E98A62-177F-4E99-B096-3FC039695931}"/>
              </a:ext>
            </a:extLst>
          </p:cNvPr>
          <p:cNvSpPr txBox="1"/>
          <p:nvPr/>
        </p:nvSpPr>
        <p:spPr>
          <a:xfrm>
            <a:off x="2540160" y="4924848"/>
            <a:ext cx="406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Conformer with LAS (=encoder + decoder)</a:t>
            </a:r>
            <a:endParaRPr lang="ko-KR" alt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ADF9C-25A2-A142-FF1A-3BF6E17A9B45}"/>
              </a:ext>
            </a:extLst>
          </p:cNvPr>
          <p:cNvSpPr txBox="1"/>
          <p:nvPr/>
        </p:nvSpPr>
        <p:spPr>
          <a:xfrm>
            <a:off x="3211112" y="6308209"/>
            <a:ext cx="20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Conformer with CTC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00595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71EAB-631A-B26F-7532-447081D1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Recent DNN Models for ASR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2E18E-5B6F-4A86-F5D3-B9016420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DNN for sequence processing </a:t>
            </a:r>
          </a:p>
          <a:p>
            <a:pPr lvl="1"/>
            <a:r>
              <a:rPr lang="en-US" altLang="ko-KR" dirty="0"/>
              <a:t>Convolutional Neural Networks (CNN)</a:t>
            </a:r>
          </a:p>
          <a:p>
            <a:pPr lvl="1"/>
            <a:r>
              <a:rPr lang="en-US" altLang="ko-KR" dirty="0"/>
              <a:t>Long Short-Term Memory (LSTM)</a:t>
            </a:r>
          </a:p>
          <a:p>
            <a:pPr lvl="1"/>
            <a:r>
              <a:rPr lang="en-US" altLang="ko-KR" dirty="0"/>
              <a:t>Transformer / Conformer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FC3BA-4DD5-526A-BE16-99E13DA2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73" y="2326006"/>
            <a:ext cx="6605452" cy="436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2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ContextNet (RNNT)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encoder for ASR</a:t>
            </a:r>
          </a:p>
          <a:p>
            <a:pPr lvl="1"/>
            <a:r>
              <a:rPr lang="en-US" altLang="ko-KR" dirty="0"/>
              <a:t>Needs lots of #layers</a:t>
            </a:r>
          </a:p>
          <a:p>
            <a:pPr lvl="1"/>
            <a:r>
              <a:rPr lang="en-US" altLang="ko-KR" dirty="0"/>
              <a:t>Much fewer #parameters than LSTM</a:t>
            </a:r>
          </a:p>
          <a:p>
            <a:r>
              <a:rPr lang="en-US" altLang="ko-KR" dirty="0"/>
              <a:t>ContextNet = </a:t>
            </a:r>
            <a:r>
              <a:rPr lang="en-US" altLang="ko-KR" b="1" dirty="0"/>
              <a:t>CNN</a:t>
            </a:r>
            <a:r>
              <a:rPr lang="en-US" altLang="ko-KR" dirty="0"/>
              <a:t> encoder + RNN transducer</a:t>
            </a:r>
          </a:p>
          <a:p>
            <a:pPr lvl="1"/>
            <a:r>
              <a:rPr lang="en-US" altLang="ko-KR" dirty="0"/>
              <a:t>107 convolution layers with kernel size = 5</a:t>
            </a:r>
          </a:p>
          <a:p>
            <a:pPr lvl="1"/>
            <a:r>
              <a:rPr lang="en-US" altLang="ko-KR" dirty="0"/>
              <a:t>STFT with 10ms window </a:t>
            </a:r>
            <a:r>
              <a:rPr lang="en-US" altLang="ko-KR" dirty="0">
                <a:sym typeface="Wingdings" panose="05000000000000000000" pitchFamily="2" charset="2"/>
              </a:rPr>
              <a:t> stride 3 times:  80ms per frame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SE (Squeeze-and-Excite)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Adaptively re-weight each feature dimension based on the input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Provide global perspective of the entire sequence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AFD4E2-99ED-2D19-0A32-44627AE1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17" y="3953691"/>
            <a:ext cx="3232683" cy="23096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DF8D80-0C8C-DCA7-E661-82ECA1DF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3473"/>
            <a:ext cx="5943952" cy="1793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D1D342-7217-64DC-4C9B-EA46CCAEFAFC}"/>
                  </a:ext>
                </a:extLst>
              </p:cNvPr>
              <p:cNvSpPr txBox="1"/>
              <p:nvPr/>
            </p:nvSpPr>
            <p:spPr>
              <a:xfrm>
                <a:off x="2504444" y="5908054"/>
                <a:ext cx="935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i="1" dirty="0"/>
                  <a:t> </a:t>
                </a:r>
                <a:r>
                  <a:rPr lang="en-US" altLang="ko-KR" i="1" dirty="0"/>
                  <a:t>block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D1D342-7217-64DC-4C9B-EA46CCAE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44" y="5908054"/>
                <a:ext cx="935064" cy="369332"/>
              </a:xfrm>
              <a:prstGeom prst="rect">
                <a:avLst/>
              </a:prstGeom>
              <a:blipFill>
                <a:blip r:embed="rId4"/>
                <a:stretch>
                  <a:fillRect t="-8197" r="-522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1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6ACDBD-128B-0CE6-C2D3-9D1C79EB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08" y="2085562"/>
            <a:ext cx="4949188" cy="26868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1257183-2D47-717E-5276-058AE15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Wav2Vec 2.0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EB05D-B468-E175-637F-39634574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Self-supervised learning</a:t>
            </a:r>
          </a:p>
          <a:p>
            <a:pPr lvl="1"/>
            <a:r>
              <a:rPr lang="en-US" altLang="ko-KR" dirty="0"/>
              <a:t>Learn useful representations without label</a:t>
            </a:r>
          </a:p>
          <a:p>
            <a:pPr lvl="1"/>
            <a:r>
              <a:rPr lang="en-US" altLang="ko-KR" dirty="0"/>
              <a:t>Mask parts of waveform and train the model to predict the original values</a:t>
            </a:r>
          </a:p>
          <a:p>
            <a:pPr lvl="1"/>
            <a:r>
              <a:rPr lang="en-US" altLang="ko-KR" dirty="0"/>
              <a:t>12(base)/24(large)-layer Transformer encoder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Fine-tuning for ASR</a:t>
            </a:r>
          </a:p>
          <a:p>
            <a:pPr lvl="1"/>
            <a:r>
              <a:rPr lang="en-US" altLang="ko-KR" dirty="0"/>
              <a:t>Only 1-hour labeled data shows better result than previous 100-hour case</a:t>
            </a:r>
          </a:p>
          <a:p>
            <a:pPr lvl="1"/>
            <a:r>
              <a:rPr lang="en-US" altLang="ko-KR" dirty="0"/>
              <a:t>When using full 960-hour (LibriSpeech) data, Wav2Vec pre-training shows much higher recognition performance than training the model from scratch.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707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A3941-7CBB-4159-0863-EF08E488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Wav2Vec XLSR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C0AD9-A4EC-6505-A73D-824A990C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 Wav2Vec to learn general speech representations</a:t>
            </a:r>
          </a:p>
          <a:p>
            <a:pPr lvl="1"/>
            <a:r>
              <a:rPr lang="en-US" altLang="ko-KR" dirty="0"/>
              <a:t>Pre-trained encoder is used for multiple language ASR</a:t>
            </a:r>
          </a:p>
          <a:p>
            <a:pPr lvl="1"/>
            <a:r>
              <a:rPr lang="en-US" altLang="ko-KR" dirty="0"/>
              <a:t>Pre-trained with 53 languages, achieve SOTA for many low-resource languages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D0A349-AC9A-D843-7EBD-058B95929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1" y="2503775"/>
            <a:ext cx="7181323" cy="40160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A67BF8E-35AB-5F5F-886A-E11C41A79D11}"/>
              </a:ext>
            </a:extLst>
          </p:cNvPr>
          <p:cNvSpPr/>
          <p:nvPr/>
        </p:nvSpPr>
        <p:spPr>
          <a:xfrm>
            <a:off x="3091543" y="2335597"/>
            <a:ext cx="328689" cy="4157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B668A-E72C-A32D-8AD1-AAFE112B1ED5}"/>
              </a:ext>
            </a:extLst>
          </p:cNvPr>
          <p:cNvSpPr txBox="1"/>
          <p:nvPr/>
        </p:nvSpPr>
        <p:spPr>
          <a:xfrm>
            <a:off x="3420232" y="2016214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FF0000"/>
                </a:solidFill>
              </a:rPr>
              <a:t>#pre-training </a:t>
            </a:r>
          </a:p>
          <a:p>
            <a:r>
              <a:rPr lang="en-US" altLang="ko-KR" sz="1600" i="1" dirty="0">
                <a:solidFill>
                  <a:srgbClr val="FF0000"/>
                </a:solidFill>
              </a:rPr>
              <a:t>languages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3C88A6-291F-BF81-EF9B-C75ACF0623A1}"/>
              </a:ext>
            </a:extLst>
          </p:cNvPr>
          <p:cNvSpPr/>
          <p:nvPr/>
        </p:nvSpPr>
        <p:spPr>
          <a:xfrm>
            <a:off x="3714204" y="2609976"/>
            <a:ext cx="3722915" cy="2203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36777-263D-C4A5-3D1C-3A2F59E0C9BC}"/>
              </a:ext>
            </a:extLst>
          </p:cNvPr>
          <p:cNvSpPr txBox="1"/>
          <p:nvPr/>
        </p:nvSpPr>
        <p:spPr>
          <a:xfrm>
            <a:off x="6080073" y="2232744"/>
            <a:ext cx="220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</a:rPr>
              <a:t>Low-resource languages</a:t>
            </a:r>
            <a:endParaRPr lang="ko-KR" altLang="en-US" sz="1600" i="1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CEE239-3BA3-19AD-CC0E-F250DDB5BFAE}"/>
              </a:ext>
            </a:extLst>
          </p:cNvPr>
          <p:cNvSpPr/>
          <p:nvPr/>
        </p:nvSpPr>
        <p:spPr>
          <a:xfrm>
            <a:off x="3714204" y="6176702"/>
            <a:ext cx="4228013" cy="2203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274E2-60DA-4C48-3BC1-195B17DCB74B}"/>
              </a:ext>
            </a:extLst>
          </p:cNvPr>
          <p:cNvSpPr txBox="1"/>
          <p:nvPr/>
        </p:nvSpPr>
        <p:spPr>
          <a:xfrm>
            <a:off x="6850781" y="6367172"/>
            <a:ext cx="19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accent6">
                    <a:lumMod val="75000"/>
                  </a:schemeClr>
                </a:solidFill>
              </a:rPr>
              <a:t>State-of-the-art WER</a:t>
            </a:r>
            <a:endParaRPr lang="ko-KR" alt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1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45161-0502-F098-3DF6-BAD164E1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Korean Speech Recognition (Ours)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FE99F-C930-2A36-404F-8E4EC3E1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Korean ASR</a:t>
            </a:r>
          </a:p>
          <a:p>
            <a:pPr lvl="1"/>
            <a:r>
              <a:rPr lang="en-US" altLang="ko-KR" dirty="0"/>
              <a:t>Different tokenization (consonant + vowel)</a:t>
            </a:r>
          </a:p>
          <a:p>
            <a:pPr lvl="1"/>
            <a:r>
              <a:rPr lang="en-US" altLang="ko-KR" dirty="0"/>
              <a:t>Korean is now not a low-resource language; there is a lot of labeled data</a:t>
            </a:r>
          </a:p>
          <a:p>
            <a:pPr lvl="1"/>
            <a:r>
              <a:rPr lang="en-US" altLang="ko-KR" dirty="0"/>
              <a:t>Ex) Korean Free Conversation </a:t>
            </a:r>
            <a:r>
              <a:rPr lang="en-US" altLang="ko-KR" sz="1400" dirty="0"/>
              <a:t>(</a:t>
            </a:r>
            <a:r>
              <a:rPr lang="ko-KR" altLang="en-US" sz="1400" dirty="0"/>
              <a:t>한국어 자유 음성 대화</a:t>
            </a:r>
            <a:r>
              <a:rPr lang="en-US" altLang="ko-KR" sz="1400" dirty="0"/>
              <a:t>) </a:t>
            </a:r>
            <a:r>
              <a:rPr lang="en-US" altLang="ko-KR" dirty="0"/>
              <a:t>– 7,600 hours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achieved WER(word error rate) 6.6%, SER(syllable error rate) 1.46% </a:t>
            </a:r>
            <a:br>
              <a:rPr lang="en-US" altLang="ko-KR" dirty="0"/>
            </a:br>
            <a:r>
              <a:rPr lang="en-US" altLang="ko-KR" dirty="0"/>
              <a:t>using 16-layer Conformer encoder with CTC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6CB834-1BDF-0756-0FE6-F2AB58E1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3"/>
          <a:stretch/>
        </p:blipFill>
        <p:spPr>
          <a:xfrm>
            <a:off x="4639404" y="2544364"/>
            <a:ext cx="3871133" cy="12063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48855D-8260-D1EB-91F1-968FC5F0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87" y="2272935"/>
            <a:ext cx="3059713" cy="17155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DB2062-60E7-B38E-17AD-0B0C82A26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492" y="4698782"/>
            <a:ext cx="3278507" cy="17641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27DA8A-F8D4-45C7-F447-4D19EA815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404" y="4738606"/>
            <a:ext cx="3228721" cy="17155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E49CE1-BFD2-D04D-0591-D71CC0B0526F}"/>
              </a:ext>
            </a:extLst>
          </p:cNvPr>
          <p:cNvSpPr/>
          <p:nvPr/>
        </p:nvSpPr>
        <p:spPr>
          <a:xfrm>
            <a:off x="3117669" y="6167369"/>
            <a:ext cx="1262742" cy="233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CB9BCB-CD1B-CA4F-D0E3-85AB02FEFE71}"/>
              </a:ext>
            </a:extLst>
          </p:cNvPr>
          <p:cNvSpPr/>
          <p:nvPr/>
        </p:nvSpPr>
        <p:spPr>
          <a:xfrm>
            <a:off x="6461734" y="6158659"/>
            <a:ext cx="1262742" cy="233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6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6787-7F5C-F54E-869A-A60DF963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CTC, LAS, RNNT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09A6BE-2030-A07C-22DB-B9E0E0BFE1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340" y="947091"/>
                <a:ext cx="8717318" cy="2187996"/>
              </a:xfrm>
            </p:spPr>
            <p:txBody>
              <a:bodyPr/>
              <a:lstStyle/>
              <a:p>
                <a:r>
                  <a:rPr lang="en-US" altLang="ko-KR" dirty="0"/>
                  <a:t> ASR as sequence-to-sequence problem</a:t>
                </a:r>
              </a:p>
              <a:p>
                <a:pPr lvl="1"/>
                <a:r>
                  <a:rPr lang="en-US" altLang="ko-KR" dirty="0"/>
                  <a:t>Input length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output length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 are very different.</a:t>
                </a:r>
              </a:p>
              <a:p>
                <a:pPr lvl="1"/>
                <a:r>
                  <a:rPr lang="en-US" altLang="ko-KR" dirty="0"/>
                  <a:t>Three types of ASR systems have been introduced: CTC, LAS, RNNT (in order)</a:t>
                </a:r>
              </a:p>
              <a:p>
                <a:pPr lvl="1"/>
                <a:r>
                  <a:rPr lang="en-US" altLang="ko-KR" b="1" dirty="0"/>
                  <a:t>CTC</a:t>
                </a:r>
                <a:r>
                  <a:rPr lang="en-US" altLang="ko-KR" dirty="0"/>
                  <a:t>: non-auto-regressive, fastest but needs more beam width </a:t>
                </a:r>
              </a:p>
              <a:p>
                <a:pPr lvl="1"/>
                <a:r>
                  <a:rPr lang="en-US" altLang="ko-KR" b="1" dirty="0"/>
                  <a:t>LAS</a:t>
                </a:r>
                <a:r>
                  <a:rPr lang="en-US" altLang="ko-KR" dirty="0"/>
                  <a:t>: auto-regressive decoder, encoder-decoder architecture</a:t>
                </a:r>
              </a:p>
              <a:p>
                <a:pPr lvl="1"/>
                <a:r>
                  <a:rPr lang="en-US" altLang="ko-KR" b="1" dirty="0"/>
                  <a:t>RNNT</a:t>
                </a:r>
                <a:r>
                  <a:rPr lang="en-US" altLang="ko-KR" dirty="0"/>
                  <a:t>: auto-regressive prediction network, exploiting left-to-right nature of speech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09A6BE-2030-A07C-22DB-B9E0E0BFE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40" y="947091"/>
                <a:ext cx="8717318" cy="2187996"/>
              </a:xfrm>
              <a:blipFill>
                <a:blip r:embed="rId2"/>
                <a:stretch>
                  <a:fillRect l="-629" t="-2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19F773B-BB9F-F1BD-5684-767BC81E3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688" y="2884292"/>
            <a:ext cx="5218622" cy="37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0A6FF-0CF5-44C8-9F27-BD7CA07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다룬 </a:t>
            </a:r>
            <a:r>
              <a:rPr lang="en-US" altLang="ko-KR" dirty="0"/>
              <a:t>Sequence Learning DNN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1E52E-41AF-4387-837C-6FA899C4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40" y="947090"/>
            <a:ext cx="8717318" cy="5970177"/>
          </a:xfrm>
        </p:spPr>
        <p:txBody>
          <a:bodyPr>
            <a:normAutofit/>
          </a:bodyPr>
          <a:lstStyle/>
          <a:p>
            <a:r>
              <a:rPr lang="en-US" altLang="ko-KR" dirty="0"/>
              <a:t>LSTM RNN – </a:t>
            </a:r>
            <a:r>
              <a:rPr lang="ko-KR" altLang="en-US" dirty="0"/>
              <a:t>가장 많이 사용되는 </a:t>
            </a:r>
            <a:r>
              <a:rPr lang="en-US" altLang="ko-KR" dirty="0"/>
              <a:t>RNN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비교적 훈련이 </a:t>
            </a:r>
            <a:r>
              <a:rPr lang="en-US" altLang="ko-KR" dirty="0"/>
              <a:t>RNN </a:t>
            </a:r>
            <a:r>
              <a:rPr lang="ko-KR" altLang="en-US" dirty="0"/>
              <a:t>중에서는 잘 된다</a:t>
            </a:r>
            <a:r>
              <a:rPr lang="en-US" altLang="ko-KR" dirty="0"/>
              <a:t>.  </a:t>
            </a:r>
            <a:r>
              <a:rPr lang="ko-KR" altLang="en-US" dirty="0"/>
              <a:t>성능이 좋다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출력이 한 샘플 씩 계산이 된다</a:t>
            </a:r>
            <a:r>
              <a:rPr lang="en-US" altLang="ko-KR" dirty="0"/>
              <a:t>.  </a:t>
            </a:r>
            <a:r>
              <a:rPr lang="ko-KR" altLang="en-US" dirty="0"/>
              <a:t>병렬처리 환경에서 불리하다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QRNN – long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만 사용하고 </a:t>
            </a:r>
            <a:r>
              <a:rPr lang="en-US" altLang="ko-KR" dirty="0"/>
              <a:t>short term feedback </a:t>
            </a:r>
            <a:r>
              <a:rPr lang="ko-KR" altLang="en-US" dirty="0"/>
              <a:t>을 사용 않는다</a:t>
            </a:r>
            <a:r>
              <a:rPr lang="en-US" altLang="ko-KR" dirty="0"/>
              <a:t>. </a:t>
            </a:r>
            <a:r>
              <a:rPr lang="ko-KR" altLang="en-US" dirty="0"/>
              <a:t>대신에 입력을</a:t>
            </a:r>
            <a:r>
              <a:rPr lang="en-US" altLang="ko-KR" dirty="0"/>
              <a:t> </a:t>
            </a:r>
            <a:r>
              <a:rPr lang="ko-KR" altLang="en-US" dirty="0"/>
              <a:t>추가 처리한다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출력을 여러 개 한번에 계산할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성능 문제가 있다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CNN, gated convnet – </a:t>
            </a:r>
            <a:r>
              <a:rPr lang="ko-KR" altLang="en-US" dirty="0"/>
              <a:t>정해진 길이의 </a:t>
            </a:r>
            <a:r>
              <a:rPr lang="en-US" altLang="ko-KR" dirty="0"/>
              <a:t>convolution 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출력을 여러 개 한번에 계산할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좋은 성능을 위해서는 </a:t>
            </a:r>
            <a:r>
              <a:rPr lang="en-US" altLang="ko-KR" dirty="0"/>
              <a:t>convolution </a:t>
            </a:r>
            <a:r>
              <a:rPr lang="ko-KR" altLang="en-US" dirty="0"/>
              <a:t>의 길이를 늘려야 한다</a:t>
            </a:r>
            <a:r>
              <a:rPr lang="en-US" altLang="ko-KR" dirty="0"/>
              <a:t>.  </a:t>
            </a:r>
            <a:r>
              <a:rPr lang="ko-KR" altLang="en-US" dirty="0"/>
              <a:t>이 문제를 </a:t>
            </a:r>
            <a:r>
              <a:rPr lang="en-US" altLang="ko-KR" dirty="0"/>
              <a:t>time-depth-wise 1-D convolution </a:t>
            </a:r>
            <a:r>
              <a:rPr lang="ko-KR" altLang="en-US" dirty="0"/>
              <a:t>을 이용해 해결하기도 하였으나 주로 </a:t>
            </a:r>
            <a:r>
              <a:rPr lang="en-US" altLang="ko-KR" dirty="0"/>
              <a:t>mobile </a:t>
            </a:r>
            <a:r>
              <a:rPr lang="ko-KR" altLang="en-US" dirty="0"/>
              <a:t>용으로 사용된다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Transformer model – </a:t>
            </a:r>
            <a:r>
              <a:rPr lang="ko-KR" altLang="en-US" dirty="0"/>
              <a:t>시간축의 연산을 모두 풀어놓고</a:t>
            </a:r>
            <a:r>
              <a:rPr lang="en-US" altLang="ko-KR" dirty="0"/>
              <a:t>, </a:t>
            </a:r>
            <a:r>
              <a:rPr lang="ko-KR" altLang="en-US" dirty="0"/>
              <a:t>입력사이의 관계를 </a:t>
            </a:r>
            <a:r>
              <a:rPr lang="en-US" altLang="ko-KR" dirty="0"/>
              <a:t>attention </a:t>
            </a:r>
            <a:r>
              <a:rPr lang="ko-KR" altLang="en-US" dirty="0"/>
              <a:t>을 이용해 파악</a:t>
            </a:r>
            <a:r>
              <a:rPr lang="en-US" altLang="ko-KR" dirty="0"/>
              <a:t>.   </a:t>
            </a:r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좋은</a:t>
            </a:r>
            <a:r>
              <a:rPr lang="en-US" altLang="ko-KR" dirty="0"/>
              <a:t> </a:t>
            </a:r>
            <a:r>
              <a:rPr lang="ko-KR" altLang="en-US" dirty="0"/>
              <a:t>성능 </a:t>
            </a:r>
            <a:r>
              <a:rPr lang="en-US" altLang="ko-KR" dirty="0"/>
              <a:t>(</a:t>
            </a:r>
            <a:r>
              <a:rPr lang="ko-KR" altLang="en-US" dirty="0"/>
              <a:t>과거를 길게 본다</a:t>
            </a:r>
            <a:r>
              <a:rPr lang="en-US" altLang="ko-KR" dirty="0"/>
              <a:t>), </a:t>
            </a:r>
            <a:r>
              <a:rPr lang="ko-KR" altLang="en-US" dirty="0"/>
              <a:t>출력을 여러 개 한번에 계산 </a:t>
            </a:r>
            <a:r>
              <a:rPr lang="en-US" altLang="ko-KR" dirty="0"/>
              <a:t>(</a:t>
            </a:r>
            <a:r>
              <a:rPr lang="ko-KR" altLang="en-US" dirty="0"/>
              <a:t>특히 훈련 시에 유리</a:t>
            </a:r>
            <a:r>
              <a:rPr lang="en-US" altLang="ko-KR" dirty="0"/>
              <a:t>), </a:t>
            </a:r>
            <a:r>
              <a:rPr lang="ko-KR" altLang="en-US" dirty="0"/>
              <a:t>잘 훈련이 된다 </a:t>
            </a:r>
            <a:r>
              <a:rPr lang="en-US" altLang="ko-KR" dirty="0"/>
              <a:t>(LSTM RNN </a:t>
            </a:r>
            <a:r>
              <a:rPr lang="ko-KR" altLang="en-US" dirty="0"/>
              <a:t>대비 </a:t>
            </a:r>
            <a:r>
              <a:rPr lang="en-US" altLang="ko-KR" dirty="0"/>
              <a:t>2, 3</a:t>
            </a:r>
            <a:r>
              <a:rPr lang="ko-KR" altLang="en-US" dirty="0"/>
              <a:t>배 빨리 훈련된다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길이가 길 경우 계산에 불리 </a:t>
            </a:r>
            <a:r>
              <a:rPr lang="en-US" altLang="ko-KR" dirty="0"/>
              <a:t>(attention</a:t>
            </a:r>
            <a:r>
              <a:rPr lang="ko-KR" altLang="en-US" dirty="0"/>
              <a:t>은 길이의 제곱 계산</a:t>
            </a:r>
            <a:r>
              <a:rPr lang="en-US" altLang="ko-KR" dirty="0"/>
              <a:t>), </a:t>
            </a:r>
            <a:r>
              <a:rPr lang="ko-KR" altLang="en-US" dirty="0"/>
              <a:t>실시간 모델 만들기 어렵다 </a:t>
            </a:r>
            <a:r>
              <a:rPr lang="en-US" altLang="ko-KR" dirty="0"/>
              <a:t>(</a:t>
            </a:r>
            <a:r>
              <a:rPr lang="ko-KR" altLang="en-US" dirty="0"/>
              <a:t>내부 메모리 사용량 많다</a:t>
            </a:r>
            <a:r>
              <a:rPr lang="en-US" altLang="ko-KR" dirty="0"/>
              <a:t>).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14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9E7E4-438B-484D-A385-73D67E84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for Natural Language Processing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3B23A-7A05-4C12-90DC-5B509F81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miro.medium.com/max/1102/1*sJnNyqxX6oMm1bKZ6HXvEg.png">
            <a:extLst>
              <a:ext uri="{FF2B5EF4-FFF2-40B4-BE49-F238E27FC236}">
                <a16:creationId xmlns:a16="http://schemas.microsoft.com/office/drawing/2014/main" id="{0EC22C12-0370-47B6-9AD4-C1B2D445E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946081"/>
            <a:ext cx="4749270" cy="54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6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86539" y="1908377"/>
            <a:ext cx="1382534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dirty="0">
                <a:solidFill>
                  <a:srgbClr val="2E48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Decoder’s</a:t>
            </a:r>
          </a:p>
          <a:p>
            <a:pPr>
              <a:lnSpc>
                <a:spcPct val="150000"/>
              </a:lnSpc>
            </a:pPr>
            <a:r>
              <a:rPr lang="en-CA" altLang="zh-CN" dirty="0">
                <a:solidFill>
                  <a:srgbClr val="2E48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CA" altLang="zh-CN" dirty="0">
                <a:solidFill>
                  <a:srgbClr val="2E48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Linear</a:t>
            </a:r>
          </a:p>
          <a:p>
            <a:pPr>
              <a:lnSpc>
                <a:spcPct val="150000"/>
              </a:lnSpc>
            </a:pPr>
            <a:r>
              <a:rPr lang="en-CA" altLang="zh-CN" dirty="0">
                <a:solidFill>
                  <a:srgbClr val="2E48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Layer</a:t>
            </a:r>
            <a:endParaRPr lang="en-US" altLang="zh-CN" dirty="0">
              <a:solidFill>
                <a:srgbClr val="2E48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44219" y="139089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040915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1135668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4" name="文本框 5">
            <a:extLst>
              <a:ext uri="{FF2B5EF4-FFF2-40B4-BE49-F238E27FC236}">
                <a16:creationId xmlns:a16="http://schemas.microsoft.com/office/drawing/2014/main" id="{4648C912-CD17-4C23-9055-45F8E61C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806" y="1060872"/>
            <a:ext cx="27105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altLang="ja-JP" sz="1500" dirty="0">
                <a:solidFill>
                  <a:schemeClr val="accent1"/>
                </a:solidFill>
                <a:latin typeface="方正兰亭黑_GBK"/>
                <a:ea typeface="方正兰亭黑_GBK"/>
              </a:rPr>
              <a:t>Attention and Transformers</a:t>
            </a:r>
          </a:p>
        </p:txBody>
      </p:sp>
      <p:pic>
        <p:nvPicPr>
          <p:cNvPr id="5" name="Picture 4" descr="Screen Shot 2020-01-18 at 11.10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26" y="1397784"/>
            <a:ext cx="9144000" cy="4639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7537" y="2978876"/>
            <a:ext cx="1639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what about</a:t>
            </a:r>
          </a:p>
          <a:p>
            <a:r>
              <a:rPr lang="en-US" dirty="0"/>
              <a:t>Self-attention?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4712" y="990806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300369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38861" y="1778576"/>
            <a:ext cx="761683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dirty="0">
                <a:solidFill>
                  <a:srgbClr val="2E48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 Results</a:t>
            </a:r>
            <a:endParaRPr lang="en-US" altLang="zh-CN" dirty="0">
              <a:solidFill>
                <a:srgbClr val="2E48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44219" y="139089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>
            <a:extLst>
              <a:ext uri="{FF2B5EF4-FFF2-40B4-BE49-F238E27FC236}">
                <a16:creationId xmlns:a16="http://schemas.microsoft.com/office/drawing/2014/main" id="{4648C912-CD17-4C23-9055-45F8E61C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806" y="1060872"/>
            <a:ext cx="27105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altLang="ja-JP" sz="1500" dirty="0">
                <a:solidFill>
                  <a:schemeClr val="accent1"/>
                </a:solidFill>
                <a:latin typeface="方正兰亭黑_GBK"/>
                <a:ea typeface="方正兰亭黑_GBK"/>
              </a:rPr>
              <a:t>Attention and Transformers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551280"/>
            <a:ext cx="5353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E58C0-E9DE-45E0-8B18-720E6D23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Transformer-based ASR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37DBB-6287-4E26-BD8B-302394D9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7F1965F7-B5AB-42BA-BD2A-D7CB8F128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519902"/>
              </p:ext>
            </p:extLst>
          </p:nvPr>
        </p:nvGraphicFramePr>
        <p:xfrm>
          <a:off x="2159001" y="944864"/>
          <a:ext cx="4373033" cy="550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비트맵 이미지" r:id="rId3" imgW="6410160" imgH="8077320" progId="Paint.Picture">
                  <p:embed/>
                </p:oleObj>
              </mc:Choice>
              <mc:Fallback>
                <p:oleObj name="비트맵 이미지" r:id="rId3" imgW="6410160" imgH="8077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001" y="944864"/>
                        <a:ext cx="4373033" cy="5509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46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E732D-D225-7A63-FEEF-760FBF08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Transformer-Transducer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70478E-9619-97E6-A9EB-7F08AE6F6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Transformer encoder for ASR</a:t>
                </a:r>
              </a:p>
              <a:p>
                <a:pPr lvl="1"/>
                <a:r>
                  <a:rPr lang="en-US" altLang="ko-KR" dirty="0"/>
                  <a:t>Mostly used with RNNT</a:t>
                </a:r>
              </a:p>
              <a:p>
                <a:pPr lvl="1"/>
                <a:r>
                  <a:rPr lang="en-US" altLang="ko-KR" dirty="0"/>
                  <a:t>Much faster training compared to LSTM (Transformer is fully parallelizable)</a:t>
                </a:r>
              </a:p>
              <a:p>
                <a:pPr lvl="1"/>
                <a:r>
                  <a:rPr lang="en-US" altLang="ko-KR" dirty="0"/>
                  <a:t>Much slower inference because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computation complexity</a:t>
                </a:r>
              </a:p>
              <a:p>
                <a:r>
                  <a:rPr lang="en-US" altLang="ko-KR" b="1" dirty="0"/>
                  <a:t>Transformer</a:t>
                </a:r>
                <a:r>
                  <a:rPr lang="en-US" altLang="ko-KR" dirty="0"/>
                  <a:t> encoder + Transformer transducer</a:t>
                </a:r>
              </a:p>
              <a:p>
                <a:pPr lvl="1"/>
                <a:r>
                  <a:rPr lang="en-US" altLang="ko-KR" dirty="0"/>
                  <a:t>18-layer Transformer encoder + 2-layer Transformer prediction network</a:t>
                </a:r>
              </a:p>
              <a:p>
                <a:pPr lvl="1"/>
                <a:r>
                  <a:rPr lang="en-US" altLang="ko-KR" dirty="0"/>
                  <a:t>Relative positioning encoding (RPE) to embed the distance between frames</a:t>
                </a:r>
              </a:p>
              <a:p>
                <a:pPr lvl="1"/>
                <a:r>
                  <a:rPr lang="en-US" altLang="ko-KR" dirty="0"/>
                  <a:t>Good for streaming purpose when used with limited left &amp; right context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70478E-9619-97E6-A9EB-7F08AE6F6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1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240F19C-4CF9-4398-6CAD-62FFB0FB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08" y="4305129"/>
            <a:ext cx="5024581" cy="21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22570-ACA2-E723-0F25-A5024F7C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Conformer (RNNT)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17C48-136C-D2DC-8EE5-81A23CABF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40" y="947091"/>
            <a:ext cx="8717318" cy="2669410"/>
          </a:xfrm>
        </p:spPr>
        <p:txBody>
          <a:bodyPr/>
          <a:lstStyle/>
          <a:p>
            <a:r>
              <a:rPr lang="en-US" altLang="ko-KR" dirty="0"/>
              <a:t>Conformer-Transducer</a:t>
            </a:r>
          </a:p>
          <a:p>
            <a:pPr lvl="1"/>
            <a:r>
              <a:rPr lang="en-US" altLang="ko-KR" dirty="0"/>
              <a:t>A variant of Transformer with additional convolution module</a:t>
            </a:r>
          </a:p>
          <a:p>
            <a:pPr lvl="1"/>
            <a:r>
              <a:rPr lang="en-US" altLang="ko-KR" dirty="0"/>
              <a:t>Conv module supplements the </a:t>
            </a:r>
            <a:r>
              <a:rPr lang="en-US" altLang="ko-KR" b="1" dirty="0"/>
              <a:t>locality-aware</a:t>
            </a:r>
            <a:r>
              <a:rPr lang="en-US" altLang="ko-KR" dirty="0"/>
              <a:t> characteristics which is often weak in Transformer-based models</a:t>
            </a:r>
          </a:p>
          <a:p>
            <a:pPr lvl="1"/>
            <a:r>
              <a:rPr lang="en-US" altLang="ko-KR" dirty="0"/>
              <a:t>Time-domain 1D convolution</a:t>
            </a:r>
          </a:p>
          <a:p>
            <a:pPr lvl="1"/>
            <a:r>
              <a:rPr lang="en-US" altLang="ko-KR" dirty="0"/>
              <a:t>Fewer layers than CNN-based models</a:t>
            </a:r>
          </a:p>
          <a:p>
            <a:pPr lvl="1"/>
            <a:r>
              <a:rPr lang="en-US" altLang="ko-KR" dirty="0"/>
              <a:t>Fewer parameters than LSTM-based models</a:t>
            </a:r>
          </a:p>
          <a:p>
            <a:pPr lvl="1"/>
            <a:r>
              <a:rPr lang="en-US" altLang="ko-KR" dirty="0"/>
              <a:t>Used for many state-of-the-art ASR models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1A480B-F5CA-EB1E-D958-D2A5D7C1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18" y="3719992"/>
            <a:ext cx="5212964" cy="10628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609A8D-9DA2-4130-EF7E-55DE108B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0" y="5155076"/>
            <a:ext cx="7916092" cy="1088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7C3C1B-38D9-E6EE-3750-8B81391E7F04}"/>
              </a:ext>
            </a:extLst>
          </p:cNvPr>
          <p:cNvSpPr txBox="1"/>
          <p:nvPr/>
        </p:nvSpPr>
        <p:spPr>
          <a:xfrm>
            <a:off x="3544323" y="4886321"/>
            <a:ext cx="17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Conformer layer</a:t>
            </a:r>
            <a:endParaRPr lang="ko-KR" alt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60839-0EAA-81F8-C806-D49301280160}"/>
              </a:ext>
            </a:extLst>
          </p:cNvPr>
          <p:cNvSpPr txBox="1"/>
          <p:nvPr/>
        </p:nvSpPr>
        <p:spPr>
          <a:xfrm>
            <a:off x="2620160" y="6244712"/>
            <a:ext cx="355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Conv module inside Conformer layer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77349114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717</Words>
  <Application>Microsoft Office PowerPoint</Application>
  <PresentationFormat>화면 슬라이드 쇼(4:3)</PresentationFormat>
  <Paragraphs>113</Paragraphs>
  <Slides>15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等线</vt:lpstr>
      <vt:lpstr>Microsoft YaHei</vt:lpstr>
      <vt:lpstr>맑은 고딕</vt:lpstr>
      <vt:lpstr>方正兰亭黑_GBK</vt:lpstr>
      <vt:lpstr>Arial</vt:lpstr>
      <vt:lpstr>Calibri</vt:lpstr>
      <vt:lpstr>Cambria Math</vt:lpstr>
      <vt:lpstr>Wingdings</vt:lpstr>
      <vt:lpstr>디자인 사용자 지정</vt:lpstr>
      <vt:lpstr>그림판 그림</vt:lpstr>
      <vt:lpstr>Recent Deep Neural Networks for Automatic Speech Recognition</vt:lpstr>
      <vt:lpstr>CTC, LAS, RNNT</vt:lpstr>
      <vt:lpstr>지금까지 다룬 Sequence Learning DNN Models</vt:lpstr>
      <vt:lpstr>Transformer for Natural Language Processing  </vt:lpstr>
      <vt:lpstr>PowerPoint 프레젠테이션</vt:lpstr>
      <vt:lpstr>PowerPoint 프레젠테이션</vt:lpstr>
      <vt:lpstr>Transformer-based ASR</vt:lpstr>
      <vt:lpstr>Transformer-Transducer</vt:lpstr>
      <vt:lpstr>Conformer (RNNT)</vt:lpstr>
      <vt:lpstr>Conformer (CTC, LAS)</vt:lpstr>
      <vt:lpstr>Recent DNN Models for ASR</vt:lpstr>
      <vt:lpstr>ContextNet (RNNT)</vt:lpstr>
      <vt:lpstr>Wav2Vec 2.0</vt:lpstr>
      <vt:lpstr>Wav2Vec XLSR</vt:lpstr>
      <vt:lpstr>Korean Speech Recognition (Ours)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성원용</cp:lastModifiedBy>
  <cp:revision>50</cp:revision>
  <dcterms:created xsi:type="dcterms:W3CDTF">2016-11-18T06:48:03Z</dcterms:created>
  <dcterms:modified xsi:type="dcterms:W3CDTF">2022-06-21T05:46:38Z</dcterms:modified>
</cp:coreProperties>
</file>