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19" r:id="rId4"/>
    <p:sldId id="320" r:id="rId5"/>
    <p:sldId id="258" r:id="rId6"/>
    <p:sldId id="321" r:id="rId7"/>
    <p:sldId id="353" r:id="rId8"/>
    <p:sldId id="266" r:id="rId9"/>
    <p:sldId id="322" r:id="rId10"/>
    <p:sldId id="354" r:id="rId11"/>
    <p:sldId id="323" r:id="rId12"/>
    <p:sldId id="326" r:id="rId13"/>
    <p:sldId id="324" r:id="rId14"/>
    <p:sldId id="325" r:id="rId15"/>
    <p:sldId id="358" r:id="rId16"/>
    <p:sldId id="327" r:id="rId17"/>
    <p:sldId id="267" r:id="rId18"/>
    <p:sldId id="328" r:id="rId19"/>
    <p:sldId id="268" r:id="rId20"/>
    <p:sldId id="269" r:id="rId21"/>
    <p:sldId id="329" r:id="rId22"/>
    <p:sldId id="273" r:id="rId23"/>
    <p:sldId id="333" r:id="rId24"/>
    <p:sldId id="332" r:id="rId25"/>
    <p:sldId id="330" r:id="rId26"/>
    <p:sldId id="331" r:id="rId27"/>
    <p:sldId id="286" r:id="rId28"/>
    <p:sldId id="271" r:id="rId29"/>
    <p:sldId id="276" r:id="rId30"/>
    <p:sldId id="355" r:id="rId31"/>
    <p:sldId id="278" r:id="rId32"/>
    <p:sldId id="287" r:id="rId33"/>
    <p:sldId id="334" r:id="rId34"/>
    <p:sldId id="356" r:id="rId35"/>
    <p:sldId id="289" r:id="rId36"/>
    <p:sldId id="279" r:id="rId37"/>
    <p:sldId id="280" r:id="rId38"/>
    <p:sldId id="281" r:id="rId39"/>
    <p:sldId id="283" r:id="rId40"/>
    <p:sldId id="357" r:id="rId41"/>
    <p:sldId id="339" r:id="rId42"/>
    <p:sldId id="340" r:id="rId43"/>
    <p:sldId id="342" r:id="rId44"/>
    <p:sldId id="343" r:id="rId45"/>
    <p:sldId id="344" r:id="rId46"/>
    <p:sldId id="345" r:id="rId47"/>
    <p:sldId id="304" r:id="rId48"/>
    <p:sldId id="305" r:id="rId49"/>
    <p:sldId id="348" r:id="rId50"/>
    <p:sldId id="346" r:id="rId51"/>
    <p:sldId id="347" r:id="rId52"/>
    <p:sldId id="349" r:id="rId53"/>
    <p:sldId id="350" r:id="rId54"/>
    <p:sldId id="28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5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5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979-420F-4AC4-9345-E68FCDA0753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AE21-6546-4C30-BCE8-DBDFB730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7C9BE-5417-4712-8FE2-3FB3E49AC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Unsupervised Pre-training for Speech Recognition</a:t>
            </a:r>
            <a:br>
              <a:rPr lang="en-US" altLang="ko-KR" dirty="0"/>
            </a:br>
            <a:r>
              <a:rPr lang="en-US" altLang="ko-KR" dirty="0"/>
              <a:t>(wav2vec and 2.0)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83246-485B-41C6-B903-EEDD1875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309" y="4237305"/>
            <a:ext cx="6858000" cy="1655762"/>
          </a:xfrm>
        </p:spPr>
        <p:txBody>
          <a:bodyPr/>
          <a:lstStyle/>
          <a:p>
            <a:r>
              <a:rPr lang="ko-KR" altLang="en-US" dirty="0"/>
              <a:t>성원용</a:t>
            </a:r>
          </a:p>
        </p:txBody>
      </p:sp>
    </p:spTree>
    <p:extLst>
      <p:ext uri="{BB962C8B-B14F-4D97-AF65-F5344CB8AC3E}">
        <p14:creationId xmlns:p14="http://schemas.microsoft.com/office/powerpoint/2010/main" val="20740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FE531-4B06-4F71-A8EF-BC921C39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Mutual information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E86E0-D92D-4CF3-AC44-34333B8A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Mutual information is one of many quantities that measures how much one random variables tells us about another.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E3E90-3A18-455E-AF4C-DF99190A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0" y="3279307"/>
            <a:ext cx="5634750" cy="11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315B5-4633-4889-B895-0CCA4AB9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052E8-0931-47D1-8FC5-95F23925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68EDE-8E60-4309-BF1F-AEA6C17B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" y="3596644"/>
            <a:ext cx="8425307" cy="3050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90387-2DCC-40DF-9BF0-A371C871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857"/>
            <a:ext cx="4543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C1F33-DB91-4ADF-A6AB-03E6644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for CPC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36627-C52B-491A-B489-FB9A337A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</a:t>
            </a:r>
            <a:r>
              <a:rPr lang="en-US" altLang="ko-KR" baseline="-25000" dirty="0" err="1"/>
              <a:t>k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z</a:t>
            </a:r>
            <a:r>
              <a:rPr lang="en-US" altLang="ko-KR" baseline="30000" dirty="0" err="1"/>
              <a:t>T</a:t>
            </a:r>
            <a:r>
              <a:rPr lang="en-US" altLang="ko-KR" baseline="-25000" dirty="0" err="1"/>
              <a:t>t+K</a:t>
            </a:r>
            <a:r>
              <a:rPr lang="en-US" altLang="ko-KR" baseline="-25000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inner product </a:t>
            </a:r>
            <a:r>
              <a:rPr lang="ko-KR" altLang="en-US" dirty="0"/>
              <a:t>를 크게 만듦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38E85-D125-440A-A379-4B0F658C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" y="4001294"/>
            <a:ext cx="8865287" cy="1729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52488-124A-4771-94CC-338426B7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4" y="2309568"/>
            <a:ext cx="4720526" cy="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FDD9-8B82-4AF0-96FA-EA1B82F3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Negative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0522D-11B2-4EC9-B2F4-B5F94E67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40630" cy="4351338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computation of large vocabulary problem.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Computing V is too costly, and most of them will have almost zero values.  So, sample only K (</a:t>
            </a:r>
            <a:r>
              <a:rPr lang="ko-KR" altLang="en-US" dirty="0"/>
              <a:t>작은 숫자</a:t>
            </a:r>
            <a:r>
              <a:rPr lang="en-US" altLang="ko-KR" dirty="0"/>
              <a:t>), and updates only them. </a:t>
            </a:r>
          </a:p>
          <a:p>
            <a:r>
              <a:rPr lang="en-US" altLang="ko-KR" dirty="0"/>
              <a:t>This is approximation, but can speed-up the training process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1FE7F9-6F90-47DE-A2EE-9D16EC96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00" y="2667520"/>
            <a:ext cx="2206737" cy="761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4BB3C1-4BFE-4BCD-BD0C-DA7D35F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17" y="1999679"/>
            <a:ext cx="2739052" cy="40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9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B41C-D944-4377-8FF3-3AC0F1C5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NCE(Noise Contrastive Estimation)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888-B5EF-4167-87C1-D01B0EFD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Estimate the denominator term, and makes it a binary classification problem. </a:t>
            </a:r>
          </a:p>
          <a:p>
            <a:r>
              <a:rPr lang="en-US" altLang="ko-KR" dirty="0"/>
              <a:t>Assume the distribution of negative samples, Q</a:t>
            </a:r>
          </a:p>
          <a:p>
            <a:r>
              <a:rPr lang="en-US" altLang="ko-KR" dirty="0"/>
              <a:t>Sample k negative samples, and estimate the denominator with Q, and makes it a binary classification problem (logistic regression)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1E1C0-09C5-4F0D-9DF0-43656B24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8" y="4708842"/>
            <a:ext cx="6368252" cy="11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0158-D35C-455B-AF65-D813E92F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5F9A-8B14-4C24-B6CF-582F7817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86226"/>
            <a:ext cx="8515350" cy="266699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We use five convolutional layers with strides [5, 4, 2, 2, 2], filter-sizes [10, 8, 4, 4, 4] and 512 hidden units with </a:t>
            </a:r>
            <a:r>
              <a:rPr lang="en-US" altLang="ko-KR" dirty="0" err="1"/>
              <a:t>ReLU</a:t>
            </a:r>
            <a:r>
              <a:rPr lang="en-US" altLang="ko-KR" dirty="0"/>
              <a:t> activations. The total </a:t>
            </a:r>
            <a:r>
              <a:rPr lang="en-US" altLang="ko-KR" dirty="0" err="1"/>
              <a:t>downsampling</a:t>
            </a:r>
            <a:r>
              <a:rPr lang="en-US" altLang="ko-KR" dirty="0"/>
              <a:t> factor of the network is 160 so that there is a feature vector for every 10ms of speech, which is also the rate of the phoneme sequence labels obtained with Kaldi. We then use a GRU RNN [17] for the autoregressive part of the model, gar with 256 dimensional hidden state. The output of the GRU at every timestep is used as the context c from which we predict 12 timesteps in the future using the contrastive loss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452212-DA53-411F-ADBA-ED23E98C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0"/>
            <a:ext cx="7011867" cy="39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AA3B-8614-4816-B33D-D52DBB03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of 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8E1E-60A1-4294-90A2-B5A091F7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Both </a:t>
            </a:r>
            <a:r>
              <a:rPr lang="en-US" altLang="ko-KR" i="1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and </a:t>
            </a: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could be used as representation for downstream tasks.</a:t>
            </a:r>
          </a:p>
          <a:p>
            <a:r>
              <a:rPr lang="en-US" altLang="ko-KR" dirty="0"/>
              <a:t>The autoregressive model output </a:t>
            </a: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can be used if extra context from the past is useful. One such example is speech recognition, where the receptive field of </a:t>
            </a:r>
            <a:r>
              <a:rPr lang="en-US" altLang="ko-KR" i="1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might not contain enough information to capture phonetic content. In other cases, where no additional context is required, </a:t>
            </a:r>
            <a:r>
              <a:rPr lang="en-US" altLang="ko-KR" i="1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might instead be better.  (</a:t>
            </a:r>
            <a:r>
              <a:rPr lang="ko-KR" altLang="en-US" dirty="0"/>
              <a:t>음성은 당연히 </a:t>
            </a: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더 좋다</a:t>
            </a:r>
            <a:r>
              <a:rPr lang="en-US" altLang="ko-KR" dirty="0"/>
              <a:t>. </a:t>
            </a: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contextualized feature)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0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AC6C-609D-4A67-BDD1-AB00D641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2: Wav2vec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E507D-32E1-43EC-9952-15A5AFF9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4313"/>
            <a:ext cx="5307361" cy="1982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CPC </a:t>
            </a:r>
            <a:r>
              <a:rPr lang="ko-KR" altLang="en-US" dirty="0"/>
              <a:t>구조의 음성인식에의 적용</a:t>
            </a:r>
            <a:endParaRPr lang="en-US" altLang="ko-KR" dirty="0"/>
          </a:p>
          <a:p>
            <a:r>
              <a:rPr lang="en-US" altLang="ko-KR" dirty="0"/>
              <a:t>Unlabeled speech</a:t>
            </a:r>
            <a:r>
              <a:rPr lang="ko-KR" altLang="en-US" dirty="0"/>
              <a:t> 를 이용한 </a:t>
            </a:r>
            <a:r>
              <a:rPr lang="en-US" altLang="ko-KR" dirty="0"/>
              <a:t>pre-training </a:t>
            </a:r>
          </a:p>
          <a:p>
            <a:r>
              <a:rPr lang="en-US" altLang="ko-KR" dirty="0"/>
              <a:t>Labeled data (WSJ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이용한 </a:t>
            </a:r>
            <a:r>
              <a:rPr lang="en-US" altLang="ko-KR" dirty="0"/>
              <a:t>fine-tuning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57242-C78A-406E-99C3-7B41C10D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9829"/>
            <a:ext cx="7862281" cy="17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1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94EA-28D9-4D12-B2A0-C5380D48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A03D5-2FEA-4856-88A0-0FF6B71B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47" y="3473377"/>
            <a:ext cx="7886700" cy="3019497"/>
          </a:xfrm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Encoder: The output of the encoder is a low frequency feature representation </a:t>
            </a:r>
            <a:r>
              <a:rPr lang="en-US" altLang="ko-KR" sz="1800" b="0" i="0" u="none" strike="noStrike" baseline="0" dirty="0">
                <a:latin typeface="CMBX10"/>
              </a:rPr>
              <a:t>z</a:t>
            </a:r>
            <a:r>
              <a:rPr lang="en-US" altLang="ko-KR" sz="1800" b="0" i="0" u="none" strike="noStrike" baseline="0" dirty="0">
                <a:latin typeface="CMMI7"/>
              </a:rPr>
              <a:t>i, </a:t>
            </a:r>
            <a:r>
              <a:rPr lang="en-US" altLang="ko-KR" sz="1800" b="0" i="0" u="none" strike="noStrike" baseline="0" dirty="0">
                <a:latin typeface="NimbusRomNo9L-Regu"/>
              </a:rPr>
              <a:t>which encodes about </a:t>
            </a:r>
            <a:r>
              <a:rPr lang="en-US" altLang="ko-KR" sz="1800" b="1" i="0" u="none" strike="noStrike" baseline="0" dirty="0">
                <a:latin typeface="NimbusRomNo9L-Regu"/>
              </a:rPr>
              <a:t>30 </a:t>
            </a:r>
            <a:r>
              <a:rPr lang="en-US" altLang="ko-KR" sz="1800" b="1" i="0" u="none" strike="noStrike" baseline="0" dirty="0" err="1">
                <a:latin typeface="NimbusRomNo9L-Regu"/>
              </a:rPr>
              <a:t>ms</a:t>
            </a:r>
            <a:r>
              <a:rPr lang="en-US" altLang="ko-KR" sz="1800" b="1" i="0" u="none" strike="noStrike" baseline="0" dirty="0">
                <a:latin typeface="NimbusRomNo9L-Regu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of 16 kHz of audio and the striding results in representations </a:t>
            </a:r>
            <a:r>
              <a:rPr lang="en-US" altLang="ko-KR" sz="1800" b="0" i="0" u="none" strike="noStrike" baseline="0" dirty="0">
                <a:latin typeface="CMBX10"/>
              </a:rPr>
              <a:t>z</a:t>
            </a:r>
            <a:r>
              <a:rPr lang="en-US" altLang="ko-KR" sz="1800" b="0" i="0" u="none" strike="noStrike" baseline="-25000" dirty="0">
                <a:latin typeface="CMMI7"/>
              </a:rPr>
              <a:t>i</a:t>
            </a:r>
            <a:r>
              <a:rPr lang="en-US" altLang="ko-KR" sz="1800" b="0" i="0" u="none" strike="noStrike" baseline="0" dirty="0">
                <a:latin typeface="CMMI7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every 10ms.</a:t>
            </a:r>
          </a:p>
          <a:p>
            <a:pPr algn="l"/>
            <a:r>
              <a:rPr lang="en-US" altLang="ko-KR" sz="1800" dirty="0">
                <a:latin typeface="NimbusRomNo9L-Regu"/>
              </a:rPr>
              <a:t>Context network </a:t>
            </a:r>
            <a:r>
              <a:rPr lang="en-US" altLang="ko-KR" sz="1800" b="0" i="0" u="none" strike="noStrike" baseline="0" dirty="0">
                <a:latin typeface="CMMI10"/>
              </a:rPr>
              <a:t>g </a:t>
            </a:r>
            <a:r>
              <a:rPr lang="en-US" altLang="ko-KR" sz="1800" b="0" i="0" u="none" strike="noStrike" baseline="0" dirty="0">
                <a:latin typeface="CMR10"/>
              </a:rPr>
              <a:t>: </a:t>
            </a:r>
            <a:r>
              <a:rPr lang="en-US" altLang="ko-KR" sz="1800" b="0" i="0" u="none" strike="noStrike" baseline="0" dirty="0">
                <a:latin typeface="CMSY10"/>
              </a:rPr>
              <a:t>Z -&gt; C </a:t>
            </a:r>
            <a:r>
              <a:rPr lang="en-US" altLang="ko-KR" sz="1800" b="0" i="0" u="none" strike="noStrike" baseline="0" dirty="0">
                <a:latin typeface="NimbusRomNo9L-Regu"/>
              </a:rPr>
              <a:t>to the output of the encoder network to mix multiple latent representations </a:t>
            </a:r>
            <a:r>
              <a:rPr lang="en-US" altLang="ko-KR" sz="1800" b="0" i="0" u="none" strike="noStrike" baseline="0" dirty="0">
                <a:latin typeface="CMBX10"/>
              </a:rPr>
              <a:t>z</a:t>
            </a:r>
            <a:r>
              <a:rPr lang="en-US" altLang="ko-KR" sz="1800" b="0" i="0" u="none" strike="noStrike" baseline="-25000" dirty="0">
                <a:latin typeface="CMMI7"/>
              </a:rPr>
              <a:t>i</a:t>
            </a:r>
            <a:r>
              <a:rPr lang="en-US" altLang="ko-KR" sz="1800" b="0" i="0" u="none" strike="noStrike" baseline="0" dirty="0">
                <a:latin typeface="CMMI7"/>
              </a:rPr>
              <a:t>. </a:t>
            </a:r>
            <a:r>
              <a:rPr lang="en-US" altLang="ko-KR" sz="1800" b="0" i="0" u="none" strike="noStrike" baseline="0" dirty="0">
                <a:latin typeface="NimbusRomNo9L-Regu"/>
              </a:rPr>
              <a:t>The context network has nine layers with kernel size three and stride one.  The total receptive field of the context network is about </a:t>
            </a:r>
            <a:r>
              <a:rPr lang="en-US" altLang="ko-KR" sz="1800" b="1" i="0" u="none" strike="noStrike" baseline="0" dirty="0">
                <a:latin typeface="NimbusRomNo9L-Regu"/>
              </a:rPr>
              <a:t>210 </a:t>
            </a:r>
            <a:r>
              <a:rPr lang="en-US" altLang="ko-KR" sz="1800" b="1" i="0" u="none" strike="noStrike" baseline="0" dirty="0" err="1">
                <a:latin typeface="NimbusRomNo9L-Regu"/>
              </a:rPr>
              <a:t>ms</a:t>
            </a:r>
            <a:r>
              <a:rPr lang="en-US" altLang="ko-KR" sz="1800" b="1" i="0" u="none" strike="noStrike" baseline="0" dirty="0">
                <a:latin typeface="NimbusRomNo9L-Regu"/>
              </a:rPr>
              <a:t>  </a:t>
            </a:r>
            <a:r>
              <a:rPr lang="en-US" altLang="ko-KR" sz="1800" b="0" i="0" u="none" strike="noStrike" baseline="0" dirty="0">
                <a:latin typeface="NimbusRomNo9L-Regu"/>
              </a:rPr>
              <a:t>(</a:t>
            </a:r>
            <a:r>
              <a:rPr lang="ko-KR" altLang="en-US" sz="1800" b="0" i="0" u="none" strike="noStrike" baseline="0" dirty="0">
                <a:latin typeface="NimbusRomNo9L-Regu"/>
              </a:rPr>
              <a:t>길이가 길지만 매우 긴 것은 아니다</a:t>
            </a:r>
            <a:r>
              <a:rPr lang="en-US" altLang="ko-KR" sz="1800" b="0" i="0" u="none" strike="noStrike" baseline="0" dirty="0">
                <a:latin typeface="NimbusRomNo9L-Regu"/>
              </a:rPr>
              <a:t>).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The layers in both the encoder and context networks consist of a causal convolution with 512 channels, a group normalization layer and a </a:t>
            </a:r>
            <a:r>
              <a:rPr lang="en-US" altLang="ko-KR" sz="1800" b="0" i="0" u="none" strike="noStrike" baseline="0" dirty="0" err="1">
                <a:latin typeface="NimbusRomNo9L-Regu"/>
              </a:rPr>
              <a:t>ReLU</a:t>
            </a:r>
            <a:r>
              <a:rPr lang="en-US" altLang="ko-KR" sz="1800" b="0" i="0" u="none" strike="noStrike" baseline="0" dirty="0">
                <a:latin typeface="NimbusRomNo9L-Regu"/>
              </a:rPr>
              <a:t> nonlinearity.</a:t>
            </a:r>
            <a:endParaRPr lang="ko-KR" altLang="en-US" sz="1800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7B018-CDED-4772-80DE-84AE319A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08" y="332979"/>
            <a:ext cx="5158677" cy="2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1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546C-7F47-4909-A7E7-9EFEF83F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 network (f, feature extraction)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EBEC4-5FD1-4D96-AF28-D2D7F42D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음성의 </a:t>
            </a:r>
            <a:r>
              <a:rPr lang="en-US" altLang="ko-KR" dirty="0"/>
              <a:t>waveform(</a:t>
            </a:r>
            <a:r>
              <a:rPr lang="ko-KR" altLang="en-US" dirty="0"/>
              <a:t>파형</a:t>
            </a:r>
            <a:r>
              <a:rPr lang="en-US" altLang="ko-KR" dirty="0"/>
              <a:t>. X)</a:t>
            </a:r>
            <a:r>
              <a:rPr lang="ko-KR" altLang="en-US" dirty="0"/>
              <a:t>에서</a:t>
            </a:r>
            <a:r>
              <a:rPr lang="en-US" altLang="ko-KR" dirty="0"/>
              <a:t> hidden representation (embedding) Z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One-dimensional convolutional network </a:t>
            </a:r>
          </a:p>
          <a:p>
            <a:pPr lvl="1"/>
            <a:r>
              <a:rPr lang="en-US" altLang="ko-KR" dirty="0"/>
              <a:t>5 layers • </a:t>
            </a:r>
          </a:p>
          <a:p>
            <a:pPr lvl="1"/>
            <a:r>
              <a:rPr lang="en-US" altLang="ko-KR" dirty="0"/>
              <a:t>Kernel: (10,8,4,4,4) </a:t>
            </a:r>
          </a:p>
          <a:p>
            <a:pPr lvl="1"/>
            <a:r>
              <a:rPr lang="en-US" altLang="ko-KR" dirty="0"/>
              <a:t>Strides: (5, 4,2,2,2)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683797-B06A-47B9-AE89-2D0480C6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7" y="3502024"/>
            <a:ext cx="4876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2283E-FD94-4EDB-A210-7F716C8A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0A9B1-B9BE-4821-9498-3DE65A0A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Unsupervised (self-supervised) </a:t>
            </a:r>
            <a:r>
              <a:rPr lang="ko-KR" altLang="en-US" dirty="0"/>
              <a:t> 방법으로 좋은 </a:t>
            </a:r>
            <a:r>
              <a:rPr lang="en-US" altLang="ko-KR" dirty="0"/>
              <a:t>embedding </a:t>
            </a:r>
            <a:r>
              <a:rPr lang="ko-KR" altLang="en-US" dirty="0"/>
              <a:t>공간을 구축</a:t>
            </a:r>
            <a:endParaRPr lang="en-US" altLang="ko-KR" dirty="0"/>
          </a:p>
          <a:p>
            <a:r>
              <a:rPr lang="en-US" altLang="ko-KR" dirty="0"/>
              <a:t>Text </a:t>
            </a:r>
            <a:r>
              <a:rPr lang="ko-KR" altLang="en-US" dirty="0"/>
              <a:t>등 다른 </a:t>
            </a:r>
            <a:r>
              <a:rPr lang="en-US" altLang="ko-KR" dirty="0"/>
              <a:t>domain</a:t>
            </a:r>
            <a:r>
              <a:rPr lang="ko-KR" altLang="en-US" dirty="0"/>
              <a:t>에서 이미 많이 사용된다</a:t>
            </a:r>
            <a:endParaRPr lang="en-US" altLang="ko-KR" dirty="0"/>
          </a:p>
          <a:p>
            <a:pPr lvl="1"/>
            <a:r>
              <a:rPr lang="en-US" altLang="ko-KR" dirty="0"/>
              <a:t>Word2vec: skip-gram</a:t>
            </a:r>
            <a:r>
              <a:rPr lang="ko-KR" altLang="en-US" dirty="0"/>
              <a:t> 등을 이용하여 단어의 </a:t>
            </a:r>
            <a:r>
              <a:rPr lang="en-US" altLang="ko-KR" dirty="0"/>
              <a:t>embedding 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lvl="1"/>
            <a:r>
              <a:rPr lang="en-US" altLang="ko-KR" dirty="0"/>
              <a:t>BERT: transformer </a:t>
            </a:r>
            <a:r>
              <a:rPr lang="ko-KR" altLang="en-US" dirty="0"/>
              <a:t>구조를 이용하여 </a:t>
            </a:r>
            <a:r>
              <a:rPr lang="en-US" altLang="ko-KR" dirty="0"/>
              <a:t>context-aware embedding </a:t>
            </a:r>
            <a:r>
              <a:rPr lang="ko-KR" altLang="en-US" dirty="0"/>
              <a:t>을 구축</a:t>
            </a:r>
            <a:endParaRPr lang="en-US" altLang="ko-KR" dirty="0"/>
          </a:p>
          <a:p>
            <a:pPr lvl="1"/>
            <a:r>
              <a:rPr lang="en-US" altLang="ko-KR" dirty="0" err="1"/>
              <a:t>ViLBERT</a:t>
            </a:r>
            <a:r>
              <a:rPr lang="en-US" altLang="ko-KR" dirty="0"/>
              <a:t>: Vision</a:t>
            </a:r>
            <a:r>
              <a:rPr lang="ko-KR" altLang="en-US" dirty="0"/>
              <a:t>을 위한 </a:t>
            </a:r>
            <a:r>
              <a:rPr lang="en-US" altLang="ko-KR" dirty="0"/>
              <a:t>BERT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BERT</a:t>
            </a:r>
            <a:r>
              <a:rPr lang="ko-KR" altLang="en-US" dirty="0"/>
              <a:t> 의 영향이 가장 크다</a:t>
            </a:r>
          </a:p>
        </p:txBody>
      </p:sp>
    </p:spTree>
    <p:extLst>
      <p:ext uri="{BB962C8B-B14F-4D97-AF65-F5344CB8AC3E}">
        <p14:creationId xmlns:p14="http://schemas.microsoft.com/office/powerpoint/2010/main" val="423290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76CB-1E08-4A3C-BAF6-2383FD9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network (aggregation)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88A3-FCCA-4256-B687-95316151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One-dimensional convolutional network that handles context information of Embedding </a:t>
            </a:r>
          </a:p>
          <a:p>
            <a:pPr lvl="1"/>
            <a:r>
              <a:rPr lang="en-US" altLang="ko-KR" dirty="0"/>
              <a:t>9 layers </a:t>
            </a:r>
          </a:p>
          <a:p>
            <a:pPr lvl="1"/>
            <a:r>
              <a:rPr lang="en-US" altLang="ko-KR" dirty="0"/>
              <a:t>Kernel: 3 </a:t>
            </a:r>
          </a:p>
          <a:p>
            <a:pPr lvl="1"/>
            <a:r>
              <a:rPr lang="en-US" altLang="ko-KR" dirty="0"/>
              <a:t>Strides: 1 </a:t>
            </a:r>
          </a:p>
          <a:p>
            <a:pPr lvl="1"/>
            <a:r>
              <a:rPr lang="en-US" altLang="ko-KR" dirty="0"/>
              <a:t>210ms window </a:t>
            </a:r>
            <a:br>
              <a:rPr lang="en-US" altLang="ko-KR" dirty="0"/>
            </a:br>
            <a:r>
              <a:rPr lang="en-US" altLang="ko-KR" dirty="0"/>
              <a:t>in total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D4E70-75F4-4AEE-9C34-F0DCAC6E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26" y="2897660"/>
            <a:ext cx="485029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8A4F1-7E21-46C6-B79B-D09F8E17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and training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F5CAB9A-B943-44DE-BFDD-B7522B02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5C620D-8961-4E3D-A438-A460D750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6" y="2727105"/>
            <a:ext cx="8644810" cy="3584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C488E-4122-40E1-AB51-3748570D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43" y="223648"/>
            <a:ext cx="4088763" cy="22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4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0618-9C57-4C9D-8CA7-373CF032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음성인식에의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38C26-D901-47DF-B006-92E73A3A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 </a:t>
            </a:r>
            <a:r>
              <a:rPr lang="ko-KR" altLang="en-US" dirty="0"/>
              <a:t>를 </a:t>
            </a:r>
            <a:r>
              <a:rPr lang="en-US" altLang="ko-KR" dirty="0"/>
              <a:t>filter-bank </a:t>
            </a:r>
            <a:r>
              <a:rPr lang="ko-KR" altLang="en-US" dirty="0"/>
              <a:t>등을 대치하여 </a:t>
            </a:r>
            <a:r>
              <a:rPr lang="en-US" altLang="ko-KR" dirty="0"/>
              <a:t>acoustic model </a:t>
            </a:r>
            <a:r>
              <a:rPr lang="ko-KR" altLang="en-US" dirty="0"/>
              <a:t>을 만드는데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F9F8F-FA0B-4257-BB56-6E55510A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0" y="3131377"/>
            <a:ext cx="3101009" cy="3180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A0502-6817-4AF2-A42F-F6D624A0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5" y="3006380"/>
            <a:ext cx="4691270" cy="3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9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453B-1090-485C-AC79-C5B0BD8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ko-KR" dirty="0"/>
              <a:t>Corpus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436A-A2DE-4408-92A1-7CE310C1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1659"/>
            <a:ext cx="7886700" cy="5486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For phoneme recognition on TIMIT, the standard train, dev and test split where the training data contains just over three hours of audio data.</a:t>
            </a:r>
          </a:p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Wall Street Journal (WSJ; Woodland et al. (1994)) comprises about 81 hours of transcribed audio data. We train on si284, validate on nov93dev and test on nov92. </a:t>
            </a:r>
          </a:p>
          <a:p>
            <a:pPr algn="l"/>
            <a:r>
              <a:rPr lang="en-US" altLang="ko-KR" sz="2400" b="0" i="0" u="none" strike="noStrike" baseline="0" dirty="0" err="1">
                <a:latin typeface="NimbusRomNo9L-Regu"/>
              </a:rPr>
              <a:t>Librispeech</a:t>
            </a:r>
            <a:r>
              <a:rPr lang="en-US" altLang="ko-KR" sz="2400" b="0" i="0" u="none" strike="noStrike" baseline="0" dirty="0">
                <a:latin typeface="NimbusRomNo9L-Regu"/>
              </a:rPr>
              <a:t> contains a total of 960 hours of clean and noisy speech for training. For pre-training, we use either the full 81 hours of the WSJ corpus, an 80 hour subset of clean </a:t>
            </a:r>
            <a:r>
              <a:rPr lang="en-US" altLang="ko-KR" sz="2400" b="0" i="0" u="none" strike="noStrike" baseline="0" dirty="0" err="1">
                <a:latin typeface="NimbusRomNo9L-Regu"/>
              </a:rPr>
              <a:t>Librispeech</a:t>
            </a:r>
            <a:r>
              <a:rPr lang="en-US" altLang="ko-KR" sz="2400" b="0" i="0" u="none" strike="noStrike" baseline="0" dirty="0">
                <a:latin typeface="NimbusRomNo9L-Regu"/>
              </a:rPr>
              <a:t>, the full 960 hour </a:t>
            </a:r>
            <a:r>
              <a:rPr lang="en-US" altLang="ko-KR" sz="2400" b="0" i="0" u="none" strike="noStrike" baseline="0" dirty="0" err="1">
                <a:latin typeface="NimbusRomNo9L-Regu"/>
              </a:rPr>
              <a:t>Librispeech</a:t>
            </a:r>
            <a:r>
              <a:rPr lang="en-US" altLang="ko-KR" sz="2400" b="0" i="0" u="none" strike="noStrike" baseline="0" dirty="0">
                <a:latin typeface="NimbusRomNo9L-Regu"/>
              </a:rPr>
              <a:t> training set or a combination of all of them.</a:t>
            </a:r>
          </a:p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To train the baseline acoustic model we compute 80 log-</a:t>
            </a:r>
            <a:r>
              <a:rPr lang="en-US" altLang="ko-KR" sz="2400" b="0" i="0" u="none" strike="noStrike" baseline="0" dirty="0" err="1">
                <a:latin typeface="NimbusRomNo9L-Regu"/>
              </a:rPr>
              <a:t>mel</a:t>
            </a:r>
            <a:r>
              <a:rPr lang="en-US" altLang="ko-KR" sz="2400" b="0" i="0" u="none" strike="noStrike" baseline="0" dirty="0">
                <a:latin typeface="NimbusRomNo9L-Regu"/>
              </a:rPr>
              <a:t> </a:t>
            </a:r>
            <a:r>
              <a:rPr lang="en-US" altLang="ko-KR" sz="2400" b="0" i="0" u="none" strike="noStrike" baseline="0" dirty="0" err="1">
                <a:latin typeface="NimbusRomNo9L-Regu"/>
              </a:rPr>
              <a:t>filterbank</a:t>
            </a:r>
            <a:r>
              <a:rPr lang="en-US" altLang="ko-KR" sz="2400" b="0" i="0" u="none" strike="noStrike" baseline="0" dirty="0">
                <a:latin typeface="NimbusRomNo9L-Regu"/>
              </a:rPr>
              <a:t> coefficients for a 25 </a:t>
            </a:r>
            <a:r>
              <a:rPr lang="en-US" altLang="ko-KR" sz="2400" b="0" i="0" u="none" strike="noStrike" baseline="0" dirty="0" err="1">
                <a:latin typeface="NimbusRomNo9L-Regu"/>
              </a:rPr>
              <a:t>ms</a:t>
            </a:r>
            <a:r>
              <a:rPr lang="en-US" altLang="ko-KR" sz="2400" b="0" i="0" u="none" strike="noStrike" baseline="0" dirty="0">
                <a:latin typeface="NimbusRomNo9L-Regu"/>
              </a:rPr>
              <a:t> sliding window with stride 10 </a:t>
            </a:r>
            <a:r>
              <a:rPr lang="en-US" altLang="ko-KR" sz="2400" b="0" i="0" u="none" strike="noStrike" baseline="0" dirty="0" err="1">
                <a:latin typeface="NimbusRomNo9L-Regu"/>
              </a:rPr>
              <a:t>ms.</a:t>
            </a:r>
            <a:r>
              <a:rPr lang="en-US" altLang="ko-KR" sz="2400" b="0" i="0" u="none" strike="noStrike" baseline="0" dirty="0">
                <a:latin typeface="NimbusRomNo9L-Regu"/>
              </a:rPr>
              <a:t> </a:t>
            </a:r>
          </a:p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Final models are evaluated in terms of both word error rate (WER) and letter error rate (LER).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421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210E6-6BA7-4FB2-BAC2-32A7D71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TIMIT fine-tuning (phoneme)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01398-9C7D-4018-992C-FBE19EED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46" y="1690689"/>
            <a:ext cx="4722996" cy="2059807"/>
          </a:xfrm>
        </p:spPr>
        <p:txBody>
          <a:bodyPr>
            <a:normAutofit/>
          </a:bodyPr>
          <a:lstStyle/>
          <a:p>
            <a:r>
              <a:rPr lang="en-US" altLang="ko-KR" sz="2600" b="0" i="0" u="none" strike="noStrike" baseline="0" dirty="0">
                <a:latin typeface="NimbusRomNo9L-Regu"/>
              </a:rPr>
              <a:t>The final representation is projected to a 39- dimensional phoneme probability.</a:t>
            </a:r>
            <a:endParaRPr lang="en-US" altLang="ko-KR" sz="2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A4EED-BF5E-4138-A557-B8F16863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713"/>
            <a:ext cx="9144000" cy="343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F6A390-B523-4917-A993-63E943AC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60450"/>
            <a:ext cx="3975890" cy="18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166C5-F49D-475B-A59F-7F4F6423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2F4BB-6B66-45AD-8292-71F06997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98745"/>
            <a:ext cx="7886700" cy="1778218"/>
          </a:xfrm>
        </p:spPr>
        <p:txBody>
          <a:bodyPr/>
          <a:lstStyle/>
          <a:p>
            <a:r>
              <a:rPr lang="en-US" altLang="ko-KR" dirty="0"/>
              <a:t>WSJ – 31 grapheme-based (alphabet and repetition, ‘, ., |)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8141D-F4D8-471F-BC18-6B790324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526055"/>
            <a:ext cx="8162223" cy="323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0BA13-44FD-4223-A8E2-B31AD7B1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6" y="3765130"/>
            <a:ext cx="8507528" cy="4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3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25F7-FC87-47E0-9193-6653B38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B436A-6073-4EEF-837F-2297D88C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CB13CC-1719-4BEF-9AF7-96C276D0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9" y="1862138"/>
            <a:ext cx="5991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ACE5-EE29-4445-BF21-AB3A2013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A18F9-C4D9-48D5-BFD7-BDE88816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911"/>
            <a:ext cx="7886700" cy="5033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Wav2Vec</a:t>
            </a:r>
            <a:r>
              <a:rPr lang="ko-KR" altLang="en-US" dirty="0"/>
              <a:t>은 </a:t>
            </a:r>
            <a:r>
              <a:rPr lang="en-US" altLang="ko-KR" dirty="0"/>
              <a:t>Word2Vec</a:t>
            </a:r>
            <a:r>
              <a:rPr lang="ko-KR" altLang="en-US" dirty="0"/>
              <a:t>처럼 해당 입력이 </a:t>
            </a:r>
            <a:r>
              <a:rPr lang="en-US" altLang="ko-KR" dirty="0"/>
              <a:t>positive</a:t>
            </a:r>
            <a:r>
              <a:rPr lang="ko-KR" altLang="en-US" dirty="0"/>
              <a:t> 쌍인지 </a:t>
            </a:r>
            <a:r>
              <a:rPr lang="en-US" altLang="ko-KR" dirty="0"/>
              <a:t>negative</a:t>
            </a:r>
            <a:r>
              <a:rPr lang="ko-KR" altLang="en-US" dirty="0"/>
              <a:t> 쌍인지 이진 분류</a:t>
            </a:r>
            <a:r>
              <a:rPr lang="en-US" altLang="ko-KR" dirty="0"/>
              <a:t>(binary classification)</a:t>
            </a:r>
            <a:r>
              <a:rPr lang="ko-KR" altLang="en-US" dirty="0"/>
              <a:t>하는 과정에서 학습</a:t>
            </a:r>
            <a:r>
              <a:rPr lang="en-US" altLang="ko-KR" dirty="0"/>
              <a:t>. Positive</a:t>
            </a:r>
            <a:r>
              <a:rPr lang="ko-KR" altLang="en-US" dirty="0"/>
              <a:t> 쌍은 그림</a:t>
            </a:r>
            <a:r>
              <a:rPr lang="en-US" altLang="ko-KR" dirty="0"/>
              <a:t>1</a:t>
            </a:r>
            <a:r>
              <a:rPr lang="ko-KR" altLang="en-US" dirty="0"/>
              <a:t>처럼 입력 음성의 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번째 </a:t>
            </a:r>
            <a:r>
              <a:rPr lang="en-US" altLang="ko-KR" dirty="0"/>
              <a:t>context representation ( Ci) </a:t>
            </a:r>
            <a:r>
              <a:rPr lang="ko-KR" altLang="en-US" dirty="0"/>
              <a:t>와  </a:t>
            </a:r>
            <a:r>
              <a:rPr lang="en-US" altLang="ko-KR" dirty="0"/>
              <a:t>i+1 </a:t>
            </a:r>
            <a:r>
              <a:rPr lang="ko-KR" altLang="en-US" dirty="0"/>
              <a:t>번째 </a:t>
            </a:r>
            <a:r>
              <a:rPr lang="en-US" altLang="ko-KR" dirty="0"/>
              <a:t>hidden representation (Zi+1). </a:t>
            </a:r>
            <a:r>
              <a:rPr lang="ko-KR" altLang="en-US" dirty="0"/>
              <a:t>네거티브 쌍은 입력 음성의 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번째 </a:t>
            </a:r>
            <a:r>
              <a:rPr lang="en-US" altLang="ko-KR" dirty="0"/>
              <a:t>context representation  Ci </a:t>
            </a:r>
            <a:r>
              <a:rPr lang="ko-KR" altLang="en-US" dirty="0"/>
              <a:t>와 현재 배치의 다른 음성의 </a:t>
            </a:r>
            <a:r>
              <a:rPr lang="en-US" altLang="ko-KR" dirty="0"/>
              <a:t>hidden representation</a:t>
            </a:r>
            <a:r>
              <a:rPr lang="ko-KR" altLang="en-US" dirty="0"/>
              <a:t>들 가운데 랜덤으로 추출한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학습이 진행될 수록 포지티브 쌍 관계의 </a:t>
            </a:r>
            <a:r>
              <a:rPr lang="en-US" altLang="ko-KR" dirty="0"/>
              <a:t>representation</a:t>
            </a:r>
            <a:r>
              <a:rPr lang="ko-KR" altLang="en-US" dirty="0"/>
              <a:t>은 벡터 공간에서 가까워지고</a:t>
            </a:r>
            <a:r>
              <a:rPr lang="en-US" altLang="ko-KR" dirty="0"/>
              <a:t>, </a:t>
            </a:r>
            <a:r>
              <a:rPr lang="ko-KR" altLang="en-US" dirty="0"/>
              <a:t>네거티브 쌍은 멀어진다</a:t>
            </a:r>
            <a:r>
              <a:rPr lang="en-US" altLang="ko-KR" dirty="0"/>
              <a:t>. </a:t>
            </a:r>
            <a:r>
              <a:rPr lang="ko-KR" altLang="en-US" dirty="0"/>
              <a:t>다시 말해 </a:t>
            </a:r>
            <a:r>
              <a:rPr lang="en-US" altLang="ko-KR" dirty="0"/>
              <a:t>encoder network  f </a:t>
            </a:r>
            <a:r>
              <a:rPr lang="ko-KR" altLang="en-US" dirty="0"/>
              <a:t>와 </a:t>
            </a:r>
            <a:r>
              <a:rPr lang="en-US" altLang="ko-KR" dirty="0"/>
              <a:t>context network  g </a:t>
            </a:r>
            <a:r>
              <a:rPr lang="ko-KR" altLang="en-US" dirty="0"/>
              <a:t>는 입력 음성의 다음 시퀀스가 무엇일지에 관한 정보를 음성 피처에 잘 녹여낼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27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6864-8F26-4646-B546-2C24F02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CPC objective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C6B48-AA6A-4F98-8640-7256D9AF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36373"/>
            <a:ext cx="3943350" cy="326655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/>
              <a:t>미래의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i+k</a:t>
            </a:r>
            <a:r>
              <a:rPr lang="en-US" altLang="ko-KR" baseline="-25000" dirty="0"/>
              <a:t> </a:t>
            </a:r>
            <a:r>
              <a:rPr lang="ko-KR" altLang="en-US" dirty="0"/>
              <a:t>와 상관관계가</a:t>
            </a:r>
            <a:r>
              <a:rPr lang="en-US" altLang="ko-KR" dirty="0"/>
              <a:t> </a:t>
            </a:r>
            <a:r>
              <a:rPr lang="ko-KR" altLang="en-US" dirty="0"/>
              <a:t>높다면</a:t>
            </a:r>
            <a:r>
              <a:rPr lang="en-US" altLang="ko-KR" dirty="0"/>
              <a:t>, </a:t>
            </a:r>
            <a:r>
              <a:rPr lang="en-US" altLang="ko-KR" dirty="0">
                <a:latin typeface="Blackadder ITC" panose="04020505051007020D02" pitchFamily="82" charset="0"/>
              </a:rPr>
              <a:t>L</a:t>
            </a:r>
            <a:r>
              <a:rPr lang="en-US" altLang="ko-KR" baseline="-25000" dirty="0"/>
              <a:t>k</a:t>
            </a:r>
            <a:r>
              <a:rPr lang="ko-KR" altLang="en-US" dirty="0"/>
              <a:t>가 작아진다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 The correlation with negative examples</a:t>
            </a:r>
          </a:p>
          <a:p>
            <a:pPr lvl="1"/>
            <a:r>
              <a:rPr lang="en-US" altLang="ko-KR" dirty="0"/>
              <a:t>Select 10 randomly from each data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11564-6095-4DD9-ACF3-C6FA5AC3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28" y="2580999"/>
            <a:ext cx="2544417" cy="566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5556C-9B3A-4B6B-848A-D7630FDD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27" y="2738917"/>
            <a:ext cx="3084545" cy="37539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AB835D-8B21-47D9-BA7D-F9CB17A52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577856"/>
            <a:ext cx="6798365" cy="7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4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FC86F-F953-4C0C-BA93-AF08C293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논문 </a:t>
            </a:r>
            <a:r>
              <a:rPr lang="en-US" altLang="ko-KR" sz="3600" dirty="0"/>
              <a:t>3: VQ-WAV2VEC: SELF-SUPERVISED LEARNING OF DISCRETE SPEECH REPRESENTATIONS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F2F18-35E0-4A7F-89A9-E1FDD218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21" y="1597793"/>
            <a:ext cx="7886700" cy="4646547"/>
          </a:xfrm>
        </p:spPr>
        <p:txBody>
          <a:bodyPr/>
          <a:lstStyle/>
          <a:p>
            <a:pPr algn="l"/>
            <a:r>
              <a:rPr lang="ko-KR" altLang="en-US" sz="2800" b="0" i="0" u="none" strike="noStrike" baseline="0" dirty="0">
                <a:latin typeface="ArialMT"/>
              </a:rPr>
              <a:t>저자</a:t>
            </a:r>
            <a:r>
              <a:rPr lang="ko-KR" altLang="en-US" sz="2800" b="0" i="0" u="none" strike="noStrike" baseline="0" dirty="0">
                <a:latin typeface="MS-PGothic"/>
              </a:rPr>
              <a:t>：</a:t>
            </a:r>
            <a:r>
              <a:rPr lang="en-US" altLang="ko-KR" sz="2800" b="0" i="0" u="none" strike="noStrike" baseline="0" dirty="0">
                <a:latin typeface="Arial" panose="020B0604020202020204" pitchFamily="34" charset="0"/>
              </a:rPr>
              <a:t>Alexei </a:t>
            </a:r>
            <a:r>
              <a:rPr lang="en-US" altLang="ko-KR" sz="2800" b="0" i="0" u="none" strike="noStrike" baseline="0" dirty="0" err="1">
                <a:latin typeface="Arial" panose="020B0604020202020204" pitchFamily="34" charset="0"/>
              </a:rPr>
              <a:t>Baevski</a:t>
            </a:r>
            <a:r>
              <a:rPr lang="en-US" altLang="ko-KR" sz="2800" b="0" i="0" u="none" strike="noStrike" baseline="0" dirty="0">
                <a:latin typeface="Arial" panose="020B0604020202020204" pitchFamily="34" charset="0"/>
              </a:rPr>
              <a:t>, Steffen Schneider, Michael </a:t>
            </a:r>
            <a:r>
              <a:rPr lang="en-US" altLang="ko-KR" sz="2800" b="0" i="0" u="none" strike="noStrike" baseline="0" dirty="0" err="1">
                <a:latin typeface="Arial" panose="020B0604020202020204" pitchFamily="34" charset="0"/>
              </a:rPr>
              <a:t>Auli</a:t>
            </a:r>
            <a:r>
              <a:rPr lang="en-US" altLang="ko-KR" sz="2800" b="0" i="0" u="none" strike="noStrike" baseline="0" dirty="0">
                <a:latin typeface="Arial" panose="020B0604020202020204" pitchFamily="34" charset="0"/>
              </a:rPr>
              <a:t> (Facebook)</a:t>
            </a:r>
          </a:p>
          <a:p>
            <a:r>
              <a:rPr lang="ko-KR" altLang="en-US" dirty="0"/>
              <a:t>양자화</a:t>
            </a:r>
            <a:r>
              <a:rPr lang="en-US" altLang="ko-KR" dirty="0"/>
              <a:t>(Quantization) </a:t>
            </a:r>
            <a:r>
              <a:rPr lang="ko-KR" altLang="en-US" dirty="0"/>
              <a:t>한 후에</a:t>
            </a:r>
            <a:r>
              <a:rPr lang="en-US" altLang="ko-KR" dirty="0"/>
              <a:t> BERT</a:t>
            </a:r>
            <a:r>
              <a:rPr lang="ko-KR" altLang="en-US" dirty="0"/>
              <a:t>의 방법을 이용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wav2vec embedding</a:t>
            </a:r>
            <a:r>
              <a:rPr lang="ko-KR" altLang="en-US" dirty="0"/>
              <a:t>을 양자화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양자화된 </a:t>
            </a:r>
            <a:r>
              <a:rPr lang="en-US" altLang="ko-KR" dirty="0"/>
              <a:t>embedding</a:t>
            </a:r>
            <a:r>
              <a:rPr lang="ko-KR" altLang="en-US" dirty="0"/>
              <a:t>을 </a:t>
            </a:r>
            <a:r>
              <a:rPr lang="en-US" altLang="ko-KR" dirty="0"/>
              <a:t>BERT</a:t>
            </a:r>
            <a:r>
              <a:rPr lang="ko-KR" altLang="en-US" dirty="0"/>
              <a:t> 의 입력으로 넣어서 특징을 추출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03B15-96BB-4AE8-B183-6B3EACB6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6" y="4275360"/>
            <a:ext cx="7960093" cy="25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5F4A1-C24B-458B-A6AB-6C1275C9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Masked LM training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744E5-C8E7-4322-BE64-31C47BA8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291"/>
            <a:ext cx="7886700" cy="3657600"/>
          </a:xfrm>
        </p:spPr>
        <p:txBody>
          <a:bodyPr/>
          <a:lstStyle/>
          <a:p>
            <a:pPr algn="l"/>
            <a:r>
              <a:rPr lang="en-US" altLang="ko-KR" sz="2000" dirty="0"/>
              <a:t>BERT (</a:t>
            </a:r>
            <a:r>
              <a:rPr lang="en-US" altLang="ko-KR" sz="2000" b="0" i="0" u="none" strike="noStrike" baseline="0" dirty="0">
                <a:latin typeface="NimbusRomNo9L-Medi"/>
              </a:rPr>
              <a:t>B</a:t>
            </a:r>
            <a:r>
              <a:rPr lang="en-US" altLang="ko-KR" sz="2000" b="0" i="0" u="none" strike="noStrike" baseline="0" dirty="0">
                <a:latin typeface="NimbusRomNo9L-Regu"/>
              </a:rPr>
              <a:t>idirectional </a:t>
            </a:r>
            <a:r>
              <a:rPr lang="en-US" altLang="ko-KR" sz="2000" b="0" i="0" u="none" strike="noStrike" baseline="0" dirty="0">
                <a:latin typeface="NimbusRomNo9L-Medi"/>
              </a:rPr>
              <a:t>E</a:t>
            </a:r>
            <a:r>
              <a:rPr lang="en-US" altLang="ko-KR" sz="2000" b="0" i="0" u="none" strike="noStrike" baseline="0" dirty="0">
                <a:latin typeface="NimbusRomNo9L-Regu"/>
              </a:rPr>
              <a:t>ncoder </a:t>
            </a:r>
            <a:r>
              <a:rPr lang="en-US" altLang="ko-KR" sz="2000" b="0" i="0" u="none" strike="noStrike" baseline="0" dirty="0">
                <a:latin typeface="NimbusRomNo9L-Medi"/>
              </a:rPr>
              <a:t>R</a:t>
            </a:r>
            <a:r>
              <a:rPr lang="en-US" altLang="ko-KR" sz="2000" b="0" i="0" u="none" strike="noStrike" baseline="0" dirty="0">
                <a:latin typeface="NimbusRomNo9L-Regu"/>
              </a:rPr>
              <a:t>epresentations from </a:t>
            </a:r>
            <a:r>
              <a:rPr lang="en-US" altLang="ko-KR" sz="2000" b="0" i="0" u="none" strike="noStrike" baseline="0" dirty="0">
                <a:latin typeface="NimbusRomNo9L-Medi"/>
              </a:rPr>
              <a:t>T</a:t>
            </a:r>
            <a:r>
              <a:rPr lang="en-US" altLang="ko-KR" sz="2000" b="0" i="0" u="none" strike="noStrike" baseline="0" dirty="0">
                <a:latin typeface="NimbusRomNo9L-Regu"/>
              </a:rPr>
              <a:t>ransformers)</a:t>
            </a:r>
          </a:p>
          <a:p>
            <a:pPr algn="l"/>
            <a:r>
              <a:rPr lang="en-US" altLang="ko-KR" sz="2000" dirty="0">
                <a:latin typeface="NimbusRomNo9L-Regu"/>
              </a:rPr>
              <a:t>We use vast amount of plain text (no labeling). </a:t>
            </a:r>
          </a:p>
          <a:p>
            <a:pPr algn="l"/>
            <a:r>
              <a:rPr lang="en-US" altLang="ko-KR" sz="2000" dirty="0">
                <a:latin typeface="NimbusRomNo9L-Regu"/>
              </a:rPr>
              <a:t>By Pre-training, we get neural networks that can understand text (Sentence embedding, contextualized word-embedding, and so on)</a:t>
            </a:r>
          </a:p>
          <a:p>
            <a:pPr algn="l"/>
            <a:r>
              <a:rPr lang="en-US" altLang="ko-KR" sz="2000" b="0" i="0" u="none" strike="noStrike" baseline="0" dirty="0">
                <a:latin typeface="NimbusRomNo9L-Regu"/>
              </a:rPr>
              <a:t>For fine-tuning, we only use a limited amount of labeled data. </a:t>
            </a:r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39772A-8FAC-4ADF-AF70-72E64B85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8" y="3803348"/>
            <a:ext cx="7448677" cy="29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EEF5-2FBD-429C-BF9C-8868F94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358"/>
            <a:ext cx="7886700" cy="1325563"/>
          </a:xfrm>
        </p:spPr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quantization (&lt;-&gt; scalar</a:t>
            </a:r>
            <a:r>
              <a:rPr lang="ko-KR" altLang="en-US" dirty="0"/>
              <a:t> </a:t>
            </a:r>
            <a:r>
              <a:rPr lang="en-US" altLang="ko-KR" dirty="0"/>
              <a:t>quantization)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A4E8-AAE4-4861-A31F-C08F54E8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6493"/>
            <a:ext cx="7886700" cy="4351338"/>
          </a:xfrm>
        </p:spPr>
        <p:txBody>
          <a:bodyPr/>
          <a:lstStyle/>
          <a:p>
            <a:r>
              <a:rPr lang="en-US" altLang="ko-KR" dirty="0"/>
              <a:t>It works by dividing a large set of points (vectors) into groups having approximately the same number of points closest to them. Each group is represented by its centroid point, as in k-means and some other clustering algorithms.</a:t>
            </a:r>
          </a:p>
          <a:p>
            <a:r>
              <a:rPr lang="en-US" altLang="ko-KR" dirty="0"/>
              <a:t>2-D vector quantization </a:t>
            </a:r>
            <a:r>
              <a:rPr lang="ko-KR" altLang="en-US" dirty="0"/>
              <a:t>의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7ABBB-3998-4A81-A6C7-399C9383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2" y="4132383"/>
            <a:ext cx="3782728" cy="29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DB0EC-DAA1-460D-971B-890130E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</a:t>
            </a:r>
            <a:r>
              <a:rPr lang="ko-KR" altLang="en-US" dirty="0"/>
              <a:t>의 양자화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218BB-71B2-48A5-A3B8-FF551838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Gumbel </a:t>
            </a:r>
            <a:r>
              <a:rPr lang="en-US" altLang="ko-KR" dirty="0" err="1"/>
              <a:t>softmax</a:t>
            </a:r>
            <a:r>
              <a:rPr lang="en-US" altLang="ko-KR" dirty="0"/>
              <a:t> or K-means Gumbel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78968-3752-4036-BE92-87C00E74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85" y="2832484"/>
            <a:ext cx="4000500" cy="2790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FF1B3-A7B0-40BC-AA40-F1311455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6" y="2748263"/>
            <a:ext cx="2003968" cy="26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4CC1-5F82-4127-9479-E5317517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Quantization </a:t>
            </a:r>
            <a:r>
              <a:rPr lang="ko-KR" altLang="en-US" dirty="0"/>
              <a:t>모듈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1FF4A78-DAF1-4A6E-A017-128D471A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우선  </a:t>
            </a:r>
            <a:r>
              <a:rPr lang="en-US" altLang="ko-KR" dirty="0"/>
              <a:t>Z </a:t>
            </a:r>
            <a:r>
              <a:rPr lang="ko-KR" altLang="en-US" dirty="0"/>
              <a:t>를 선형변환해 </a:t>
            </a:r>
            <a:r>
              <a:rPr lang="en-US" altLang="ko-KR" dirty="0"/>
              <a:t>logit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Gumbel </a:t>
            </a:r>
            <a:r>
              <a:rPr lang="en-US" altLang="ko-KR" dirty="0" err="1"/>
              <a:t>Softmax</a:t>
            </a:r>
            <a:r>
              <a:rPr lang="ko-KR" altLang="en-US" dirty="0"/>
              <a:t>와 </a:t>
            </a:r>
            <a:r>
              <a:rPr lang="en-US" altLang="ko-KR" dirty="0"/>
              <a:t>argmax</a:t>
            </a:r>
            <a:r>
              <a:rPr lang="ko-KR" altLang="en-US" dirty="0"/>
              <a:t>를 취해 </a:t>
            </a:r>
            <a:r>
              <a:rPr lang="en-US" altLang="ko-KR" dirty="0"/>
              <a:t>one-hot</a:t>
            </a:r>
            <a:r>
              <a:rPr lang="ko-KR" altLang="en-US" dirty="0"/>
              <a:t> 벡터를 만든다</a:t>
            </a:r>
            <a:r>
              <a:rPr lang="en-US" altLang="ko-KR" dirty="0"/>
              <a:t>.  </a:t>
            </a:r>
            <a:r>
              <a:rPr lang="ko-KR" altLang="en-US" dirty="0"/>
              <a:t>연속적인</a:t>
            </a:r>
            <a:r>
              <a:rPr lang="en-US" altLang="ko-KR" dirty="0"/>
              <a:t>(</a:t>
            </a:r>
            <a:r>
              <a:rPr lang="en-US" altLang="ko-KR" dirty="0" err="1"/>
              <a:t>continous</a:t>
            </a:r>
            <a:r>
              <a:rPr lang="en-US" altLang="ko-KR" dirty="0"/>
              <a:t>) </a:t>
            </a:r>
            <a:r>
              <a:rPr lang="ko-KR" altLang="en-US" dirty="0"/>
              <a:t>변수  </a:t>
            </a:r>
            <a:r>
              <a:rPr lang="en-US" altLang="ko-KR" dirty="0"/>
              <a:t>Z </a:t>
            </a:r>
            <a:r>
              <a:rPr lang="ko-KR" altLang="en-US" dirty="0"/>
              <a:t>가 이산</a:t>
            </a:r>
            <a:r>
              <a:rPr lang="en-US" altLang="ko-KR" dirty="0"/>
              <a:t>(discrete) </a:t>
            </a:r>
            <a:r>
              <a:rPr lang="ko-KR" altLang="en-US" dirty="0"/>
              <a:t>변수로 변환됐습니다</a:t>
            </a:r>
            <a:r>
              <a:rPr lang="en-US" altLang="ko-KR" dirty="0"/>
              <a:t>. </a:t>
            </a:r>
            <a:r>
              <a:rPr lang="ko-KR" altLang="en-US" dirty="0"/>
              <a:t>이것이 바로 </a:t>
            </a:r>
            <a:r>
              <a:rPr lang="en-US" altLang="ko-KR" dirty="0"/>
              <a:t>Vector Quantization.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Embedding matrix</a:t>
            </a:r>
            <a:r>
              <a:rPr lang="ko-KR" altLang="en-US" dirty="0"/>
              <a:t>를 </a:t>
            </a:r>
            <a:r>
              <a:rPr lang="ko-KR" altLang="en-US" dirty="0" err="1"/>
              <a:t>내적해</a:t>
            </a:r>
            <a:r>
              <a:rPr lang="ko-KR" altLang="en-US" dirty="0"/>
              <a:t>  </a:t>
            </a:r>
            <a:r>
              <a:rPr lang="en-US" altLang="ko-KR" dirty="0"/>
              <a:t>Z^ 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결과적으로는 </a:t>
            </a:r>
            <a:r>
              <a:rPr lang="en-US" altLang="ko-KR" dirty="0"/>
              <a:t>Vector Quantization</a:t>
            </a:r>
            <a:r>
              <a:rPr lang="ko-KR" altLang="en-US" dirty="0"/>
              <a:t>으로  </a:t>
            </a:r>
            <a:r>
              <a:rPr lang="en-US" altLang="ko-KR" dirty="0"/>
              <a:t>V </a:t>
            </a:r>
            <a:r>
              <a:rPr lang="ko-KR" altLang="en-US" dirty="0"/>
              <a:t>개의 </a:t>
            </a:r>
            <a:r>
              <a:rPr lang="en-US" altLang="ko-KR" dirty="0"/>
              <a:t>Embedding </a:t>
            </a:r>
            <a:r>
              <a:rPr lang="ko-KR" altLang="en-US" dirty="0"/>
              <a:t>가운데  </a:t>
            </a:r>
            <a:r>
              <a:rPr lang="en-US" altLang="ko-KR" dirty="0"/>
              <a:t>e2 </a:t>
            </a:r>
            <a:r>
              <a:rPr lang="ko-KR" altLang="en-US" dirty="0"/>
              <a:t>를 하나 선택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개의 그룹을 사용</a:t>
            </a:r>
            <a:r>
              <a:rPr lang="en-US" altLang="ko-KR" dirty="0"/>
              <a:t>. </a:t>
            </a:r>
            <a:r>
              <a:rPr lang="ko-KR" altLang="en-US" dirty="0"/>
              <a:t>실험 시 </a:t>
            </a:r>
            <a:r>
              <a:rPr lang="en-US" altLang="ko-KR" dirty="0"/>
              <a:t>G=2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E56226-5434-4960-ADA1-98F1C8C832CB}"/>
              </a:ext>
            </a:extLst>
          </p:cNvPr>
          <p:cNvSpPr txBox="1">
            <a:spLocks/>
          </p:cNvSpPr>
          <p:nvPr/>
        </p:nvSpPr>
        <p:spPr>
          <a:xfrm>
            <a:off x="628650" y="2030931"/>
            <a:ext cx="7886700" cy="458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13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B5ABB-13F2-4E96-B567-F0FA488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Gumbel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E12F8-AD84-4510-B2F0-5891E2DC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4993"/>
            <a:ext cx="7886700" cy="4351338"/>
          </a:xfrm>
        </p:spPr>
        <p:txBody>
          <a:bodyPr/>
          <a:lstStyle/>
          <a:p>
            <a:r>
              <a:rPr lang="en-US" altLang="ko-KR" dirty="0"/>
              <a:t>Codebook </a:t>
            </a:r>
            <a:r>
              <a:rPr lang="ko-KR" altLang="en-US" dirty="0"/>
              <a:t>훈련의 문제 </a:t>
            </a:r>
            <a:r>
              <a:rPr lang="en-US" altLang="ko-KR" dirty="0"/>
              <a:t>– </a:t>
            </a:r>
            <a:r>
              <a:rPr lang="ko-KR" altLang="en-US" dirty="0"/>
              <a:t>양자화 때문에 </a:t>
            </a:r>
            <a:r>
              <a:rPr lang="en-US" altLang="ko-KR" dirty="0"/>
              <a:t>gradient </a:t>
            </a:r>
            <a:r>
              <a:rPr lang="ko-KR" altLang="en-US" dirty="0"/>
              <a:t>가 계산이 안되어서 </a:t>
            </a:r>
            <a:r>
              <a:rPr lang="en-US" altLang="ko-KR" dirty="0"/>
              <a:t>codebook</a:t>
            </a:r>
            <a:r>
              <a:rPr lang="ko-KR" altLang="en-US" dirty="0"/>
              <a:t>의 변수를 훈련할 수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Gumbel noise </a:t>
            </a:r>
            <a:r>
              <a:rPr lang="ko-KR" altLang="en-US" dirty="0"/>
              <a:t>를 섞으면 양자화 후의 분포가 일반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분포 </a:t>
            </a:r>
            <a:r>
              <a:rPr lang="ko-KR" altLang="en-US" dirty="0" err="1"/>
              <a:t>비슷해진다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9D735F-A5AA-43E4-AED6-BB7A9FA2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936882"/>
            <a:ext cx="9001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6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02B3B-719D-4860-9360-2FF3BB15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A53C9-A1A7-40AF-B4C5-F2B4D30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96" y="641717"/>
            <a:ext cx="7886700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0" i="0" u="none" strike="noStrike" baseline="0" dirty="0">
                <a:latin typeface="NimbusRomNo9L-Medi"/>
              </a:rPr>
              <a:t>Gumbel-</a:t>
            </a:r>
            <a:r>
              <a:rPr lang="en-US" altLang="ko-KR" sz="2000" b="0" i="0" u="none" strike="noStrike" baseline="0" dirty="0" err="1">
                <a:latin typeface="NimbusRomNo9L-Medi"/>
              </a:rPr>
              <a:t>Softmax</a:t>
            </a:r>
            <a:r>
              <a:rPr lang="en-US" altLang="ko-KR" sz="2000" b="0" i="0" u="none" strike="noStrike" baseline="0" dirty="0">
                <a:latin typeface="NimbusRomNo9L-Medi"/>
              </a:rPr>
              <a:t> Models. </a:t>
            </a:r>
            <a:r>
              <a:rPr lang="en-US" altLang="ko-KR" sz="2000" b="0" i="0" u="none" strike="noStrike" baseline="0" dirty="0">
                <a:latin typeface="NimbusRomNo9L-Regu"/>
              </a:rPr>
              <a:t>We use </a:t>
            </a:r>
            <a:r>
              <a:rPr lang="en-US" altLang="ko-KR" sz="2000" b="0" i="0" u="none" strike="noStrike" baseline="0" dirty="0">
                <a:latin typeface="CMMI10"/>
              </a:rPr>
              <a:t>G </a:t>
            </a:r>
            <a:r>
              <a:rPr lang="en-US" altLang="ko-KR" sz="2000" b="0" i="0" u="none" strike="noStrike" baseline="0" dirty="0">
                <a:latin typeface="CMR10"/>
              </a:rPr>
              <a:t>= 2 </a:t>
            </a:r>
            <a:r>
              <a:rPr lang="en-US" altLang="ko-KR" sz="2000" b="0" i="0" u="none" strike="noStrike" baseline="0" dirty="0">
                <a:latin typeface="NimbusRomNo9L-Regu"/>
              </a:rPr>
              <a:t>groups and </a:t>
            </a:r>
            <a:r>
              <a:rPr lang="en-US" altLang="ko-KR" sz="2000" b="0" i="0" u="none" strike="noStrike" baseline="0" dirty="0">
                <a:latin typeface="CMMI10"/>
              </a:rPr>
              <a:t>V </a:t>
            </a:r>
            <a:r>
              <a:rPr lang="en-US" altLang="ko-KR" sz="2000" b="0" i="0" u="none" strike="noStrike" baseline="0" dirty="0">
                <a:latin typeface="CMR10"/>
              </a:rPr>
              <a:t>= 320 </a:t>
            </a:r>
            <a:r>
              <a:rPr lang="en-US" altLang="ko-KR" sz="2000" b="0" i="0" u="none" strike="noStrike" baseline="0" dirty="0" err="1">
                <a:latin typeface="NimbusRomNo9L-Regu"/>
              </a:rPr>
              <a:t>latents</a:t>
            </a:r>
            <a:r>
              <a:rPr lang="en-US" altLang="ko-KR" sz="2000" b="0" i="0" u="none" strike="noStrike" baseline="0" dirty="0">
                <a:latin typeface="NimbusRomNo9L-Regu"/>
              </a:rPr>
              <a:t> per group and the linear layer projects the features produced by the encoder into </a:t>
            </a:r>
            <a:r>
              <a:rPr lang="en-US" altLang="ko-KR" sz="2000" b="0" i="0" u="none" strike="noStrike" baseline="0" dirty="0">
                <a:latin typeface="CMMI10"/>
              </a:rPr>
              <a:t>G </a:t>
            </a:r>
            <a:r>
              <a:rPr lang="en-US" altLang="ko-KR" sz="2000" b="0" i="0" u="none" strike="noStrike" baseline="0" dirty="0">
                <a:latin typeface="CMSY10"/>
              </a:rPr>
              <a:t> </a:t>
            </a:r>
            <a:r>
              <a:rPr lang="en-US" altLang="ko-KR" sz="2000" b="0" i="0" u="none" strike="noStrike" baseline="0" dirty="0">
                <a:latin typeface="CMMI10"/>
              </a:rPr>
              <a:t>V </a:t>
            </a:r>
            <a:r>
              <a:rPr lang="en-US" altLang="ko-KR" sz="2000" b="0" i="0" u="none" strike="noStrike" baseline="0" dirty="0">
                <a:latin typeface="CMR10"/>
              </a:rPr>
              <a:t>= 640 </a:t>
            </a:r>
            <a:r>
              <a:rPr lang="en-US" altLang="ko-KR" sz="2000" b="0" i="0" u="none" strike="noStrike" baseline="0" dirty="0">
                <a:latin typeface="NimbusRomNo9L-Regu"/>
              </a:rPr>
              <a:t>logits. The Gumbel-</a:t>
            </a:r>
            <a:r>
              <a:rPr lang="en-US" altLang="ko-KR" sz="2000" b="0" i="0" u="none" strike="noStrike" baseline="0" dirty="0" err="1">
                <a:latin typeface="NimbusRomNo9L-Regu"/>
              </a:rPr>
              <a:t>Softmax</a:t>
            </a:r>
            <a:r>
              <a:rPr lang="en-US" altLang="ko-KR" sz="2000" dirty="0">
                <a:latin typeface="NimbusRomNo9L-Regu"/>
              </a:rPr>
              <a:t> </a:t>
            </a:r>
            <a:r>
              <a:rPr lang="en-US" altLang="ko-KR" sz="2000" b="0" i="0" u="none" strike="noStrike" baseline="0" dirty="0">
                <a:latin typeface="NimbusRomNo9L-Regu"/>
              </a:rPr>
              <a:t>produces a one-hot vector for each group </a:t>
            </a:r>
            <a:r>
              <a:rPr lang="en-US" altLang="ko-KR" sz="2000" b="0" i="0" u="none" strike="noStrike" baseline="0" dirty="0">
                <a:latin typeface="CMMI10"/>
              </a:rPr>
              <a:t>G</a:t>
            </a:r>
            <a:r>
              <a:rPr lang="en-US" altLang="ko-KR" sz="2000" b="0" i="0" u="none" strike="noStrike" baseline="0" dirty="0">
                <a:latin typeface="NimbusRomNo9L-Regu"/>
              </a:rPr>
              <a:t>. The temperature </a:t>
            </a:r>
            <a:r>
              <a:rPr lang="en-US" altLang="ko-KR" sz="2000" b="0" i="0" u="none" strike="noStrike" baseline="0" dirty="0">
                <a:latin typeface="CMMI10"/>
              </a:rPr>
              <a:t> </a:t>
            </a:r>
            <a:r>
              <a:rPr lang="en-US" altLang="ko-KR" sz="2000" b="0" i="0" u="none" strike="noStrike" baseline="0" dirty="0">
                <a:latin typeface="NimbusRomNo9L-Regu"/>
              </a:rPr>
              <a:t>is linearly annealed from 2 to 0.5 over the first 70% of updates and then kept constant at 0.5. This enables the model to learn which </a:t>
            </a:r>
            <a:r>
              <a:rPr lang="en-US" altLang="ko-KR" sz="2000" b="0" i="0" u="none" strike="noStrike" baseline="0" dirty="0" err="1">
                <a:latin typeface="NimbusRomNo9L-Regu"/>
              </a:rPr>
              <a:t>latents</a:t>
            </a:r>
            <a:r>
              <a:rPr lang="en-US" altLang="ko-KR" sz="2000" b="0" i="0" u="none" strike="noStrike" baseline="0" dirty="0">
                <a:latin typeface="NimbusRomNo9L-Regu"/>
              </a:rPr>
              <a:t> work best for each input before committing to a single latent. After training this model on 960h of </a:t>
            </a:r>
            <a:r>
              <a:rPr lang="en-US" altLang="ko-KR" sz="2000" b="0" i="0" u="none" strike="noStrike" baseline="0" dirty="0" err="1">
                <a:latin typeface="NimbusRomNo9L-Regu"/>
              </a:rPr>
              <a:t>Librispeech</a:t>
            </a:r>
            <a:r>
              <a:rPr lang="en-US" altLang="ko-KR" sz="2000" b="0" i="0" u="none" strike="noStrike" baseline="0" dirty="0">
                <a:latin typeface="NimbusRomNo9L-Regu"/>
              </a:rPr>
              <a:t> and quantizing the training dataset, we are left with 13.5k unique codewords combinations (out of </a:t>
            </a:r>
            <a:r>
              <a:rPr lang="en-US" altLang="ko-KR" sz="2000" b="0" i="0" u="none" strike="noStrike" baseline="0" dirty="0">
                <a:latin typeface="CMMI10"/>
              </a:rPr>
              <a:t>V </a:t>
            </a:r>
            <a:r>
              <a:rPr lang="en-US" altLang="ko-KR" sz="2000" b="0" i="0" u="none" strike="noStrike" baseline="0" dirty="0">
                <a:latin typeface="CMMI7"/>
              </a:rPr>
              <a:t>G </a:t>
            </a:r>
            <a:r>
              <a:rPr lang="en-US" altLang="ko-KR" sz="2000" b="0" i="0" u="none" strike="noStrike" baseline="0" dirty="0">
                <a:latin typeface="NimbusRomNo9L-Regu"/>
              </a:rPr>
              <a:t>= 102k possible codewords).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CBC9C-6ABA-45EB-AB89-41A419CB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778249"/>
            <a:ext cx="8782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E4AC5-82B4-40C4-B1F8-0465CD1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444FA-CDD9-445A-B272-B82BEE40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B70E87-A8DE-46C6-B78A-CDF36B8B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73074"/>
            <a:ext cx="8060993" cy="52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1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B5E9-F683-4AE3-A5C1-BE668D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FF435-DFB6-400E-B18B-50019537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BERT is learned by masked token prediction. However, it is too easy to estimate the embedding of 10ms if you do it normally, so set the starting point with a probability of p = 0.05 and set 10 frames from there. Mask.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D6CAB-3515-476F-833F-25FD013B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4168506"/>
            <a:ext cx="7593496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95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70613-AF81-4B41-913D-A4779DD0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음성인식에의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B3974-2CE3-49EC-B9E7-937E7C99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r>
              <a:rPr lang="ko-KR" altLang="en-US" dirty="0"/>
              <a:t>의 출력을 음성인식의 </a:t>
            </a:r>
            <a:r>
              <a:rPr lang="en-US" altLang="ko-KR" dirty="0"/>
              <a:t>feature-vector</a:t>
            </a:r>
            <a:r>
              <a:rPr lang="ko-KR" altLang="en-US" dirty="0"/>
              <a:t> 에 이용</a:t>
            </a:r>
            <a:endParaRPr lang="en-US" altLang="ko-KR" dirty="0"/>
          </a:p>
          <a:p>
            <a:r>
              <a:rPr lang="en-US" altLang="ko-KR" dirty="0"/>
              <a:t>BERT small </a:t>
            </a:r>
            <a:r>
              <a:rPr lang="ko-KR" altLang="en-US" dirty="0"/>
              <a:t>을 이용한 실험 </a:t>
            </a:r>
            <a:r>
              <a:rPr lang="en-US" altLang="ko-KR" dirty="0"/>
              <a:t>(BERT large</a:t>
            </a:r>
            <a:r>
              <a:rPr lang="ko-KR" altLang="en-US" dirty="0"/>
              <a:t> 너무 크다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D81E5-A1F9-4816-9B8C-DB1ED4D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74" y="3204014"/>
            <a:ext cx="4886386" cy="31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1812-D8B5-47D1-B4D3-34C774B9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6" y="18255"/>
            <a:ext cx="7886700" cy="1325563"/>
          </a:xfrm>
        </p:spPr>
        <p:txBody>
          <a:bodyPr/>
          <a:lstStyle/>
          <a:p>
            <a:r>
              <a:rPr lang="ko-KR" altLang="en-US" dirty="0"/>
              <a:t>성능비교 </a:t>
            </a:r>
            <a:r>
              <a:rPr lang="en-US" altLang="ko-KR" dirty="0"/>
              <a:t>(WSJ corpus)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BDEAF-E401-483C-AE63-7D21FD67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96" y="1161482"/>
            <a:ext cx="8217399" cy="4351338"/>
          </a:xfrm>
        </p:spPr>
        <p:txBody>
          <a:bodyPr/>
          <a:lstStyle/>
          <a:p>
            <a:r>
              <a:rPr lang="en-US" altLang="ko-KR" dirty="0"/>
              <a:t>Quantization</a:t>
            </a:r>
            <a:r>
              <a:rPr lang="ko-KR" altLang="en-US" dirty="0"/>
              <a:t>에 의한 성능 하락을 </a:t>
            </a:r>
            <a:r>
              <a:rPr lang="en-US" altLang="ko-KR" dirty="0"/>
              <a:t>BERT</a:t>
            </a:r>
            <a:r>
              <a:rPr lang="ko-KR" altLang="en-US" dirty="0"/>
              <a:t>를 이용 복구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E8A62-8BEB-4990-B602-2F66F30C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752"/>
            <a:ext cx="9144000" cy="48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22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C3EC1-68BC-463E-BCEF-B054789A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mask length and probabilities for TIMIT training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3620D-754F-48CD-BFCF-0767409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EE921-E145-4A17-AC0A-5FA4578C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0921"/>
            <a:ext cx="9144000" cy="28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13D1-DED1-46C6-9D00-A97937A6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Masked LM training (Cloze task)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06214-A530-47AE-95CD-3A1D905B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final hidden vectors corresponding to the mask tokens are fed into an output </a:t>
            </a:r>
            <a:r>
              <a:rPr lang="en-US" altLang="ko-KR" dirty="0" err="1"/>
              <a:t>softmax</a:t>
            </a:r>
            <a:r>
              <a:rPr lang="en-US" altLang="ko-KR" dirty="0"/>
              <a:t> over the vocabulary, as in a standard LM. In all of our experiments, we mask 15% of all </a:t>
            </a:r>
            <a:r>
              <a:rPr lang="en-US" altLang="ko-KR" dirty="0" err="1"/>
              <a:t>WordPiece</a:t>
            </a:r>
            <a:r>
              <a:rPr lang="en-US" altLang="ko-KR" dirty="0"/>
              <a:t> tokens in each sequence at random.</a:t>
            </a:r>
          </a:p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The loss is calculated as the difference between the output probability distributions  for each output ‘token’, and the true one-hot encoded 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charter"/>
              </a:rPr>
              <a:t>labels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ko-KR" altLang="en-US" dirty="0"/>
          </a:p>
          <a:p>
            <a:r>
              <a:rPr lang="en-US" altLang="ko-KR" dirty="0"/>
              <a:t>In contrast to denoising auto-encoders (Vincent et al., 2008), we only predict the masked words rather than reconstructing the entire input.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96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D50DE-B5F9-468C-B9A4-5A6376EA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BD65F-E065-427C-B9CD-91E58691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160CB-2FA1-4EC6-9377-6485E0C4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7" y="1824037"/>
            <a:ext cx="78867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9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735F-4717-4873-B910-D7DBB7ED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4: Wav2vec 2.0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6709D-6B3B-4271-8377-A9E4FFDC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63991"/>
            <a:ext cx="7886700" cy="2312971"/>
          </a:xfrm>
        </p:spPr>
        <p:txBody>
          <a:bodyPr/>
          <a:lstStyle/>
          <a:p>
            <a:r>
              <a:rPr lang="en-US" altLang="ko-KR" dirty="0"/>
              <a:t>Transformer-based </a:t>
            </a:r>
          </a:p>
          <a:p>
            <a:r>
              <a:rPr lang="en-US" altLang="ko-KR" dirty="0"/>
              <a:t>Design ASR with only 10 minutes of labeled data (low resource speech recognition) and pre-training on 53K hours of unlabeled data (5.7/10.1 WER on clean/noisy </a:t>
            </a:r>
            <a:r>
              <a:rPr lang="en-US" altLang="ko-KR" dirty="0" err="1"/>
              <a:t>Librispeech</a:t>
            </a:r>
            <a:r>
              <a:rPr lang="en-US" altLang="ko-KR" dirty="0"/>
              <a:t> </a:t>
            </a:r>
            <a:r>
              <a:rPr lang="en-US" altLang="ko-KR" dirty="0" err="1"/>
              <a:t>testset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F356D-F97B-4288-9A64-33A9286D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5" y="1396214"/>
            <a:ext cx="5838940" cy="24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738B-367B-4335-A469-8D70B261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B358E-9D9D-4806-A6D2-D22987D0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2697"/>
            <a:ext cx="7886700" cy="151023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Vq-wav2vec </a:t>
            </a:r>
            <a:r>
              <a:rPr lang="ko-KR" altLang="en-US" dirty="0"/>
              <a:t>과 비교할 때 많이 간단해짐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Context network</a:t>
            </a:r>
            <a:r>
              <a:rPr lang="ko-KR" altLang="en-US" dirty="0"/>
              <a:t>이 생략되고</a:t>
            </a:r>
            <a:r>
              <a:rPr lang="en-US" altLang="ko-KR" dirty="0"/>
              <a:t>, quantized latent representation </a:t>
            </a:r>
            <a:r>
              <a:rPr lang="ko-KR" altLang="en-US" dirty="0"/>
              <a:t>이 직접 </a:t>
            </a:r>
            <a:r>
              <a:rPr lang="en-US" altLang="ko-KR" dirty="0"/>
              <a:t>Transformer </a:t>
            </a:r>
            <a:r>
              <a:rPr lang="ko-KR" altLang="en-US" dirty="0"/>
              <a:t>로 들어 감 </a:t>
            </a:r>
            <a:r>
              <a:rPr lang="en-US" altLang="ko-KR" dirty="0"/>
              <a:t>(Transformer </a:t>
            </a:r>
            <a:r>
              <a:rPr lang="ko-KR" altLang="en-US" dirty="0"/>
              <a:t>가 </a:t>
            </a:r>
            <a:r>
              <a:rPr lang="en-US" altLang="ko-KR" dirty="0"/>
              <a:t>context network </a:t>
            </a:r>
            <a:r>
              <a:rPr lang="ko-KR" altLang="en-US" dirty="0"/>
              <a:t>역할 도 함</a:t>
            </a:r>
            <a:r>
              <a:rPr lang="en-US" altLang="ko-KR" dirty="0"/>
              <a:t>).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Previous work learned a quantization of the data followed by a contextualized representations with a self-attention model [5, 4], whereas our approach solves both problems end-to-end.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B2B0E-EA98-4299-81F9-EEB9E43A1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81037"/>
            <a:ext cx="80200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EFE23-C68D-4627-BCDC-6BAD90F9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CB930-5812-4EDF-B7AA-4F9BD1C4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0" i="0" u="none" strike="noStrike" baseline="0" dirty="0">
                <a:latin typeface="NimbusRomNo9L-Medi"/>
              </a:rPr>
              <a:t>Feature encoder. </a:t>
            </a:r>
            <a:r>
              <a:rPr lang="en-US" altLang="ko-KR" sz="2400" b="0" i="0" u="none" strike="noStrike" baseline="0" dirty="0">
                <a:latin typeface="NimbusRomNo9L-Regu"/>
              </a:rPr>
              <a:t>The encoder consists of several blocks containing a temporal convolution followed by layer normalization [1] and a GELU activation function [21]. The raw waveform input to the encoder is normalized to zero mean and unit variance.</a:t>
            </a:r>
          </a:p>
          <a:p>
            <a:pPr algn="l"/>
            <a:r>
              <a:rPr lang="en-US" altLang="ko-KR" sz="2400" b="0" i="0" u="none" strike="noStrike" baseline="0" dirty="0">
                <a:latin typeface="NimbusRomNo9L-Medi"/>
              </a:rPr>
              <a:t>Contextualized representations with Transformers. </a:t>
            </a:r>
            <a:r>
              <a:rPr lang="en-US" altLang="ko-KR" sz="2400" b="0" i="0" u="none" strike="noStrike" baseline="0" dirty="0">
                <a:latin typeface="NimbusRomNo9L-Regu"/>
              </a:rPr>
              <a:t>The output of the feature encoder is fed to a context network which follows the Transformer architecture [55, 9, 33]. Instead of fixed positional embeddings which encode absolute positional information, we use a convolutional layer similar to [37, 4, 57] which acts as relative positional embedding.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4673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1A19-69D6-4965-A555-362D715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C681D-5CA2-4FC5-B8DB-2ECC2FE5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codebooks and concatenate the results</a:t>
            </a:r>
          </a:p>
          <a:p>
            <a:r>
              <a:rPr lang="en-US" altLang="ko-KR" dirty="0"/>
              <a:t>Gumbel </a:t>
            </a:r>
            <a:r>
              <a:rPr lang="en-US" altLang="ko-KR" dirty="0" err="1"/>
              <a:t>softmax</a:t>
            </a:r>
            <a:r>
              <a:rPr lang="en-US" altLang="ko-KR" dirty="0"/>
              <a:t> for choosing discrete codebook entries in a differentiable way.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FD6922-A28D-4E7E-8C7F-45222792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738688"/>
            <a:ext cx="8829675" cy="143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835D35-822D-4A09-80A7-2AFD7E33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3660457"/>
            <a:ext cx="8763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48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CED1-74AF-433B-9723-A53303C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74E0B-5F5C-4989-A950-455535F6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mask the latent speech representations output by the encoder, we randomly sample without replacement a certain proportion p of all time steps to be starting indices and then mask the subsequent M consecutive time steps from every sampled index; spans may overlap.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7FC82-815A-4FA7-AAE2-10E2527F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82490"/>
            <a:ext cx="7593496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7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F00B9-265D-4F62-8C9A-05007887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B7B1B-A339-4377-9AB8-B029661A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Contrastive loss for masking and diversity loss for codebook entry diversity.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F0711-ADCE-46C7-883E-7A8B9F19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85" y="2877402"/>
            <a:ext cx="3779074" cy="732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D6940-5A8F-47DB-8856-7506E86A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609474"/>
            <a:ext cx="8782050" cy="1704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CD8533-3A72-4626-A391-563A6512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153" y="5559968"/>
            <a:ext cx="4838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2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7F34-AE31-4FFC-BF79-F28982D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Contrastive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40DE7-5A03-45D2-A8E7-7668662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Given context network output </a:t>
            </a: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centered over masked time step t, the model needs to identify the true quantized latent speech representation qt in a set of K+1 quantized candidate representations q~ =Q</a:t>
            </a:r>
            <a:r>
              <a:rPr lang="en-US" altLang="ko-KR" baseline="-25000" dirty="0"/>
              <a:t>t</a:t>
            </a:r>
            <a:r>
              <a:rPr lang="en-US" altLang="ko-KR" dirty="0"/>
              <a:t> which includes qt and K distractors. Distractors are uniformly sampled from other masked time steps of the same utterance. The loss is defined as: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we compute the cosine similarity sim(a, b) = </a:t>
            </a:r>
            <a:r>
              <a:rPr lang="en-US" altLang="ko-KR" dirty="0" err="1"/>
              <a:t>a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b</a:t>
            </a:r>
            <a:r>
              <a:rPr lang="en-US" altLang="ko-KR" dirty="0"/>
              <a:t>/||a||||b||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  <a:r>
              <a:rPr lang="ko-KR" altLang="en-US" dirty="0"/>
              <a:t>는 가급적 </a:t>
            </a:r>
            <a:r>
              <a:rPr lang="en-US" altLang="ko-KR" dirty="0"/>
              <a:t>q</a:t>
            </a:r>
            <a:r>
              <a:rPr lang="en-US" altLang="ko-KR" baseline="-25000" dirty="0"/>
              <a:t>t</a:t>
            </a:r>
            <a:r>
              <a:rPr lang="en-US" altLang="ko-KR" dirty="0"/>
              <a:t> </a:t>
            </a:r>
            <a:r>
              <a:rPr lang="ko-KR" altLang="en-US" dirty="0"/>
              <a:t>에 가깝게</a:t>
            </a:r>
            <a:r>
              <a:rPr lang="en-US" altLang="ko-KR" dirty="0"/>
              <a:t>, </a:t>
            </a:r>
            <a:r>
              <a:rPr lang="ko-KR" altLang="en-US" dirty="0"/>
              <a:t>그렇지만 다른 것 과는 멀게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6EAF6-7DB5-42B9-BD1B-2380D7CB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3979227"/>
            <a:ext cx="3943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47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1DA7F-470B-48CC-8365-EE05F2C2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Diversity loss and Penalty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0D9AC-7892-4ED3-B768-59499970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We encourage the equal use of the V entries in each of the G codebooks by maximizing the entropy of the averaged </a:t>
            </a:r>
            <a:r>
              <a:rPr lang="en-US" altLang="ko-KR" dirty="0" err="1"/>
              <a:t>softmax</a:t>
            </a:r>
            <a:r>
              <a:rPr lang="en-US" altLang="ko-KR" dirty="0"/>
              <a:t> distribution L over the codebook entries for each codebook p-g across a batch of utterances; the </a:t>
            </a:r>
            <a:r>
              <a:rPr lang="en-US" altLang="ko-KR" dirty="0" err="1"/>
              <a:t>softmax</a:t>
            </a:r>
            <a:r>
              <a:rPr lang="en-US" altLang="ko-KR" dirty="0"/>
              <a:t> distribution does not contain the </a:t>
            </a:r>
            <a:r>
              <a:rPr lang="en-US" altLang="ko-KR" dirty="0" err="1"/>
              <a:t>gumbel</a:t>
            </a:r>
            <a:r>
              <a:rPr lang="en-US" altLang="ko-KR" dirty="0"/>
              <a:t> noise nor a temperature. </a:t>
            </a:r>
          </a:p>
          <a:p>
            <a:r>
              <a:rPr lang="en-US" altLang="ko-KR" dirty="0"/>
              <a:t>To stabilize the training, it is helpful to apply an L2 penalty to the activations of the final layer of the feature encoder but before the final layer normalization.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594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F840-6E42-4110-8BA5-785EDA60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Pretraining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F6FFA-34D5-4069-ADE4-531563F2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masking, we sample p = 0.065 of all time-steps to be starting indices and mask the subsequent M = 10 time-steps. This results in approximately 49% of all time steps to be masked with a mean span length of 14.7, or 299ms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08A60-939A-414A-B1D9-B0628857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Wav2vec</a:t>
            </a:r>
            <a:r>
              <a:rPr lang="ko-KR" altLang="en-US" dirty="0"/>
              <a:t>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23191-8059-4802-847C-206BE06E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91838" cy="4892809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종래의 </a:t>
            </a:r>
            <a:r>
              <a:rPr lang="en-US" altLang="ko-KR" dirty="0"/>
              <a:t>HMM </a:t>
            </a:r>
            <a:r>
              <a:rPr lang="ko-KR" altLang="en-US" dirty="0"/>
              <a:t>을 이용한 음성인식</a:t>
            </a:r>
            <a:endParaRPr lang="en-US" altLang="ko-KR" dirty="0"/>
          </a:p>
          <a:p>
            <a:pPr lvl="1"/>
            <a:r>
              <a:rPr lang="en-US" altLang="ko-KR" dirty="0"/>
              <a:t>Hand-labeled feature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en-US" altLang="ko-KR" dirty="0"/>
              <a:t>Filter-bank, MFCC, +delta, + normalization, +VTLN,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en-US" altLang="ko-KR" dirty="0" err="1"/>
              <a:t>fMLLR</a:t>
            </a:r>
            <a:endParaRPr lang="en-US" altLang="ko-KR" dirty="0"/>
          </a:p>
          <a:p>
            <a:pPr lvl="1"/>
            <a:r>
              <a:rPr lang="ko-KR" altLang="en-US" dirty="0"/>
              <a:t>일반적으로 작은 </a:t>
            </a:r>
            <a:r>
              <a:rPr lang="en-US" altLang="ko-KR" dirty="0"/>
              <a:t>training data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End-to-end </a:t>
            </a:r>
            <a:r>
              <a:rPr lang="ko-KR" altLang="en-US" dirty="0"/>
              <a:t>음성인식 방법 </a:t>
            </a:r>
            <a:r>
              <a:rPr lang="en-US" altLang="ko-KR" dirty="0"/>
              <a:t>(CTC, LAS)</a:t>
            </a:r>
          </a:p>
          <a:p>
            <a:pPr lvl="1"/>
            <a:r>
              <a:rPr lang="ko-KR" altLang="en-US" dirty="0"/>
              <a:t>좋은 성능을 위해 많은 </a:t>
            </a:r>
            <a:r>
              <a:rPr lang="en-US" altLang="ko-KR" dirty="0"/>
              <a:t>labeled data (</a:t>
            </a:r>
            <a:r>
              <a:rPr lang="ko-KR" altLang="en-US" dirty="0"/>
              <a:t>보통 </a:t>
            </a:r>
            <a:r>
              <a:rPr lang="en-US" altLang="ko-KR" dirty="0"/>
              <a:t>10,000 </a:t>
            </a:r>
            <a:r>
              <a:rPr lang="ko-KR" altLang="en-US" dirty="0"/>
              <a:t>시간 단위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Resource limited language </a:t>
            </a:r>
            <a:r>
              <a:rPr lang="ko-KR" altLang="en-US" dirty="0"/>
              <a:t>를 위한 </a:t>
            </a:r>
            <a:r>
              <a:rPr lang="en-US" altLang="ko-KR" dirty="0"/>
              <a:t>ASR </a:t>
            </a:r>
            <a:r>
              <a:rPr lang="ko-KR" altLang="en-US" dirty="0"/>
              <a:t>설계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Unlabeled data </a:t>
            </a:r>
            <a:r>
              <a:rPr lang="ko-KR" altLang="en-US" dirty="0"/>
              <a:t>를 이용하는 </a:t>
            </a:r>
            <a:r>
              <a:rPr lang="en-US" altLang="ko-KR" dirty="0"/>
              <a:t>self-supervised </a:t>
            </a:r>
            <a:r>
              <a:rPr lang="ko-KR" altLang="en-US" dirty="0"/>
              <a:t>방법의 </a:t>
            </a:r>
            <a:r>
              <a:rPr lang="en-US" altLang="ko-KR" dirty="0"/>
              <a:t>pre-training </a:t>
            </a:r>
            <a:r>
              <a:rPr lang="ko-KR" altLang="en-US" dirty="0"/>
              <a:t>방법에 의하여 좋은 특징을 추출</a:t>
            </a:r>
            <a:r>
              <a:rPr lang="en-US" altLang="ko-KR" dirty="0"/>
              <a:t>. </a:t>
            </a:r>
            <a:r>
              <a:rPr lang="ko-KR" altLang="en-US" dirty="0"/>
              <a:t>이 추출된 특징을 이용하고 약간의 </a:t>
            </a:r>
            <a:r>
              <a:rPr lang="en-US" altLang="ko-KR" dirty="0"/>
              <a:t>labeled data</a:t>
            </a:r>
            <a:r>
              <a:rPr lang="ko-KR" altLang="en-US" dirty="0"/>
              <a:t>를 이용 최적학습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0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C093-E60E-43AF-8C39-86C76239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09DE-C14A-4842-B5BD-B83153D9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Phoneme recognition task: adding a randomly initialized linear projection on top of the context network into C classes representing the vocabulary of the task [4].</a:t>
            </a:r>
          </a:p>
          <a:p>
            <a:r>
              <a:rPr lang="en-US" altLang="ko-KR" dirty="0"/>
              <a:t>Grapheme output - for </a:t>
            </a:r>
            <a:r>
              <a:rPr lang="en-US" altLang="ko-KR" dirty="0" err="1"/>
              <a:t>Librispeech</a:t>
            </a:r>
            <a:r>
              <a:rPr lang="en-US" altLang="ko-KR" dirty="0"/>
              <a:t>, we have 29 tokens for character targets plus a word boundary token. Models are optimized by minimizing a CTC loss [14] and we apply a modified version of </a:t>
            </a:r>
            <a:r>
              <a:rPr lang="en-US" altLang="ko-KR" dirty="0" err="1"/>
              <a:t>SpecAugment</a:t>
            </a:r>
            <a:r>
              <a:rPr lang="en-US" altLang="ko-KR" dirty="0"/>
              <a:t> [41] by masking to time-steps and channels during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19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2AFD-EE8D-48B7-9AF8-4ED42499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0C89C-80D5-48D8-8C44-E44B045F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Unlabeled dataset for pretraining: </a:t>
            </a:r>
            <a:r>
              <a:rPr lang="en-US" altLang="ko-KR" dirty="0" err="1"/>
              <a:t>Librispeech</a:t>
            </a:r>
            <a:r>
              <a:rPr lang="en-US" altLang="ko-KR" dirty="0"/>
              <a:t> corpus [40] without transcriptions containing 960 hours of audio (LS-960) or the audio data from </a:t>
            </a:r>
            <a:r>
              <a:rPr lang="en-US" altLang="ko-KR" dirty="0" err="1"/>
              <a:t>LibriVox</a:t>
            </a:r>
            <a:r>
              <a:rPr lang="en-US" altLang="ko-KR" dirty="0"/>
              <a:t> (LV-60k).</a:t>
            </a:r>
          </a:p>
          <a:p>
            <a:r>
              <a:rPr lang="en-US" altLang="ko-KR" dirty="0"/>
              <a:t>Finetuning – TIMIT and </a:t>
            </a:r>
            <a:r>
              <a:rPr lang="en-US" altLang="ko-KR" dirty="0" err="1"/>
              <a:t>Librispeech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0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FBCDE-7705-4D28-884F-3908653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B5A3B-092C-4461-B9DE-31321378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86D1BD-0C10-4D3B-A381-C4040AB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76" y="0"/>
            <a:ext cx="7932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4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55BB-0E1F-49E4-885F-C65970A2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F20C6-ED1C-4BD0-97FF-833C1081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38ED0-E5C1-41FB-B01D-7910494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628650"/>
            <a:ext cx="8410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71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A36D-584F-4282-83A5-2FCEA70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812B-F26F-4193-AFA0-C819D7C6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9215" cy="4351338"/>
          </a:xfrm>
        </p:spPr>
        <p:txBody>
          <a:bodyPr/>
          <a:lstStyle/>
          <a:p>
            <a:r>
              <a:rPr lang="en-US" altLang="ko-KR" dirty="0"/>
              <a:t>NLP</a:t>
            </a:r>
            <a:r>
              <a:rPr lang="ko-KR" altLang="en-US" dirty="0"/>
              <a:t>에서 많이 이용되는 </a:t>
            </a:r>
            <a:r>
              <a:rPr lang="en-US" altLang="ko-KR" dirty="0"/>
              <a:t>pre-training </a:t>
            </a:r>
            <a:r>
              <a:rPr lang="ko-KR" altLang="en-US" dirty="0"/>
              <a:t>방법을 응용</a:t>
            </a:r>
            <a:endParaRPr lang="en-US" altLang="ko-KR" dirty="0"/>
          </a:p>
          <a:p>
            <a:r>
              <a:rPr lang="en-US" altLang="ko-KR" dirty="0"/>
              <a:t>Wav2vec – unlabeled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활용하여 </a:t>
            </a:r>
            <a:r>
              <a:rPr lang="en-US" altLang="ko-KR" dirty="0"/>
              <a:t>pre-training </a:t>
            </a:r>
            <a:r>
              <a:rPr lang="ko-KR" altLang="en-US" dirty="0"/>
              <a:t>후 소량의 </a:t>
            </a:r>
            <a:r>
              <a:rPr lang="en-US" altLang="ko-KR" dirty="0"/>
              <a:t>labeled data</a:t>
            </a:r>
            <a:r>
              <a:rPr lang="ko-KR" altLang="en-US" dirty="0"/>
              <a:t>로 좋은 음성인식기 설계</a:t>
            </a:r>
            <a:endParaRPr lang="en-US" altLang="ko-KR" dirty="0"/>
          </a:p>
          <a:p>
            <a:r>
              <a:rPr lang="en-US" altLang="ko-KR" dirty="0"/>
              <a:t>Vq-wav2vec – BERT </a:t>
            </a:r>
            <a:r>
              <a:rPr lang="ko-KR" altLang="en-US" dirty="0"/>
              <a:t>모델을 이용하여 성능을 높였다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Wav2vec 2.0 – VQ-wav2vec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간략화시켜서</a:t>
            </a:r>
            <a:r>
              <a:rPr lang="ko-KR" altLang="en-US" dirty="0"/>
              <a:t> </a:t>
            </a:r>
            <a:r>
              <a:rPr lang="en-US" altLang="ko-KR" dirty="0"/>
              <a:t>context network </a:t>
            </a:r>
            <a:r>
              <a:rPr lang="ko-KR" altLang="en-US" dirty="0"/>
              <a:t>과 </a:t>
            </a:r>
            <a:r>
              <a:rPr lang="en-US" altLang="ko-KR" dirty="0"/>
              <a:t>BERT </a:t>
            </a:r>
            <a:r>
              <a:rPr lang="ko-KR" altLang="en-US" dirty="0"/>
              <a:t>를 </a:t>
            </a:r>
            <a:r>
              <a:rPr lang="en-US" altLang="ko-KR" dirty="0"/>
              <a:t>Transformer </a:t>
            </a:r>
            <a:r>
              <a:rPr lang="ko-KR" altLang="en-US" dirty="0"/>
              <a:t>구조로 대치하였다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6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58B0-5D7C-42B5-BD8F-5EEA574C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종래의 </a:t>
            </a:r>
            <a:r>
              <a:rPr lang="en-US" altLang="ko-KR" dirty="0"/>
              <a:t>acoustic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63D9A-95C1-41EE-8C73-C07B7594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130" y="1825625"/>
            <a:ext cx="3741219" cy="473880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Feature extractor – Mel frequency filter bank, MFCC (</a:t>
            </a:r>
            <a:r>
              <a:rPr lang="en-US" altLang="ko-KR" dirty="0" err="1"/>
              <a:t>mel</a:t>
            </a:r>
            <a:r>
              <a:rPr lang="en-US" altLang="ko-KR" dirty="0"/>
              <a:t>-frequency cepstral coefficients) </a:t>
            </a:r>
            <a:r>
              <a:rPr lang="ko-KR" altLang="en-US" dirty="0"/>
              <a:t>등 사람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이 설계한 </a:t>
            </a:r>
            <a:r>
              <a:rPr lang="en-US" altLang="ko-KR" dirty="0"/>
              <a:t>feature </a:t>
            </a:r>
          </a:p>
          <a:p>
            <a:r>
              <a:rPr lang="ko-KR" altLang="en-US" dirty="0"/>
              <a:t>이 것을 </a:t>
            </a:r>
            <a:r>
              <a:rPr lang="en-US" altLang="ko-KR" dirty="0"/>
              <a:t>unlabeled data</a:t>
            </a:r>
            <a:r>
              <a:rPr lang="ko-KR" altLang="en-US" dirty="0"/>
              <a:t>를 이용하여 자동으로 생성하자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Representation learning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E9304-A7E2-4D2E-9422-EFBF6624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4" y="2313229"/>
            <a:ext cx="3101009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61D1F-0F51-4BAA-AD4D-7B5B00B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  <a:r>
              <a:rPr lang="en-US" altLang="ko-KR" dirty="0"/>
              <a:t> </a:t>
            </a:r>
            <a:r>
              <a:rPr lang="ko-KR" altLang="en-US" dirty="0"/>
              <a:t>다룰 논문 </a:t>
            </a:r>
            <a:r>
              <a:rPr lang="en-US" altLang="ko-KR" dirty="0"/>
              <a:t>3</a:t>
            </a:r>
            <a:r>
              <a:rPr lang="ko-KR" altLang="en-US" dirty="0"/>
              <a:t>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9C7C-0F60-427F-94EC-FE96064A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Representation learning with contrastive predictive coding (DeepMind)</a:t>
            </a:r>
          </a:p>
          <a:p>
            <a:r>
              <a:rPr lang="en-US" altLang="ko-KR" sz="3200" dirty="0"/>
              <a:t>Wav2vec: Unsupervised pretraining for speech recognition (Facebook AI)</a:t>
            </a:r>
          </a:p>
          <a:p>
            <a:r>
              <a:rPr lang="en-US" altLang="ko-KR" sz="3200" dirty="0"/>
              <a:t>VQ-WAV2VEC: Self-supervised</a:t>
            </a:r>
            <a:r>
              <a:rPr lang="ko-KR" altLang="en-US" sz="3200" dirty="0"/>
              <a:t> </a:t>
            </a:r>
            <a:r>
              <a:rPr lang="en-US" altLang="ko-KR" sz="3200" dirty="0"/>
              <a:t>learning</a:t>
            </a:r>
            <a:r>
              <a:rPr lang="ko-KR" altLang="en-US" sz="3200" dirty="0"/>
              <a:t> </a:t>
            </a:r>
            <a:r>
              <a:rPr lang="en-US" altLang="ko-KR" sz="3200" dirty="0"/>
              <a:t>of</a:t>
            </a:r>
            <a:r>
              <a:rPr lang="ko-KR" altLang="en-US" sz="3200" dirty="0"/>
              <a:t> </a:t>
            </a:r>
            <a:r>
              <a:rPr lang="en-US" altLang="ko-KR" sz="3200" dirty="0"/>
              <a:t>discrete speech representations (Facebook)</a:t>
            </a:r>
          </a:p>
          <a:p>
            <a:r>
              <a:rPr lang="en-US" altLang="ko-KR" sz="3200" dirty="0"/>
              <a:t>Wav2vec 2.0 (Facebook AI)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81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074B-50D9-4B52-9974-CBB75CA2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70971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1: Representation learning with contrastive predictive coding </a:t>
            </a:r>
            <a:r>
              <a:rPr lang="en-US" altLang="ko-KR" sz="3600" dirty="0"/>
              <a:t>(DeepMind)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D79AE-D89B-4536-94CB-EC5DFBDF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17443"/>
            <a:ext cx="7886700" cy="4351338"/>
          </a:xfrm>
        </p:spPr>
        <p:txBody>
          <a:bodyPr/>
          <a:lstStyle/>
          <a:p>
            <a:r>
              <a:rPr lang="en-US" altLang="ko-KR" dirty="0"/>
              <a:t>Self-supervised: Encoder</a:t>
            </a:r>
            <a:r>
              <a:rPr lang="ko-KR" altLang="en-US" dirty="0"/>
              <a:t>의 출력에서 </a:t>
            </a:r>
            <a:r>
              <a:rPr lang="en-US" altLang="ko-KR" dirty="0"/>
              <a:t>context</a:t>
            </a:r>
            <a:r>
              <a:rPr lang="ko-KR" altLang="en-US" dirty="0"/>
              <a:t>를 고려하여 미래의</a:t>
            </a:r>
            <a:r>
              <a:rPr lang="en-US" altLang="ko-KR" dirty="0"/>
              <a:t> embedding</a:t>
            </a:r>
            <a:r>
              <a:rPr lang="ko-KR" altLang="en-US" dirty="0"/>
              <a:t>을 예측</a:t>
            </a:r>
            <a:r>
              <a:rPr lang="en-US" altLang="ko-KR" dirty="0"/>
              <a:t>, </a:t>
            </a:r>
            <a:r>
              <a:rPr lang="ko-KR" altLang="en-US" dirty="0"/>
              <a:t>좋은</a:t>
            </a:r>
            <a:r>
              <a:rPr lang="en-US" altLang="ko-KR" dirty="0"/>
              <a:t> feature </a:t>
            </a:r>
            <a:r>
              <a:rPr lang="ko-KR" altLang="en-US" dirty="0"/>
              <a:t>를 이용해야 이 것이 가능할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입력은 음성</a:t>
            </a:r>
            <a:r>
              <a:rPr lang="en-US" altLang="ko-KR" dirty="0"/>
              <a:t> waveform (filter bank </a:t>
            </a:r>
            <a:r>
              <a:rPr lang="ko-KR" altLang="en-US" dirty="0"/>
              <a:t>가 아니다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특징</a:t>
            </a:r>
            <a:r>
              <a:rPr lang="en-US" altLang="ko-KR" dirty="0"/>
              <a:t>(feature) + linear classifier </a:t>
            </a:r>
            <a:r>
              <a:rPr lang="ko-KR" altLang="en-US" dirty="0"/>
              <a:t>에 의한 음소인식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347D46-FA76-4555-B960-443EC2FD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48" y="3693112"/>
            <a:ext cx="6686904" cy="31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1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EBE1C-30E6-4AAD-8DBC-5E2477E2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6C2C3-41AA-4BBE-8353-5D7083D0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96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x -&gt; z -&gt; c   </a:t>
            </a:r>
            <a:br>
              <a:rPr lang="en-US" altLang="ko-KR" dirty="0"/>
            </a:br>
            <a:r>
              <a:rPr lang="en-US" altLang="ko-KR" dirty="0"/>
              <a:t>  In text, x is an input text, z is an non-contextualized embedding (word-vector), c is the contextualized vector. </a:t>
            </a:r>
          </a:p>
          <a:p>
            <a:r>
              <a:rPr lang="en-US" altLang="ko-KR" dirty="0"/>
              <a:t>z is the frame-level embedding, c is the multiple frame embedding (contextualized)</a:t>
            </a:r>
          </a:p>
          <a:p>
            <a:r>
              <a:rPr lang="en-US" altLang="ko-KR" dirty="0"/>
              <a:t>How to design z? Maximize the mutual information between x and 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E9247-4157-4B17-960F-9469DCDF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07" y="5301546"/>
            <a:ext cx="4210691" cy="9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11170</TotalTime>
  <Words>2509</Words>
  <Application>Microsoft Office PowerPoint</Application>
  <PresentationFormat>화면 슬라이드 쇼(4:3)</PresentationFormat>
  <Paragraphs>169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70" baseType="lpstr">
      <vt:lpstr>ArialMT</vt:lpstr>
      <vt:lpstr>charter</vt:lpstr>
      <vt:lpstr>CMBX10</vt:lpstr>
      <vt:lpstr>CMMI10</vt:lpstr>
      <vt:lpstr>CMMI7</vt:lpstr>
      <vt:lpstr>CMR10</vt:lpstr>
      <vt:lpstr>CMSY10</vt:lpstr>
      <vt:lpstr>MS-PGothic</vt:lpstr>
      <vt:lpstr>NimbusRomNo9L-Medi</vt:lpstr>
      <vt:lpstr>NimbusRomNo9L-Regu</vt:lpstr>
      <vt:lpstr>맑은 고딕</vt:lpstr>
      <vt:lpstr>Arial</vt:lpstr>
      <vt:lpstr>Blackadder ITC</vt:lpstr>
      <vt:lpstr>Calibri</vt:lpstr>
      <vt:lpstr>Calibri Light</vt:lpstr>
      <vt:lpstr>Office 테마</vt:lpstr>
      <vt:lpstr>Unsupervised Pre-training for Speech Recognition (wav2vec and 2.0)</vt:lpstr>
      <vt:lpstr>Pre-training</vt:lpstr>
      <vt:lpstr>BERT Masked LM training </vt:lpstr>
      <vt:lpstr>Masked LM training (Cloze task)</vt:lpstr>
      <vt:lpstr>Wav2vec의 목적</vt:lpstr>
      <vt:lpstr>종래의 acoustic model </vt:lpstr>
      <vt:lpstr>오늘 다룰 논문 3편</vt:lpstr>
      <vt:lpstr>논문 1: Representation learning with contrastive predictive coding (DeepMind)</vt:lpstr>
      <vt:lpstr>PowerPoint 프레젠테이션</vt:lpstr>
      <vt:lpstr>Mutual information </vt:lpstr>
      <vt:lpstr>PowerPoint 프레젠테이션</vt:lpstr>
      <vt:lpstr>Training for CPC </vt:lpstr>
      <vt:lpstr>Negative sampling</vt:lpstr>
      <vt:lpstr>NCE(Noise Contrastive Estimation)</vt:lpstr>
      <vt:lpstr>PowerPoint 프레젠테이션</vt:lpstr>
      <vt:lpstr>Application of CPC</vt:lpstr>
      <vt:lpstr>논문 2: Wav2vec network</vt:lpstr>
      <vt:lpstr>PowerPoint 프레젠테이션</vt:lpstr>
      <vt:lpstr>Encoder network (f, feature extraction)</vt:lpstr>
      <vt:lpstr>Context network (aggregation)</vt:lpstr>
      <vt:lpstr>Loss and training </vt:lpstr>
      <vt:lpstr>음성인식에의 응용</vt:lpstr>
      <vt:lpstr>Corpus</vt:lpstr>
      <vt:lpstr>TIMIT fine-tuning (phoneme)</vt:lpstr>
      <vt:lpstr>PowerPoint 프레젠테이션</vt:lpstr>
      <vt:lpstr>PowerPoint 프레젠테이션</vt:lpstr>
      <vt:lpstr>훈련</vt:lpstr>
      <vt:lpstr>CPC objective function </vt:lpstr>
      <vt:lpstr>논문 3: VQ-WAV2VEC: SELF-SUPERVISED LEARNING OF DISCRETE SPEECH REPRESENTATIONS</vt:lpstr>
      <vt:lpstr>Vector quantization (&lt;-&gt; scalar quantization)</vt:lpstr>
      <vt:lpstr>Embedding의 양자화</vt:lpstr>
      <vt:lpstr>Vector Quantization 모듈.</vt:lpstr>
      <vt:lpstr>Gumbel softmax</vt:lpstr>
      <vt:lpstr>PowerPoint 프레젠테이션</vt:lpstr>
      <vt:lpstr>K-means clustering </vt:lpstr>
      <vt:lpstr>Use of BERT</vt:lpstr>
      <vt:lpstr>음성인식에의 이용</vt:lpstr>
      <vt:lpstr>성능비교 (WSJ corpus)</vt:lpstr>
      <vt:lpstr>BERT mask length and probabilities for TIMIT training </vt:lpstr>
      <vt:lpstr>PowerPoint 프레젠테이션</vt:lpstr>
      <vt:lpstr>논문 4: Wav2vec 2.0</vt:lpstr>
      <vt:lpstr>PowerPoint 프레젠테이션</vt:lpstr>
      <vt:lpstr>Feature encoder and Transformer</vt:lpstr>
      <vt:lpstr>Quantization</vt:lpstr>
      <vt:lpstr>Training</vt:lpstr>
      <vt:lpstr>Training loss</vt:lpstr>
      <vt:lpstr>Contrastive loss</vt:lpstr>
      <vt:lpstr>Diversity loss and Penalty</vt:lpstr>
      <vt:lpstr>Pretraining </vt:lpstr>
      <vt:lpstr>Fine-tuning</vt:lpstr>
      <vt:lpstr>Datasets 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Wav2vec: Unsupervised Pre-training for Speech Recognition</dc:title>
  <dc:creator>Sung Wonyong</dc:creator>
  <cp:lastModifiedBy>성원용</cp:lastModifiedBy>
  <cp:revision>70</cp:revision>
  <dcterms:created xsi:type="dcterms:W3CDTF">2021-07-03T09:18:37Z</dcterms:created>
  <dcterms:modified xsi:type="dcterms:W3CDTF">2022-06-21T05:36:15Z</dcterms:modified>
</cp:coreProperties>
</file>