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5" r:id="rId6"/>
    <p:sldId id="270" r:id="rId7"/>
    <p:sldId id="263" r:id="rId8"/>
    <p:sldId id="267" r:id="rId9"/>
    <p:sldId id="280" r:id="rId10"/>
    <p:sldId id="271" r:id="rId11"/>
    <p:sldId id="272" r:id="rId12"/>
    <p:sldId id="282" r:id="rId13"/>
    <p:sldId id="281" r:id="rId14"/>
    <p:sldId id="283" r:id="rId15"/>
    <p:sldId id="269" r:id="rId16"/>
    <p:sldId id="266" r:id="rId17"/>
    <p:sldId id="273" r:id="rId18"/>
    <p:sldId id="274" r:id="rId19"/>
    <p:sldId id="276" r:id="rId20"/>
    <p:sldId id="275" r:id="rId21"/>
    <p:sldId id="277" r:id="rId22"/>
    <p:sldId id="284" r:id="rId23"/>
    <p:sldId id="278" r:id="rId24"/>
    <p:sldId id="285" r:id="rId25"/>
    <p:sldId id="279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6156-DEDD-48C1-9A21-6001A75443A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DB4E-6AE3-48C4-B5C0-96D42DF66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3189" y="1122363"/>
            <a:ext cx="7157621" cy="2979120"/>
          </a:xfrm>
        </p:spPr>
        <p:txBody>
          <a:bodyPr/>
          <a:lstStyle/>
          <a:p>
            <a:r>
              <a:rPr lang="en-US" altLang="ko-KR" sz="3200"/>
              <a:t>Python IDE</a:t>
            </a:r>
            <a:br>
              <a:rPr lang="en-US" altLang="ko-KR" sz="3200"/>
            </a:br>
            <a:r>
              <a:rPr lang="en-US" altLang="ko-KR" sz="3200"/>
              <a:t>Basic variable</a:t>
            </a:r>
            <a:br>
              <a:rPr lang="en-US" altLang="ko-KR" sz="3200"/>
            </a:br>
            <a:r>
              <a:rPr lang="en-US" altLang="ko-KR" sz="3200"/>
              <a:t>Control flow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1800" dirty="0"/>
              <a:t>김선우</a:t>
            </a:r>
            <a:endParaRPr lang="en-US" altLang="ko-KR" sz="1800" dirty="0"/>
          </a:p>
          <a:p>
            <a:r>
              <a:rPr lang="en-US" altLang="ko-KR" sz="1800" dirty="0"/>
              <a:t>swkim@islab.snu.ac.kr</a:t>
            </a:r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Float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Floating point type.</a:t>
            </a:r>
          </a:p>
          <a:p>
            <a:pPr lvl="1"/>
            <a:r>
              <a:rPr lang="en-US" altLang="ko-KR"/>
              <a:t>Int type</a:t>
            </a:r>
            <a:r>
              <a:rPr lang="ko-KR" altLang="en-US"/>
              <a:t>과 연산시 결과는 </a:t>
            </a:r>
            <a:r>
              <a:rPr lang="en-US" altLang="ko-KR"/>
              <a:t>floating type</a:t>
            </a:r>
            <a:r>
              <a:rPr lang="ko-KR" altLang="en-US"/>
              <a:t>으로 자동 변환</a:t>
            </a:r>
            <a:r>
              <a:rPr lang="en-US" altLang="ko-KR"/>
              <a:t>.</a:t>
            </a:r>
          </a:p>
          <a:p>
            <a:r>
              <a:rPr lang="en-US" altLang="ko-KR"/>
              <a:t>float()</a:t>
            </a:r>
          </a:p>
          <a:p>
            <a:pPr lvl="1"/>
            <a:r>
              <a:rPr lang="en-US" altLang="ko-KR"/>
              <a:t>int() </a:t>
            </a:r>
            <a:r>
              <a:rPr lang="ko-KR" altLang="en-US"/>
              <a:t>와 마찬가지로 다른 </a:t>
            </a:r>
            <a:r>
              <a:rPr lang="en-US" altLang="ko-KR"/>
              <a:t>type</a:t>
            </a:r>
            <a:r>
              <a:rPr lang="ko-KR" altLang="en-US"/>
              <a:t>을 </a:t>
            </a:r>
            <a:r>
              <a:rPr lang="en-US" altLang="ko-KR"/>
              <a:t>float type</a:t>
            </a:r>
            <a:r>
              <a:rPr lang="ko-KR" altLang="en-US"/>
              <a:t>으로 바꾸는 명령어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55" y="3688730"/>
            <a:ext cx="3085657" cy="1396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48" y="4114800"/>
            <a:ext cx="2420297" cy="10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 </a:t>
            </a:r>
            <a:r>
              <a:rPr lang="en-US" altLang="ko-KR"/>
              <a:t>type</a:t>
            </a:r>
          </a:p>
          <a:p>
            <a:pPr lvl="1"/>
            <a:r>
              <a:rPr lang="en-US" altLang="ko-KR"/>
              <a:t>‘string’ </a:t>
            </a:r>
            <a:r>
              <a:rPr lang="ko-KR" altLang="en-US"/>
              <a:t>또는 </a:t>
            </a:r>
            <a:r>
              <a:rPr lang="en-US" altLang="ko-KR"/>
              <a:t>‘’’ string ‘’’</a:t>
            </a:r>
            <a:r>
              <a:rPr lang="ko-KR" altLang="en-US"/>
              <a:t>으로 표현</a:t>
            </a:r>
            <a:r>
              <a:rPr lang="en-US" altLang="ko-KR"/>
              <a:t>. (</a:t>
            </a:r>
            <a:r>
              <a:rPr lang="ko-KR" altLang="en-US"/>
              <a:t>큰따옴표와 구분하지 않음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+ : concatenation.</a:t>
            </a:r>
          </a:p>
          <a:p>
            <a:pPr lvl="1"/>
            <a:r>
              <a:rPr lang="en-US" altLang="ko-KR"/>
              <a:t>* : repeat</a:t>
            </a:r>
          </a:p>
          <a:p>
            <a:r>
              <a:rPr lang="ko-KR" altLang="en-US"/>
              <a:t>포맷 코드</a:t>
            </a:r>
            <a:endParaRPr lang="en-US" altLang="ko-KR"/>
          </a:p>
          <a:p>
            <a:pPr lvl="1"/>
            <a:r>
              <a:rPr lang="en-US" altLang="ko-KR"/>
              <a:t>%s : string</a:t>
            </a:r>
          </a:p>
          <a:p>
            <a:pPr lvl="1"/>
            <a:r>
              <a:rPr lang="en-US" altLang="ko-KR"/>
              <a:t>%c : character</a:t>
            </a:r>
          </a:p>
          <a:p>
            <a:pPr lvl="1"/>
            <a:r>
              <a:rPr lang="en-US" altLang="ko-KR"/>
              <a:t>%d : integer</a:t>
            </a:r>
          </a:p>
          <a:p>
            <a:pPr lvl="1"/>
            <a:r>
              <a:rPr lang="en-US" altLang="ko-KR"/>
              <a:t>%f  : floating point</a:t>
            </a:r>
          </a:p>
          <a:p>
            <a:r>
              <a:rPr lang="en-US" altLang="ko-KR"/>
              <a:t>Backslash: escape codes (\)</a:t>
            </a:r>
          </a:p>
          <a:p>
            <a:pPr lvl="1"/>
            <a:r>
              <a:rPr lang="ko-KR" altLang="en-US"/>
              <a:t>따옴표</a:t>
            </a:r>
            <a:r>
              <a:rPr lang="en-US" altLang="ko-KR"/>
              <a:t>(\’), </a:t>
            </a:r>
            <a:r>
              <a:rPr lang="ko-KR" altLang="en-US"/>
              <a:t>특수기호</a:t>
            </a:r>
            <a:r>
              <a:rPr lang="en-US" altLang="ko-KR"/>
              <a:t>(\%, \\)</a:t>
            </a:r>
            <a:r>
              <a:rPr lang="ko-KR" altLang="en-US"/>
              <a:t> 등을 문장 내에 포함시킬 수 있음</a:t>
            </a:r>
            <a:endParaRPr lang="en-US" altLang="ko-KR"/>
          </a:p>
          <a:p>
            <a:pPr lvl="1"/>
            <a:r>
              <a:rPr lang="ko-KR" altLang="en-US"/>
              <a:t>줄바꿈</a:t>
            </a:r>
            <a:r>
              <a:rPr lang="en-US" altLang="ko-KR"/>
              <a:t>(\n), </a:t>
            </a:r>
            <a:r>
              <a:rPr lang="ko-KR" altLang="en-US"/>
              <a:t>탭</a:t>
            </a:r>
            <a:r>
              <a:rPr lang="en-US" altLang="ko-KR"/>
              <a:t>(\t) </a:t>
            </a:r>
            <a:r>
              <a:rPr lang="ko-KR" altLang="en-US"/>
              <a:t>등 </a:t>
            </a:r>
            <a:r>
              <a:rPr lang="en-US" altLang="ko-KR"/>
              <a:t>escape code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4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91" y="2094944"/>
            <a:ext cx="3640757" cy="30069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44" y="2448813"/>
            <a:ext cx="2531791" cy="28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3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Indexing</a:t>
            </a:r>
          </a:p>
          <a:p>
            <a:pPr lvl="1"/>
            <a:r>
              <a:rPr lang="ko-KR" altLang="en-US"/>
              <a:t>후에 배울 </a:t>
            </a:r>
            <a:r>
              <a:rPr lang="en-US" altLang="ko-KR"/>
              <a:t>List</a:t>
            </a:r>
            <a:r>
              <a:rPr lang="ko-KR" altLang="en-US"/>
              <a:t>와 같은 방식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string[0]</a:t>
            </a:r>
          </a:p>
          <a:p>
            <a:pPr lvl="1"/>
            <a:r>
              <a:rPr lang="en-US" altLang="ko-KR"/>
              <a:t>string[0:5]</a:t>
            </a:r>
          </a:p>
          <a:p>
            <a:pPr lvl="1"/>
            <a:r>
              <a:rPr lang="en-US" altLang="ko-KR"/>
              <a:t>string[5:]</a:t>
            </a:r>
          </a:p>
          <a:p>
            <a:endParaRPr lang="en-US" altLang="ko-KR"/>
          </a:p>
          <a:p>
            <a:r>
              <a:rPr lang="en-US" altLang="ko-KR"/>
              <a:t>Formatting</a:t>
            </a:r>
          </a:p>
          <a:p>
            <a:pPr lvl="1"/>
            <a:r>
              <a:rPr lang="ko-KR" altLang="en-US"/>
              <a:t>아래와 같이 다양한 형태로 표현 가능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“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%d</a:t>
            </a:r>
            <a:r>
              <a:rPr lang="en-US" altLang="ko-KR"/>
              <a:t> ” % </a:t>
            </a:r>
            <a:r>
              <a:rPr lang="en-US" altLang="ko-KR">
                <a:solidFill>
                  <a:srgbClr val="FF0000"/>
                </a:solidFill>
              </a:rPr>
              <a:t>&lt;value&gt;</a:t>
            </a:r>
            <a:r>
              <a:rPr lang="en-US" altLang="ko-KR"/>
              <a:t> </a:t>
            </a:r>
            <a:r>
              <a:rPr lang="ko-KR" altLang="en-US"/>
              <a:t>의 형태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“{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ko-KR"/>
              <a:t>}, {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ko-KR"/>
              <a:t>}”.format(</a:t>
            </a:r>
            <a:r>
              <a:rPr lang="en-US" altLang="ko-KR">
                <a:solidFill>
                  <a:srgbClr val="FF0000"/>
                </a:solidFill>
              </a:rPr>
              <a:t>&lt;value_0&gt;</a:t>
            </a:r>
            <a:r>
              <a:rPr lang="en-US" altLang="ko-KR"/>
              <a:t>, </a:t>
            </a:r>
            <a:r>
              <a:rPr lang="en-US" altLang="ko-KR">
                <a:solidFill>
                  <a:srgbClr val="FF0000"/>
                </a:solidFill>
              </a:rPr>
              <a:t>&lt;value_1&gt;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“{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val_0</a:t>
            </a:r>
            <a:r>
              <a:rPr lang="en-US" altLang="ko-KR"/>
              <a:t>}, {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val_2</a:t>
            </a:r>
            <a:r>
              <a:rPr lang="en-US" altLang="ko-KR"/>
              <a:t>}”.format(</a:t>
            </a:r>
            <a:r>
              <a:rPr lang="en-US" altLang="ko-KR">
                <a:solidFill>
                  <a:srgbClr val="FF0000"/>
                </a:solidFill>
              </a:rPr>
              <a:t>val_0</a:t>
            </a:r>
            <a:r>
              <a:rPr lang="en-US" altLang="ko-KR"/>
              <a:t>=~~, </a:t>
            </a:r>
            <a:r>
              <a:rPr lang="en-US" altLang="ko-KR">
                <a:solidFill>
                  <a:srgbClr val="FF0000"/>
                </a:solidFill>
              </a:rPr>
              <a:t>val_1</a:t>
            </a:r>
            <a:r>
              <a:rPr lang="en-US" altLang="ko-KR"/>
              <a:t>=~~)</a:t>
            </a:r>
          </a:p>
          <a:p>
            <a:pPr lvl="1"/>
            <a:r>
              <a:rPr lang="en-US" altLang="ko-KR"/>
              <a:t>f’{</a:t>
            </a:r>
            <a:r>
              <a:rPr lang="en-US" altLang="ko-KR">
                <a:solidFill>
                  <a:srgbClr val="0070C0"/>
                </a:solidFill>
              </a:rPr>
              <a:t>val_0</a:t>
            </a:r>
            <a:r>
              <a:rPr lang="en-US" altLang="ko-KR"/>
              <a:t>}, {</a:t>
            </a:r>
            <a:r>
              <a:rPr lang="en-US" altLang="ko-KR">
                <a:solidFill>
                  <a:srgbClr val="0070C0"/>
                </a:solidFill>
              </a:rPr>
              <a:t>val_2</a:t>
            </a:r>
            <a:r>
              <a:rPr lang="en-US" altLang="ko-KR"/>
              <a:t>}’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0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7527"/>
            <a:ext cx="4776223" cy="26161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873" y="1599039"/>
            <a:ext cx="1185498" cy="8635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873" y="2780532"/>
            <a:ext cx="2808249" cy="132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8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24C9E-3B70-42A9-8AEA-C46CDC59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8F06A-8EA1-4136-9C20-2D2A215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input</a:t>
            </a:r>
          </a:p>
          <a:p>
            <a:pPr lvl="1"/>
            <a:r>
              <a:rPr lang="en-US" altLang="ko-KR"/>
              <a:t>Terminal </a:t>
            </a:r>
            <a:r>
              <a:rPr lang="ko-KR" altLang="en-US"/>
              <a:t>에서 </a:t>
            </a:r>
            <a:r>
              <a:rPr lang="en-US" altLang="ko-KR"/>
              <a:t>input</a:t>
            </a:r>
            <a:r>
              <a:rPr lang="ko-KR" altLang="en-US"/>
              <a:t>을 받아 변수에 할당하는 함수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input(“string”) </a:t>
            </a:r>
            <a:r>
              <a:rPr lang="ko-KR" altLang="en-US"/>
              <a:t>의 경우 입력을 받을 때 </a:t>
            </a:r>
            <a:r>
              <a:rPr lang="en-US" altLang="ko-KR"/>
              <a:t>string</a:t>
            </a:r>
            <a:r>
              <a:rPr lang="ko-KR" altLang="en-US"/>
              <a:t>이 출력된다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print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r>
              <a:rPr lang="en-US" altLang="ko-KR"/>
              <a:t>print(*objects, sep=‘ ‘, end=‘\n’, file=sys.stdout, flush=False)</a:t>
            </a:r>
          </a:p>
          <a:p>
            <a:pPr lvl="1"/>
            <a:r>
              <a:rPr lang="en-US" altLang="ko-KR"/>
              <a:t>objects: print</a:t>
            </a:r>
            <a:r>
              <a:rPr lang="ko-KR" altLang="en-US"/>
              <a:t>할 </a:t>
            </a:r>
            <a:r>
              <a:rPr lang="en-US" altLang="ko-KR"/>
              <a:t>argument </a:t>
            </a:r>
            <a:r>
              <a:rPr lang="ko-KR" altLang="en-US"/>
              <a:t>무제한으로 줄 수 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sep: object </a:t>
            </a:r>
            <a:r>
              <a:rPr lang="ko-KR" altLang="en-US"/>
              <a:t>사이에 자동적으로 입력되는 요소</a:t>
            </a:r>
            <a:endParaRPr lang="en-US" altLang="ko-KR"/>
          </a:p>
          <a:p>
            <a:pPr lvl="1"/>
            <a:r>
              <a:rPr lang="en-US" altLang="ko-KR"/>
              <a:t>end: print</a:t>
            </a:r>
            <a:r>
              <a:rPr lang="ko-KR" altLang="en-US"/>
              <a:t>문이 끝날 때 자동적으로 입력되는 요소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49" y="4592070"/>
            <a:ext cx="4867906" cy="15868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55" y="4592070"/>
            <a:ext cx="2338569" cy="15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3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F3E84-6F97-478D-96EE-647595F9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indentation &amp; 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702EE-89B5-4239-9285-652D4BEB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Cpp</a:t>
            </a:r>
            <a:r>
              <a:rPr lang="ko-KR" altLang="en-US"/>
              <a:t>의 </a:t>
            </a:r>
            <a:r>
              <a:rPr lang="en-US" altLang="ko-KR"/>
              <a:t>{} </a:t>
            </a:r>
            <a:r>
              <a:rPr lang="ko-KR" altLang="en-US"/>
              <a:t>대신 들여쓰기</a:t>
            </a:r>
            <a:r>
              <a:rPr lang="en-US" altLang="ko-KR"/>
              <a:t>(indentation)</a:t>
            </a:r>
            <a:r>
              <a:rPr lang="ko-KR" altLang="en-US"/>
              <a:t>으로 </a:t>
            </a:r>
            <a:r>
              <a:rPr lang="en-US" altLang="ko-KR"/>
              <a:t>block </a:t>
            </a:r>
            <a:r>
              <a:rPr lang="ko-KR" altLang="en-US"/>
              <a:t>구분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주석</a:t>
            </a:r>
            <a:endParaRPr lang="en-US" altLang="ko-KR"/>
          </a:p>
          <a:p>
            <a:pPr lvl="1"/>
            <a:r>
              <a:rPr lang="en-US" altLang="ko-KR"/>
              <a:t># : </a:t>
            </a:r>
            <a:r>
              <a:rPr lang="ko-KR" altLang="en-US"/>
              <a:t>한 줄 주석</a:t>
            </a:r>
            <a:endParaRPr lang="en-US" altLang="ko-KR"/>
          </a:p>
          <a:p>
            <a:pPr lvl="1"/>
            <a:r>
              <a:rPr lang="en-US" altLang="ko-KR"/>
              <a:t>‘’’ ‘’’ : </a:t>
            </a:r>
            <a:r>
              <a:rPr lang="ko-KR" altLang="en-US"/>
              <a:t>여러 줄 주석</a:t>
            </a:r>
            <a:r>
              <a:rPr lang="en-US" altLang="ko-KR"/>
              <a:t>(</a:t>
            </a:r>
            <a:r>
              <a:rPr lang="ko-KR" altLang="en-US"/>
              <a:t>엄밀히는 </a:t>
            </a:r>
            <a:r>
              <a:rPr lang="en-US" altLang="ko-KR"/>
              <a:t>string)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89" y="1645384"/>
            <a:ext cx="3714351" cy="19007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40" y="4052559"/>
            <a:ext cx="2061880" cy="166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구조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조건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statement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조건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statement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	statement</a:t>
            </a:r>
          </a:p>
          <a:p>
            <a:pPr marL="0" indent="0">
              <a:buNone/>
            </a:pPr>
            <a:r>
              <a:rPr lang="en-US" altLang="ko-KR" dirty="0"/>
              <a:t>...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조건에 </a:t>
            </a:r>
            <a:r>
              <a:rPr lang="en-US" altLang="ko-KR" dirty="0"/>
              <a:t>and, or</a:t>
            </a:r>
            <a:r>
              <a:rPr lang="ko-KR" altLang="en-US" dirty="0"/>
              <a:t>을 취할 때는 </a:t>
            </a:r>
            <a:r>
              <a:rPr lang="en-US" altLang="ko-KR" dirty="0"/>
              <a:t>&lt;</a:t>
            </a:r>
            <a:r>
              <a:rPr lang="ko-KR" altLang="en-US" dirty="0"/>
              <a:t>조건</a:t>
            </a:r>
            <a:r>
              <a:rPr lang="en-US" altLang="ko-KR" dirty="0"/>
              <a:t>&gt;</a:t>
            </a:r>
            <a:r>
              <a:rPr lang="ko-KR" altLang="en-US" dirty="0"/>
              <a:t>들 사이에 </a:t>
            </a:r>
            <a:r>
              <a:rPr lang="en-US" altLang="ko-KR" dirty="0"/>
              <a:t>and, or</a:t>
            </a:r>
            <a:r>
              <a:rPr lang="ko-KR" altLang="en-US" dirty="0"/>
              <a:t>을 넣음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0, None </a:t>
            </a:r>
            <a:r>
              <a:rPr lang="ko-KR" altLang="en-US" dirty="0"/>
              <a:t>등은 </a:t>
            </a:r>
            <a:r>
              <a:rPr lang="en-US" altLang="ko-KR" dirty="0"/>
              <a:t>False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이외의 값들은 </a:t>
            </a:r>
            <a:r>
              <a:rPr lang="en-US" altLang="ko-KR" dirty="0"/>
              <a:t>True</a:t>
            </a:r>
            <a:r>
              <a:rPr lang="ko-KR" altLang="en-US" dirty="0"/>
              <a:t>로 취급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01" y="1207131"/>
            <a:ext cx="3529749" cy="32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8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What is the output?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39" y="1830657"/>
            <a:ext cx="3087146" cy="39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9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while </a:t>
            </a:r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조건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r>
              <a:rPr lang="en-US" altLang="ko-KR"/>
              <a:t>:</a:t>
            </a:r>
          </a:p>
          <a:p>
            <a:pPr marL="0" indent="0">
              <a:buNone/>
            </a:pPr>
            <a:r>
              <a:rPr lang="en-US" altLang="ko-KR"/>
              <a:t>		statement (loop)</a:t>
            </a:r>
          </a:p>
          <a:p>
            <a:r>
              <a:rPr lang="en-US" altLang="ko-KR"/>
              <a:t>break, continue</a:t>
            </a:r>
          </a:p>
          <a:p>
            <a:pPr lvl="1"/>
            <a:r>
              <a:rPr lang="en-US" altLang="ko-KR"/>
              <a:t>break: loop</a:t>
            </a:r>
            <a:r>
              <a:rPr lang="ko-KR" altLang="en-US"/>
              <a:t>를 탈출하여 다음 명령 실행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continue: loop</a:t>
            </a:r>
            <a:r>
              <a:rPr lang="ko-KR" altLang="en-US"/>
              <a:t>의 처음 시작 부분으로 돌아감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24" y="3828673"/>
            <a:ext cx="2756786" cy="2458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2" y="4058194"/>
            <a:ext cx="2532784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3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Anaconda install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Anaconda.com/products/individual</a:t>
            </a:r>
          </a:p>
          <a:p>
            <a:pPr lvl="1"/>
            <a:r>
              <a:rPr lang="en-US" altLang="ko-KR"/>
              <a:t>Download -&gt; Windows 64-bit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077"/>
            <a:ext cx="9144000" cy="43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75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statement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기본 구조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For </a:t>
            </a:r>
            <a:r>
              <a:rPr lang="en-US" altLang="ko-KR">
                <a:solidFill>
                  <a:schemeClr val="accent1"/>
                </a:solidFill>
              </a:rPr>
              <a:t>&lt;element&gt;</a:t>
            </a:r>
            <a:r>
              <a:rPr lang="en-US" altLang="ko-KR"/>
              <a:t> in </a:t>
            </a:r>
            <a:r>
              <a:rPr lang="en-US" altLang="ko-KR">
                <a:solidFill>
                  <a:srgbClr val="FF0000"/>
                </a:solidFill>
              </a:rPr>
              <a:t>&lt;List&gt; </a:t>
            </a:r>
            <a:r>
              <a:rPr lang="en-US" altLang="ko-KR"/>
              <a:t>:</a:t>
            </a:r>
          </a:p>
          <a:p>
            <a:pPr marL="0" indent="0">
              <a:buNone/>
            </a:pPr>
            <a:r>
              <a:rPr lang="en-US" altLang="ko-KR"/>
              <a:t>		statement</a:t>
            </a:r>
          </a:p>
          <a:p>
            <a:r>
              <a:rPr lang="ko-KR" altLang="en-US"/>
              <a:t>후에 배울 다양한 자료구조와 함께 사용 가능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아래 예시에서 사용한 </a:t>
            </a:r>
            <a:r>
              <a:rPr lang="en-US" altLang="ko-KR"/>
              <a:t>range</a:t>
            </a:r>
            <a:r>
              <a:rPr lang="ko-KR" altLang="en-US"/>
              <a:t>는 </a:t>
            </a:r>
            <a:r>
              <a:rPr lang="en-US" altLang="ko-KR"/>
              <a:t>integer List</a:t>
            </a:r>
            <a:r>
              <a:rPr lang="ko-KR" altLang="en-US"/>
              <a:t>를 만드는 함수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[for </a:t>
            </a:r>
            <a:r>
              <a:rPr lang="en-US" altLang="ko-KR">
                <a:solidFill>
                  <a:schemeClr val="accent1"/>
                </a:solidFill>
              </a:rPr>
              <a:t>&lt;value&gt;</a:t>
            </a:r>
            <a:r>
              <a:rPr lang="en-US" altLang="ko-KR"/>
              <a:t> in </a:t>
            </a:r>
            <a:r>
              <a:rPr lang="en-US" altLang="ko-KR">
                <a:solidFill>
                  <a:srgbClr val="FF0000"/>
                </a:solidFill>
              </a:rPr>
              <a:t>&lt;List&gt;</a:t>
            </a:r>
            <a:r>
              <a:rPr lang="en-US" altLang="ko-KR"/>
              <a:t> 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if &lt;condition&gt;</a:t>
            </a:r>
            <a:r>
              <a:rPr lang="en-US" altLang="ko-KR"/>
              <a:t>] </a:t>
            </a:r>
            <a:r>
              <a:rPr lang="ko-KR" altLang="en-US"/>
              <a:t>식으로 </a:t>
            </a:r>
            <a:r>
              <a:rPr lang="en-US" altLang="ko-KR"/>
              <a:t>List </a:t>
            </a:r>
            <a:r>
              <a:rPr lang="ko-KR" altLang="en-US"/>
              <a:t>선언도 가능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54" y="4268452"/>
            <a:ext cx="3547997" cy="19104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751" y="4356525"/>
            <a:ext cx="1797786" cy="15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79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 사칙연산과 출력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A</a:t>
            </a:r>
            <a:r>
              <a:rPr lang="ko-KR" altLang="en-US"/>
              <a:t>가 </a:t>
            </a:r>
            <a:r>
              <a:rPr lang="en-US" altLang="ko-KR"/>
              <a:t>100</a:t>
            </a:r>
            <a:r>
              <a:rPr lang="ko-KR" altLang="en-US"/>
              <a:t>만원을 빌렸다</a:t>
            </a:r>
            <a:r>
              <a:rPr lang="en-US" altLang="ko-KR"/>
              <a:t>. </a:t>
            </a:r>
            <a:r>
              <a:rPr lang="ko-KR" altLang="en-US"/>
              <a:t>한 달 이자가 </a:t>
            </a:r>
            <a:r>
              <a:rPr lang="en-US" altLang="ko-KR"/>
              <a:t>5%</a:t>
            </a:r>
            <a:r>
              <a:rPr lang="ko-KR" altLang="en-US"/>
              <a:t>로 주어질 때 매 달 갚아야 할 비용을 계산하여 출력하라</a:t>
            </a:r>
            <a:r>
              <a:rPr lang="en-US" altLang="ko-KR"/>
              <a:t>. A</a:t>
            </a:r>
            <a:r>
              <a:rPr lang="ko-KR" altLang="en-US"/>
              <a:t>가 더 큰 돈을 빌렸다고 할 때도 계산할 수 있도록 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4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43" y="1797433"/>
            <a:ext cx="5552172" cy="28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10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음료수 자판기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700</a:t>
            </a:r>
            <a:r>
              <a:rPr lang="ko-KR" altLang="en-US"/>
              <a:t>원 짜리 음료수 자판기가 있다</a:t>
            </a:r>
            <a:r>
              <a:rPr lang="en-US" altLang="ko-KR"/>
              <a:t>. 5000</a:t>
            </a:r>
            <a:r>
              <a:rPr lang="ko-KR" altLang="en-US"/>
              <a:t>원을 넣은 후 </a:t>
            </a:r>
            <a:r>
              <a:rPr lang="en-US" altLang="ko-KR"/>
              <a:t>input</a:t>
            </a:r>
            <a:r>
              <a:rPr lang="ko-KR" altLang="en-US"/>
              <a:t>으로 입력받은 만큼의 음료수를 살 수 있다</a:t>
            </a:r>
            <a:r>
              <a:rPr lang="en-US" altLang="ko-KR"/>
              <a:t>.</a:t>
            </a:r>
            <a:r>
              <a:rPr lang="ko-KR" altLang="en-US"/>
              <a:t> 남은 거스름돈을 조건문을 사용하여 </a:t>
            </a:r>
            <a:r>
              <a:rPr lang="en-US" altLang="ko-KR"/>
              <a:t>1000</a:t>
            </a:r>
            <a:r>
              <a:rPr lang="ko-KR" altLang="en-US"/>
              <a:t>원</a:t>
            </a:r>
            <a:r>
              <a:rPr lang="en-US" altLang="ko-KR"/>
              <a:t>, 500</a:t>
            </a:r>
            <a:r>
              <a:rPr lang="ko-KR" altLang="en-US"/>
              <a:t>원</a:t>
            </a:r>
            <a:r>
              <a:rPr lang="en-US" altLang="ko-KR"/>
              <a:t>, 100</a:t>
            </a:r>
            <a:r>
              <a:rPr lang="ko-KR" altLang="en-US"/>
              <a:t>원 갯수로 반환하는 알고리즘을 구성하라</a:t>
            </a:r>
            <a:r>
              <a:rPr lang="en-US" altLang="ko-KR"/>
              <a:t>. </a:t>
            </a:r>
          </a:p>
          <a:p>
            <a:pPr marL="457200" lvl="1" indent="0">
              <a:buNone/>
            </a:pPr>
            <a:r>
              <a:rPr lang="ko-KR" altLang="en-US"/>
              <a:t>단위가 큰 돈이 먼저 반환되어 아래와 같은 </a:t>
            </a:r>
            <a:r>
              <a:rPr lang="en-US" altLang="ko-KR"/>
              <a:t>output</a:t>
            </a:r>
            <a:r>
              <a:rPr lang="ko-KR" altLang="en-US"/>
              <a:t>을 내면 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332" y="3610630"/>
            <a:ext cx="3455897" cy="4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7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6" y="1312150"/>
            <a:ext cx="6951851" cy="44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54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날짜 사이에 일 수 구하기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두 날짜의 월 일을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r>
              <a:rPr lang="ko-KR" altLang="en-US" dirty="0"/>
              <a:t>두 날짜 사이에 흐른 일 수를 구한다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연속된 날짜를 입력할 경우 </a:t>
            </a:r>
            <a:r>
              <a:rPr lang="en-US" altLang="ko-KR" dirty="0"/>
              <a:t>1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r>
              <a:rPr lang="ko-KR" altLang="en-US" dirty="0"/>
              <a:t>두번째 입력하는 날짜가 더 나중이며</a:t>
            </a:r>
            <a:r>
              <a:rPr lang="en-US" altLang="ko-KR" dirty="0"/>
              <a:t>, </a:t>
            </a:r>
            <a:r>
              <a:rPr lang="ko-KR" altLang="en-US" dirty="0"/>
              <a:t>불가능한 날짜를 입력할 때의 예외처리는 생략한다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ko-KR" altLang="en-US" dirty="0"/>
              <a:t>추가적으로</a:t>
            </a:r>
            <a:r>
              <a:rPr lang="en-US" altLang="ko-KR" dirty="0"/>
              <a:t>, </a:t>
            </a:r>
            <a:r>
              <a:rPr lang="ko-KR" altLang="en-US" dirty="0"/>
              <a:t>해당년도가 윤년인지 아닌지 입력을 받는다</a:t>
            </a:r>
            <a:r>
              <a:rPr lang="en-US" altLang="ko-KR" dirty="0"/>
              <a:t>. </a:t>
            </a:r>
            <a:r>
              <a:rPr lang="ko-KR" altLang="en-US" dirty="0"/>
              <a:t>윤년이면</a:t>
            </a:r>
            <a:r>
              <a:rPr lang="en-US" altLang="ko-KR" dirty="0"/>
              <a:t>, 2</a:t>
            </a:r>
            <a:r>
              <a:rPr lang="ko-KR" altLang="en-US" dirty="0"/>
              <a:t>월에 총 </a:t>
            </a:r>
            <a:r>
              <a:rPr lang="en-US" altLang="ko-KR" dirty="0"/>
              <a:t>29</a:t>
            </a:r>
            <a:r>
              <a:rPr lang="ko-KR" altLang="en-US" dirty="0"/>
              <a:t>일이 있는걸 감안해야 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82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438733-AB08-4D2E-BCAA-939814DE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1" y="246502"/>
            <a:ext cx="7024337" cy="58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Anaconda install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VS Code installation / Path setting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89771"/>
            <a:ext cx="3898745" cy="30297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04" y="1789771"/>
            <a:ext cx="3888696" cy="30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5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Anaconda &amp; IDE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Jupyter notebook</a:t>
            </a:r>
          </a:p>
          <a:p>
            <a:pPr lvl="1"/>
            <a:r>
              <a:rPr lang="en-US" altLang="ko-KR"/>
              <a:t>notebook</a:t>
            </a:r>
            <a:r>
              <a:rPr lang="ko-KR" altLang="en-US"/>
              <a:t>형태로 </a:t>
            </a:r>
            <a:r>
              <a:rPr lang="en-US" altLang="ko-KR"/>
              <a:t>block</a:t>
            </a:r>
            <a:r>
              <a:rPr lang="ko-KR" altLang="en-US"/>
              <a:t>단위로 실행할 수 있어 실습에 적합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다른 </a:t>
            </a:r>
            <a:r>
              <a:rPr lang="en-US" altLang="ko-KR"/>
              <a:t>IDE</a:t>
            </a:r>
            <a:r>
              <a:rPr lang="ko-KR" altLang="en-US"/>
              <a:t>에서 제공하는 대부분의 편의 기능은 제공하지 않음</a:t>
            </a:r>
            <a:r>
              <a:rPr lang="en-US" altLang="ko-KR"/>
              <a:t>.</a:t>
            </a:r>
          </a:p>
          <a:p>
            <a:r>
              <a:rPr lang="en-US" altLang="ko-KR"/>
              <a:t>VS code</a:t>
            </a:r>
          </a:p>
          <a:p>
            <a:pPr lvl="1"/>
            <a:r>
              <a:rPr lang="en-US" altLang="ko-KR"/>
              <a:t>compact </a:t>
            </a:r>
            <a:r>
              <a:rPr lang="ko-KR" altLang="en-US"/>
              <a:t>한 코드</a:t>
            </a:r>
            <a:r>
              <a:rPr lang="en-US" altLang="ko-KR"/>
              <a:t>, </a:t>
            </a:r>
            <a:r>
              <a:rPr lang="ko-KR" altLang="en-US"/>
              <a:t>작은 </a:t>
            </a:r>
            <a:r>
              <a:rPr lang="en-US" altLang="ko-KR"/>
              <a:t>project </a:t>
            </a:r>
            <a:r>
              <a:rPr lang="ko-KR" altLang="en-US"/>
              <a:t>를 수행하기에 용이</a:t>
            </a:r>
            <a:r>
              <a:rPr lang="en-US" altLang="ko-KR"/>
              <a:t>.</a:t>
            </a:r>
          </a:p>
          <a:p>
            <a:r>
              <a:rPr lang="en-US" altLang="ko-KR"/>
              <a:t>Pycharm</a:t>
            </a:r>
          </a:p>
          <a:p>
            <a:pPr lvl="1"/>
            <a:r>
              <a:rPr lang="ko-KR" altLang="en-US"/>
              <a:t>상대적으로 무거운 코드를 위한 툴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Professional </a:t>
            </a:r>
            <a:r>
              <a:rPr lang="ko-KR" altLang="en-US"/>
              <a:t>하고 큰 프로젝트를 수행하기에 용이</a:t>
            </a:r>
            <a:r>
              <a:rPr lang="en-US" altLang="ko-KR"/>
              <a:t>.</a:t>
            </a:r>
          </a:p>
          <a:p>
            <a:r>
              <a:rPr lang="en-US" altLang="ko-KR"/>
              <a:t>Spider</a:t>
            </a:r>
          </a:p>
          <a:p>
            <a:pPr lvl="1"/>
            <a:r>
              <a:rPr lang="en-US" altLang="ko-KR"/>
              <a:t>Matlab</a:t>
            </a:r>
            <a:r>
              <a:rPr lang="ko-KR" altLang="en-US"/>
              <a:t>과 유사한 인터페이스와 기능을 제공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F843-0F78-4934-A6EA-5A66086F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Navigator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0180A-0FD3-411B-9EE4-4AB90C15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08E1C8-A946-4EE6-8E38-39A4DD9F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911"/>
            <a:ext cx="9144000" cy="57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9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4488"/>
            <a:ext cx="9144000" cy="46835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in VSCode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Install python extentions</a:t>
            </a:r>
          </a:p>
          <a:p>
            <a:r>
              <a:rPr lang="en-US" altLang="ko-KR" sz="2000"/>
              <a:t>print(“hello world”) to check it works</a:t>
            </a:r>
            <a:endParaRPr lang="ko-KR" altLang="en-US" sz="2000"/>
          </a:p>
          <a:p>
            <a:endParaRPr lang="ko-KR" altLang="en-US" sz="2000"/>
          </a:p>
        </p:txBody>
      </p:sp>
      <p:sp>
        <p:nvSpPr>
          <p:cNvPr id="5" name="직사각형 4"/>
          <p:cNvSpPr/>
          <p:nvPr/>
        </p:nvSpPr>
        <p:spPr>
          <a:xfrm>
            <a:off x="45326" y="5990310"/>
            <a:ext cx="628650" cy="559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왼쪽 중괄호 5"/>
          <p:cNvSpPr/>
          <p:nvPr/>
        </p:nvSpPr>
        <p:spPr>
          <a:xfrm>
            <a:off x="628650" y="3972910"/>
            <a:ext cx="331076" cy="2675610"/>
          </a:xfrm>
          <a:prstGeom prst="leftBrace">
            <a:avLst>
              <a:gd name="adj1" fmla="val 4763"/>
              <a:gd name="adj2" fmla="val 8658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3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F0E97-5509-418C-857C-68231EC4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EFDF2-0FD0-4C36-A3FB-39023E56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Basic built-in type in Python</a:t>
            </a:r>
            <a:endParaRPr lang="en-US" altLang="ko-KR" dirty="0"/>
          </a:p>
          <a:p>
            <a:pPr lvl="1"/>
            <a:r>
              <a:rPr lang="en-US" altLang="ko-KR" dirty="0"/>
              <a:t>int</a:t>
            </a:r>
          </a:p>
          <a:p>
            <a:pPr lvl="1"/>
            <a:r>
              <a:rPr lang="en-US" altLang="ko-KR" dirty="0"/>
              <a:t>float</a:t>
            </a:r>
          </a:p>
          <a:p>
            <a:pPr lvl="1"/>
            <a:r>
              <a:rPr lang="en-US" altLang="ko-KR"/>
              <a:t>complex</a:t>
            </a:r>
          </a:p>
          <a:p>
            <a:pPr lvl="1"/>
            <a:r>
              <a:rPr lang="en-US" altLang="ko-KR"/>
              <a:t>str</a:t>
            </a:r>
          </a:p>
          <a:p>
            <a:pPr lvl="1"/>
            <a:r>
              <a:rPr lang="en-US" altLang="ko-KR"/>
              <a:t>bool ...</a:t>
            </a:r>
            <a:endParaRPr lang="en-US" altLang="ko-KR" dirty="0"/>
          </a:p>
          <a:p>
            <a:r>
              <a:rPr lang="en-US" altLang="ko-KR" dirty="0"/>
              <a:t>type()</a:t>
            </a:r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의 자료형을 반환하는 기본 함수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47" y="4066284"/>
            <a:ext cx="2189869" cy="21783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13" y="4932714"/>
            <a:ext cx="1971028" cy="12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08654-C38F-40D1-A96C-F31871B9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648D5-9975-4957-A608-F4F900DB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Integer type</a:t>
            </a:r>
          </a:p>
          <a:p>
            <a:r>
              <a:rPr lang="en-US" altLang="ko-KR"/>
              <a:t>Division</a:t>
            </a:r>
          </a:p>
          <a:p>
            <a:pPr lvl="1"/>
            <a:r>
              <a:rPr lang="en-US" altLang="ko-KR"/>
              <a:t>/ 	: </a:t>
            </a:r>
            <a:r>
              <a:rPr lang="ko-KR" altLang="en-US"/>
              <a:t>나눗셈</a:t>
            </a:r>
            <a:r>
              <a:rPr lang="en-US" altLang="ko-KR"/>
              <a:t>. 	output type</a:t>
            </a:r>
            <a:r>
              <a:rPr lang="ko-KR" altLang="en-US"/>
              <a:t> </a:t>
            </a:r>
            <a:r>
              <a:rPr lang="en-US" altLang="ko-KR"/>
              <a:t>float.</a:t>
            </a:r>
          </a:p>
          <a:p>
            <a:pPr lvl="1"/>
            <a:r>
              <a:rPr lang="en-US" altLang="ko-KR"/>
              <a:t>//	: </a:t>
            </a:r>
            <a:r>
              <a:rPr lang="ko-KR" altLang="en-US"/>
              <a:t>몫</a:t>
            </a:r>
            <a:r>
              <a:rPr lang="en-US" altLang="ko-KR"/>
              <a:t>. 		output type</a:t>
            </a:r>
            <a:r>
              <a:rPr lang="ko-KR" altLang="en-US"/>
              <a:t> </a:t>
            </a:r>
            <a:r>
              <a:rPr lang="en-US" altLang="ko-KR"/>
              <a:t>int / float (input</a:t>
            </a:r>
            <a:r>
              <a:rPr lang="ko-KR" altLang="en-US"/>
              <a:t>에 의해 결정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%	: </a:t>
            </a:r>
            <a:r>
              <a:rPr lang="ko-KR" altLang="en-US"/>
              <a:t>나머지</a:t>
            </a:r>
            <a:r>
              <a:rPr lang="en-US" altLang="ko-KR"/>
              <a:t>.	 output type</a:t>
            </a:r>
            <a:r>
              <a:rPr lang="ko-KR" altLang="en-US"/>
              <a:t> </a:t>
            </a:r>
            <a:r>
              <a:rPr lang="en-US" altLang="ko-KR"/>
              <a:t>int / float (input</a:t>
            </a:r>
            <a:r>
              <a:rPr lang="ko-KR" altLang="en-US"/>
              <a:t>에 의해 결정</a:t>
            </a:r>
            <a:r>
              <a:rPr lang="en-US" altLang="ko-KR"/>
              <a:t>)</a:t>
            </a:r>
          </a:p>
          <a:p>
            <a:r>
              <a:rPr lang="en-US" altLang="ko-KR"/>
              <a:t>Power</a:t>
            </a:r>
          </a:p>
          <a:p>
            <a:pPr lvl="1"/>
            <a:r>
              <a:rPr lang="en-US" altLang="ko-KR"/>
              <a:t>**</a:t>
            </a:r>
          </a:p>
          <a:p>
            <a:r>
              <a:rPr lang="en-US" altLang="ko-KR"/>
              <a:t>int()</a:t>
            </a:r>
          </a:p>
          <a:p>
            <a:pPr lvl="1"/>
            <a:r>
              <a:rPr lang="en-US" altLang="ko-KR"/>
              <a:t>type</a:t>
            </a:r>
            <a:r>
              <a:rPr lang="ko-KR" altLang="en-US"/>
              <a:t>을 </a:t>
            </a:r>
            <a:r>
              <a:rPr lang="en-US" altLang="ko-KR"/>
              <a:t>integer </a:t>
            </a:r>
            <a:r>
              <a:rPr lang="ko-KR" altLang="en-US"/>
              <a:t>로 변환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float</a:t>
            </a:r>
            <a:r>
              <a:rPr lang="ko-KR" altLang="en-US"/>
              <a:t>의 경우 소수점 이하를 제거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1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33" y="1801735"/>
            <a:ext cx="2225947" cy="32911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92" y="2344048"/>
            <a:ext cx="2219093" cy="26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8554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10078</TotalTime>
  <Words>803</Words>
  <Application>Microsoft Office PowerPoint</Application>
  <PresentationFormat>화면 슬라이드 쇼(4:3)</PresentationFormat>
  <Paragraphs>139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Wingdings</vt:lpstr>
      <vt:lpstr>디자인 사용자 지정</vt:lpstr>
      <vt:lpstr>Python IDE Basic variable Control flow</vt:lpstr>
      <vt:lpstr>Anaconda install</vt:lpstr>
      <vt:lpstr>Anaconda install</vt:lpstr>
      <vt:lpstr>Anaconda &amp; IDE</vt:lpstr>
      <vt:lpstr>Anaconda Navigator</vt:lpstr>
      <vt:lpstr>Python in VSCode</vt:lpstr>
      <vt:lpstr>Variable</vt:lpstr>
      <vt:lpstr>Int</vt:lpstr>
      <vt:lpstr>Int</vt:lpstr>
      <vt:lpstr>Float</vt:lpstr>
      <vt:lpstr>String</vt:lpstr>
      <vt:lpstr>String</vt:lpstr>
      <vt:lpstr>String</vt:lpstr>
      <vt:lpstr>String</vt:lpstr>
      <vt:lpstr>print</vt:lpstr>
      <vt:lpstr>indentation &amp; comment</vt:lpstr>
      <vt:lpstr>If statement</vt:lpstr>
      <vt:lpstr>If statement</vt:lpstr>
      <vt:lpstr>While statement</vt:lpstr>
      <vt:lpstr>For statement</vt:lpstr>
      <vt:lpstr>연습문제1</vt:lpstr>
      <vt:lpstr>PowerPoint 프레젠테이션</vt:lpstr>
      <vt:lpstr>연습문제2</vt:lpstr>
      <vt:lpstr>PowerPoint 프레젠테이션</vt:lpstr>
      <vt:lpstr>연습문제3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Glen Kim</cp:lastModifiedBy>
  <cp:revision>278</cp:revision>
  <dcterms:created xsi:type="dcterms:W3CDTF">2016-11-18T06:48:03Z</dcterms:created>
  <dcterms:modified xsi:type="dcterms:W3CDTF">2022-05-10T09:13:50Z</dcterms:modified>
</cp:coreProperties>
</file>