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4" r:id="rId6"/>
    <p:sldId id="261" r:id="rId7"/>
    <p:sldId id="265" r:id="rId8"/>
    <p:sldId id="268" r:id="rId9"/>
    <p:sldId id="262" r:id="rId10"/>
    <p:sldId id="266" r:id="rId11"/>
    <p:sldId id="267" r:id="rId12"/>
    <p:sldId id="263" r:id="rId13"/>
    <p:sldId id="271" r:id="rId14"/>
    <p:sldId id="270" r:id="rId15"/>
    <p:sldId id="275" r:id="rId16"/>
    <p:sldId id="276" r:id="rId17"/>
    <p:sldId id="279" r:id="rId18"/>
    <p:sldId id="280" r:id="rId19"/>
    <p:sldId id="272" r:id="rId20"/>
    <p:sldId id="277" r:id="rId21"/>
    <p:sldId id="281" r:id="rId22"/>
    <p:sldId id="274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ko/sor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/>
              <a:t>List</a:t>
            </a:r>
            <a:br>
              <a:rPr lang="en-US" altLang="ko-KR" sz="3200"/>
            </a:br>
            <a:r>
              <a:rPr lang="en-US" altLang="ko-KR" sz="3200"/>
              <a:t>Function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신성욱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swshin@islab.snu.ac.kr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String.split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을 특정 문자를 단위로 앞</a:t>
            </a:r>
            <a:r>
              <a:rPr lang="en-US" altLang="ko-KR" dirty="0"/>
              <a:t>/</a:t>
            </a:r>
            <a:r>
              <a:rPr lang="ko-KR" altLang="en-US" dirty="0"/>
              <a:t>뒤로 나눈 </a:t>
            </a:r>
            <a:r>
              <a:rPr lang="en-US" altLang="ko-KR" dirty="0"/>
              <a:t>list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&lt;value&gt; in &lt;list&gt;</a:t>
            </a:r>
          </a:p>
          <a:p>
            <a:pPr lvl="1"/>
            <a:r>
              <a:rPr lang="ko-KR" altLang="en-US" dirty="0"/>
              <a:t>특정 값이 </a:t>
            </a:r>
            <a:r>
              <a:rPr lang="en-US" altLang="ko-KR" dirty="0"/>
              <a:t>list</a:t>
            </a:r>
            <a:r>
              <a:rPr lang="ko-KR" altLang="en-US" dirty="0"/>
              <a:t>안에 있는지를 나타내는 </a:t>
            </a:r>
            <a:r>
              <a:rPr lang="en-US" altLang="ko-KR" dirty="0"/>
              <a:t>bool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문과 함께 사용할 경우와는 다르다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30" y="2176027"/>
            <a:ext cx="2998241" cy="132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71" y="2952000"/>
            <a:ext cx="2845181" cy="5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값을 변경할 수 없는 </a:t>
            </a:r>
            <a:r>
              <a:rPr lang="en-US" altLang="ko-KR" dirty="0"/>
              <a:t>List.</a:t>
            </a:r>
          </a:p>
          <a:p>
            <a:pPr lvl="1"/>
            <a:r>
              <a:rPr lang="en-US" altLang="ko-KR" dirty="0"/>
              <a:t>Immutable</a:t>
            </a:r>
            <a:r>
              <a:rPr lang="ko-KR" altLang="en-US" dirty="0"/>
              <a:t>하며 </a:t>
            </a:r>
            <a:r>
              <a:rPr lang="ko-KR" altLang="en-US" u="sng" dirty="0"/>
              <a:t>값을 변경할 수 </a:t>
            </a:r>
            <a:r>
              <a:rPr lang="ko-KR" altLang="en-US" u="sng" dirty="0" smtClean="0"/>
              <a:t>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element, element ...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로 선언된다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로 </a:t>
            </a:r>
            <a:r>
              <a:rPr lang="en-US" altLang="ko-KR" dirty="0"/>
              <a:t>tuple</a:t>
            </a:r>
            <a:r>
              <a:rPr lang="ko-KR" altLang="en-US" dirty="0"/>
              <a:t>을 더 늘리거나</a:t>
            </a:r>
            <a:r>
              <a:rPr lang="en-US" altLang="ko-KR" dirty="0"/>
              <a:t>, *</a:t>
            </a:r>
            <a:r>
              <a:rPr lang="ko-KR" altLang="en-US" dirty="0"/>
              <a:t>로 반복할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() </a:t>
            </a:r>
            <a:r>
              <a:rPr lang="ko-KR" altLang="en-US" dirty="0"/>
              <a:t>괄호를 사용하지만</a:t>
            </a:r>
            <a:r>
              <a:rPr lang="en-US" altLang="ko-KR" dirty="0"/>
              <a:t>, </a:t>
            </a:r>
            <a:r>
              <a:rPr lang="ko-KR" altLang="en-US" dirty="0"/>
              <a:t>괄호가 없는 경우에도 </a:t>
            </a:r>
            <a:r>
              <a:rPr lang="en-US" altLang="ko-KR" dirty="0"/>
              <a:t>tuple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해체할당</a:t>
            </a:r>
            <a:endParaRPr lang="en-US" altLang="ko-KR" dirty="0"/>
          </a:p>
          <a:p>
            <a:pPr lvl="1"/>
            <a:r>
              <a:rPr lang="en-US" altLang="ko-KR" dirty="0"/>
              <a:t>(a, b) = (1, 2) </a:t>
            </a:r>
            <a:r>
              <a:rPr lang="ko-KR" altLang="en-US" dirty="0"/>
              <a:t>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선언할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(a, b) = (b, a) </a:t>
            </a:r>
            <a:r>
              <a:rPr lang="ko-KR" altLang="en-US" dirty="0"/>
              <a:t>로 </a:t>
            </a:r>
            <a:r>
              <a:rPr lang="en-US" altLang="ko-KR" dirty="0"/>
              <a:t>a</a:t>
            </a:r>
            <a:r>
              <a:rPr lang="ko-KR" altLang="en-US" dirty="0"/>
              <a:t>에는 </a:t>
            </a:r>
            <a:r>
              <a:rPr lang="en-US" altLang="ko-KR" dirty="0"/>
              <a:t>b</a:t>
            </a:r>
            <a:r>
              <a:rPr lang="ko-KR" altLang="en-US" dirty="0"/>
              <a:t>값을</a:t>
            </a:r>
            <a:r>
              <a:rPr lang="en-US" altLang="ko-KR" dirty="0"/>
              <a:t>, b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값을 넣을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4764635"/>
            <a:ext cx="3182172" cy="1060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108161"/>
            <a:ext cx="1201792" cy="7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작성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def </a:t>
            </a:r>
            <a:r>
              <a:rPr lang="en-US" altLang="ko-KR">
                <a:solidFill>
                  <a:srgbClr val="00B0F0"/>
                </a:solidFill>
              </a:rPr>
              <a:t>&lt;func_name&gt;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&lt;arguments&gt;</a:t>
            </a:r>
            <a:r>
              <a:rPr lang="en-US" altLang="ko-KR"/>
              <a:t>):</a:t>
            </a:r>
          </a:p>
          <a:p>
            <a:pPr marL="457200" lvl="1" indent="0">
              <a:buNone/>
            </a:pPr>
            <a:r>
              <a:rPr lang="en-US" altLang="ko-KR"/>
              <a:t>	statement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return (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생략 가능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endParaRPr lang="en-US" altLang="ko-KR"/>
          </a:p>
          <a:p>
            <a:r>
              <a:rPr lang="en-US" altLang="ko-KR"/>
              <a:t>Function call</a:t>
            </a:r>
          </a:p>
          <a:p>
            <a:pPr marL="457200" lvl="1" indent="0">
              <a:buNone/>
            </a:pPr>
            <a:r>
              <a:rPr lang="en-US" altLang="ko-KR"/>
              <a:t>func_name(arguments) </a:t>
            </a:r>
            <a:r>
              <a:rPr lang="ko-KR" altLang="en-US"/>
              <a:t>로 함수 호출 가능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82" y="4037850"/>
            <a:ext cx="2375339" cy="20244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55" y="5692809"/>
            <a:ext cx="796159" cy="2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argument</a:t>
            </a:r>
          </a:p>
          <a:p>
            <a:pPr lvl="1"/>
            <a:r>
              <a:rPr lang="en-US" altLang="ko-KR" dirty="0"/>
              <a:t>Function call</a:t>
            </a:r>
            <a:r>
              <a:rPr lang="ko-KR" altLang="en-US" dirty="0"/>
              <a:t>시 순서대로 </a:t>
            </a:r>
            <a:r>
              <a:rPr lang="en-US" altLang="ko-KR" dirty="0"/>
              <a:t>/ </a:t>
            </a:r>
            <a:r>
              <a:rPr lang="ko-KR" altLang="en-US" dirty="0"/>
              <a:t>이름을 지정하여 입력할 수 있음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s = sum(a = 1, b = 2, c = 3)</a:t>
            </a:r>
          </a:p>
          <a:p>
            <a:pPr lvl="1"/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r>
              <a:rPr lang="en-US" altLang="ko-KR" dirty="0"/>
              <a:t> </a:t>
            </a:r>
            <a:r>
              <a:rPr lang="ko-KR" altLang="en-US" dirty="0"/>
              <a:t>로 여러 </a:t>
            </a:r>
            <a:r>
              <a:rPr lang="ko-KR" altLang="en-US" dirty="0" err="1"/>
              <a:t>갯수의</a:t>
            </a:r>
            <a:r>
              <a:rPr lang="ko-KR" altLang="en-US" dirty="0"/>
              <a:t> </a:t>
            </a:r>
            <a:r>
              <a:rPr lang="en-US" altLang="ko-KR" dirty="0"/>
              <a:t>argument</a:t>
            </a:r>
            <a:r>
              <a:rPr lang="ko-KR" altLang="en-US" dirty="0"/>
              <a:t>를 받을 수 있다</a:t>
            </a:r>
            <a:r>
              <a:rPr lang="en-US" altLang="ko-KR" dirty="0"/>
              <a:t>. (print)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default argument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&lt;</a:t>
            </a:r>
            <a:r>
              <a:rPr lang="en-US" altLang="ko-KR" dirty="0" err="1"/>
              <a:t>func_name</a:t>
            </a:r>
            <a:r>
              <a:rPr lang="en-US" altLang="ko-KR" dirty="0"/>
              <a:t>&gt;(arg1 = ~~, arg2 = ~~):</a:t>
            </a:r>
          </a:p>
          <a:p>
            <a:pPr marL="914400" lvl="2" indent="0">
              <a:buNone/>
            </a:pPr>
            <a:r>
              <a:rPr lang="en-US" altLang="ko-KR" dirty="0"/>
              <a:t>     statements...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42" y="2863574"/>
            <a:ext cx="2886075" cy="1590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28" y="3563333"/>
            <a:ext cx="383827" cy="4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variable</a:t>
            </a:r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내부에서 선언한 변수들은 </a:t>
            </a:r>
            <a:r>
              <a:rPr lang="en-US" altLang="ko-KR" dirty="0"/>
              <a:t>function </a:t>
            </a:r>
            <a:r>
              <a:rPr lang="ko-KR" altLang="en-US" dirty="0"/>
              <a:t>내부에서만 유효하다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global </a:t>
            </a:r>
            <a:r>
              <a:rPr lang="ko-KR" altLang="en-US" dirty="0"/>
              <a:t>명령어를 통해 함수 밖의 변수를 직접 불러올 수 있다</a:t>
            </a:r>
            <a:r>
              <a:rPr lang="en-US" altLang="ko-KR" dirty="0"/>
              <a:t>. </a:t>
            </a:r>
            <a:r>
              <a:rPr lang="ko-KR" altLang="en-US" dirty="0"/>
              <a:t>좋은 방법은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Mutable argument</a:t>
            </a:r>
          </a:p>
          <a:p>
            <a:pPr lvl="1"/>
            <a:r>
              <a:rPr lang="en-US" altLang="ko-KR" dirty="0"/>
              <a:t>mutable </a:t>
            </a:r>
            <a:r>
              <a:rPr lang="ko-KR" altLang="en-US" dirty="0"/>
              <a:t>한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argument</a:t>
            </a:r>
            <a:r>
              <a:rPr lang="ko-KR" altLang="en-US" dirty="0"/>
              <a:t>로 받아 그대로 사용할 경우</a:t>
            </a:r>
            <a:r>
              <a:rPr lang="en-US" altLang="ko-KR" dirty="0"/>
              <a:t>, </a:t>
            </a:r>
            <a:r>
              <a:rPr lang="ko-KR" altLang="en-US" dirty="0"/>
              <a:t>내부에서 변형이 이루어 진 것이 외부에도 이어진다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막기 위해서는 함수 내부에서 </a:t>
            </a:r>
            <a:r>
              <a:rPr lang="en-US" altLang="ko-KR" dirty="0"/>
              <a:t>reassign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95" y="4349804"/>
            <a:ext cx="1868005" cy="1688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893" y="5523678"/>
            <a:ext cx="1434749" cy="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lambda</a:t>
            </a:r>
          </a:p>
          <a:p>
            <a:pPr lvl="1"/>
            <a:r>
              <a:rPr lang="en-US" altLang="ko-KR"/>
              <a:t>def</a:t>
            </a:r>
            <a:r>
              <a:rPr lang="ko-KR" altLang="en-US"/>
              <a:t>와 같은 역할을 하되</a:t>
            </a:r>
            <a:r>
              <a:rPr lang="en-US" altLang="ko-KR"/>
              <a:t>, </a:t>
            </a:r>
            <a:r>
              <a:rPr lang="ko-KR" altLang="en-US"/>
              <a:t>매우 간단하거나 </a:t>
            </a:r>
            <a:r>
              <a:rPr lang="en-US" altLang="ko-KR"/>
              <a:t>def</a:t>
            </a:r>
            <a:r>
              <a:rPr lang="ko-KR" altLang="en-US"/>
              <a:t>를 사용할 수 없는 환경에서 함수를 사용하기 위해 이용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/>
              <a:t>lambda &lt;argument1&gt;, &lt;argument2&gt;... : &lt;result&gt;</a:t>
            </a:r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203684"/>
            <a:ext cx="2792974" cy="6903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80" y="3548883"/>
            <a:ext cx="412696" cy="3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외부 라이브러리 </a:t>
            </a:r>
            <a:r>
              <a:rPr lang="en-US" altLang="ko-KR"/>
              <a:t>import</a:t>
            </a:r>
            <a:r>
              <a:rPr lang="ko-KR" altLang="en-US"/>
              <a:t>하여 함수 사용하기</a:t>
            </a:r>
            <a:endParaRPr lang="en-US" altLang="ko-KR"/>
          </a:p>
          <a:p>
            <a:pPr lvl="1"/>
            <a:r>
              <a:rPr lang="ko-KR" altLang="en-US"/>
              <a:t>만들거나 기존에 있는 라이브러리 </a:t>
            </a:r>
            <a:r>
              <a:rPr lang="en-US" altLang="ko-KR"/>
              <a:t>import</a:t>
            </a:r>
          </a:p>
          <a:p>
            <a:pPr lvl="1"/>
            <a:r>
              <a:rPr lang="en-US" altLang="ko-KR"/>
              <a:t>import &lt;library&gt; as &lt;name&gt;</a:t>
            </a:r>
          </a:p>
          <a:p>
            <a:pPr marL="914400" lvl="2" indent="0">
              <a:buNone/>
            </a:pPr>
            <a:r>
              <a:rPr lang="en-US" altLang="ko-KR"/>
              <a:t>library.function()</a:t>
            </a:r>
          </a:p>
          <a:p>
            <a:pPr marL="914400" lvl="2" indent="0">
              <a:buNone/>
            </a:pPr>
            <a:r>
              <a:rPr lang="en-US" altLang="ko-KR"/>
              <a:t>as name</a:t>
            </a:r>
            <a:r>
              <a:rPr lang="ko-KR" altLang="en-US"/>
              <a:t>을 사용하였다면 </a:t>
            </a:r>
            <a:r>
              <a:rPr lang="en-US" altLang="ko-KR"/>
              <a:t>name.function() </a:t>
            </a:r>
            <a:r>
              <a:rPr lang="ko-KR" altLang="en-US"/>
              <a:t>으로 함수를 이용한다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from &lt;library&gt; import &lt;function&gt;</a:t>
            </a:r>
          </a:p>
          <a:p>
            <a:pPr marL="914400" lvl="2" indent="0">
              <a:buNone/>
            </a:pPr>
            <a:r>
              <a:rPr lang="ko-KR" altLang="en-US"/>
              <a:t>바로 해당 </a:t>
            </a:r>
            <a:r>
              <a:rPr lang="en-US" altLang="ko-KR"/>
              <a:t>library</a:t>
            </a:r>
            <a:r>
              <a:rPr lang="ko-KR" altLang="en-US"/>
              <a:t>의 </a:t>
            </a:r>
            <a:r>
              <a:rPr lang="en-US" altLang="ko-KR"/>
              <a:t>function()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pPr marL="914400" lvl="2" indent="0">
              <a:buNone/>
            </a:pPr>
            <a:r>
              <a:rPr lang="en-US" altLang="ko-KR"/>
              <a:t>from &lt;library&gt; import *</a:t>
            </a:r>
          </a:p>
          <a:p>
            <a:pPr marL="914400" lvl="2" indent="0">
              <a:buNone/>
            </a:pPr>
            <a:r>
              <a:rPr lang="ko-KR" altLang="en-US"/>
              <a:t>을 할 경우 해당 라이브러리의 모든 함수를 같은 방식으로 사용한다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5" y="4210309"/>
            <a:ext cx="3174592" cy="1421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07315"/>
            <a:ext cx="9144000" cy="39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피보나치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피보나치 수는 아래와 같다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n=1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n=20</a:t>
                </a:r>
                <a:r>
                  <a:rPr lang="ko-KR" altLang="en-US" dirty="0"/>
                  <a:t>까지의 피보나치 수를 출력하라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13" y="4055346"/>
            <a:ext cx="7596573" cy="3201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5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" y="1218138"/>
            <a:ext cx="3767486" cy="2039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5" y="439310"/>
            <a:ext cx="7596573" cy="320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65" y="1218138"/>
            <a:ext cx="4114800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565" y="3452703"/>
            <a:ext cx="447675" cy="1695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7" y="3452703"/>
            <a:ext cx="4215703" cy="23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</a:p>
          <a:p>
            <a:pPr marL="457200" lvl="1" indent="0">
              <a:buNone/>
            </a:pPr>
            <a:r>
              <a:rPr lang="en-US" altLang="ko-KR" dirty="0"/>
              <a:t>Bubble sort</a:t>
            </a:r>
            <a:r>
              <a:rPr lang="ko-KR" altLang="en-US" dirty="0"/>
              <a:t>는 </a:t>
            </a:r>
            <a:r>
              <a:rPr lang="en-US" altLang="ko-KR" dirty="0"/>
              <a:t>array</a:t>
            </a:r>
            <a:r>
              <a:rPr lang="ko-KR" altLang="en-US" dirty="0"/>
              <a:t>의 각 </a:t>
            </a:r>
            <a:r>
              <a:rPr lang="en-US" altLang="ko-KR" dirty="0"/>
              <a:t>element</a:t>
            </a:r>
            <a:r>
              <a:rPr lang="ko-KR" altLang="en-US" dirty="0"/>
              <a:t>가 다음 </a:t>
            </a:r>
            <a:r>
              <a:rPr lang="en-US" altLang="ko-KR" dirty="0"/>
              <a:t>element</a:t>
            </a:r>
            <a:r>
              <a:rPr lang="ko-KR" altLang="en-US" dirty="0"/>
              <a:t>와 대소를 비교하여 위치를 바꾸는 것을 </a:t>
            </a:r>
            <a:r>
              <a:rPr lang="en-US" altLang="ko-KR" dirty="0"/>
              <a:t>array </a:t>
            </a:r>
            <a:r>
              <a:rPr lang="ko-KR" altLang="en-US" dirty="0"/>
              <a:t>길이만큼 반복하는 </a:t>
            </a:r>
            <a:r>
              <a:rPr lang="en-US" altLang="ko-KR" dirty="0"/>
              <a:t>sorting </a:t>
            </a:r>
            <a:r>
              <a:rPr lang="ko-KR" altLang="en-US" dirty="0"/>
              <a:t>방법이다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임의의 </a:t>
            </a:r>
            <a:r>
              <a:rPr lang="en-US" altLang="ko-KR" dirty="0"/>
              <a:t>sample list </a:t>
            </a:r>
            <a:r>
              <a:rPr lang="ko-KR" altLang="en-US" dirty="0"/>
              <a:t>에 대해 </a:t>
            </a:r>
            <a:r>
              <a:rPr lang="en-US" altLang="ko-KR" dirty="0"/>
              <a:t>bubble sort </a:t>
            </a:r>
            <a:r>
              <a:rPr lang="ko-KR" altLang="en-US" dirty="0"/>
              <a:t>하는 함수를 만들어라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증가하는 순서로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hlinkClick r:id="rId2"/>
              </a:rPr>
              <a:t>https://visualgo.net/ko/sorting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0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&lt;name&gt; =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en-US" altLang="ko-KR" dirty="0" smtClean="0"/>
              <a:t> Element1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en-US" altLang="ko-KR" dirty="0"/>
              <a:t> Element2, </a:t>
            </a:r>
            <a:r>
              <a:rPr lang="en-US" altLang="ko-KR" dirty="0" smtClean="0"/>
              <a:t>... 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&lt;name&gt; = [] 		#empty list</a:t>
            </a:r>
          </a:p>
          <a:p>
            <a:pPr marL="457200" lvl="1" indent="0">
              <a:buNone/>
            </a:pPr>
            <a:r>
              <a:rPr lang="en-US" altLang="ko-KR" dirty="0"/>
              <a:t>&lt;name&gt; = list(None or something array)		#empty list</a:t>
            </a:r>
          </a:p>
          <a:p>
            <a:pPr marL="457200" lvl="1" indent="0">
              <a:buNone/>
            </a:pPr>
            <a:r>
              <a:rPr lang="en-US" altLang="ko-KR" dirty="0"/>
              <a:t>[&lt;value&gt; for &lt;element&gt; in &lt;something array&gt; if &lt;condition&gt;]</a:t>
            </a:r>
          </a:p>
          <a:p>
            <a:pPr marL="457200" lvl="1" indent="0">
              <a:buNone/>
            </a:pPr>
            <a:r>
              <a:rPr lang="ko-KR" altLang="en-US" dirty="0"/>
              <a:t>반환형이 </a:t>
            </a:r>
            <a:r>
              <a:rPr lang="en-US" altLang="ko-KR" dirty="0"/>
              <a:t>list</a:t>
            </a:r>
            <a:r>
              <a:rPr lang="ko-KR" altLang="en-US" dirty="0"/>
              <a:t>인 함수들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 err="1"/>
              <a:t>자료형이</a:t>
            </a:r>
            <a:r>
              <a:rPr lang="ko-KR" altLang="en-US" dirty="0"/>
              <a:t> 아니라도 상관없다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 등에서 사용이 용이하다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2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9270" y="1407820"/>
            <a:ext cx="6877671" cy="3407206"/>
            <a:chOff x="766637" y="2546664"/>
            <a:chExt cx="6877671" cy="34072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888" y="2546664"/>
              <a:ext cx="6844420" cy="28472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637" y="5573116"/>
              <a:ext cx="4321563" cy="380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91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9" y="1270287"/>
            <a:ext cx="8385284" cy="197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67" y="3924992"/>
            <a:ext cx="3306387" cy="4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7677"/>
            <a:ext cx="7886700" cy="54000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65832"/>
            <a:ext cx="7873875" cy="42144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Knight move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/>
              <a:t>체스의 </a:t>
            </a:r>
            <a:r>
              <a:rPr lang="en-US" altLang="ko-KR" dirty="0"/>
              <a:t>Knight</a:t>
            </a:r>
            <a:r>
              <a:rPr lang="ko-KR" altLang="en-US" dirty="0"/>
              <a:t>는 </a:t>
            </a:r>
            <a:r>
              <a:rPr lang="en-US" altLang="ko-KR" dirty="0"/>
              <a:t>(2,1) </a:t>
            </a:r>
            <a:r>
              <a:rPr lang="ko-KR" altLang="en-US" dirty="0"/>
              <a:t>만큼 </a:t>
            </a:r>
            <a:r>
              <a:rPr lang="en-US" altLang="ko-KR" dirty="0"/>
              <a:t>8</a:t>
            </a:r>
            <a:r>
              <a:rPr lang="ko-KR" altLang="en-US" dirty="0"/>
              <a:t>방향으로 이동할 수 있다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각 방향을 </a:t>
            </a:r>
            <a:r>
              <a:rPr lang="en-US" altLang="ko-KR" dirty="0" smtClean="0"/>
              <a:t>1~8</a:t>
            </a:r>
            <a:r>
              <a:rPr lang="ko-KR" altLang="en-US" dirty="0" smtClean="0"/>
              <a:t>의 숫자로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입력된 방향으로 </a:t>
            </a:r>
            <a:r>
              <a:rPr lang="ko-KR" altLang="en-US" dirty="0" smtClean="0"/>
              <a:t>체스 말을 이동시키고자 한다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프로그램 실행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체스 말은 </a:t>
            </a:r>
            <a:r>
              <a:rPr lang="en-US" altLang="ko-KR" dirty="0" smtClean="0"/>
              <a:t>7x7 </a:t>
            </a:r>
            <a:r>
              <a:rPr lang="ko-KR" altLang="en-US" dirty="0"/>
              <a:t>체스판의 중심</a:t>
            </a:r>
            <a:r>
              <a:rPr lang="en-US" altLang="ko-KR" dirty="0"/>
              <a:t>(3, 3)</a:t>
            </a:r>
            <a:r>
              <a:rPr lang="ko-KR" altLang="en-US" dirty="0"/>
              <a:t>에서 </a:t>
            </a:r>
            <a:r>
              <a:rPr lang="ko-KR" altLang="en-US" dirty="0" smtClean="0"/>
              <a:t>출발하기로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 smtClean="0"/>
              <a:t>구현하여야 </a:t>
            </a:r>
            <a:r>
              <a:rPr lang="ko-KR" altLang="en-US" dirty="0"/>
              <a:t>하는 </a:t>
            </a:r>
            <a:r>
              <a:rPr lang="ko-KR" altLang="en-US" dirty="0" smtClean="0"/>
              <a:t>세부사항</a:t>
            </a:r>
            <a:r>
              <a:rPr lang="ko-KR" altLang="en-US" dirty="0" smtClean="0"/>
              <a:t>은 다음과 같다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dirty="0" smtClean="0"/>
              <a:t>1~8 </a:t>
            </a:r>
            <a:r>
              <a:rPr lang="ko-KR" altLang="en-US" dirty="0" smtClean="0"/>
              <a:t>정수를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</a:t>
            </a:r>
            <a:r>
              <a:rPr lang="ko-KR" altLang="en-US" dirty="0"/>
              <a:t>받아 </a:t>
            </a:r>
            <a:r>
              <a:rPr lang="ko-KR" altLang="en-US" dirty="0" smtClean="0"/>
              <a:t>각 방향으로 체스 </a:t>
            </a:r>
            <a:r>
              <a:rPr lang="ko-KR" altLang="en-US" dirty="0"/>
              <a:t>말을 움직이는 기능</a:t>
            </a:r>
            <a:r>
              <a:rPr lang="en-US" altLang="ko-KR" dirty="0" smtClean="0"/>
              <a:t>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dirty="0" smtClean="0"/>
              <a:t>‘</a:t>
            </a:r>
            <a:r>
              <a:rPr lang="en-US" altLang="ko-KR" dirty="0" smtClean="0"/>
              <a:t>q’</a:t>
            </a:r>
            <a:r>
              <a:rPr lang="ko-KR" altLang="en-US" dirty="0" smtClean="0"/>
              <a:t>를 입력할 경우 프로그램이 종료되는 기능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ko-KR" altLang="en-US" dirty="0" smtClean="0"/>
              <a:t>체스 </a:t>
            </a:r>
            <a:r>
              <a:rPr lang="ko-KR" altLang="en-US" dirty="0"/>
              <a:t>말이 이동할 칸이 </a:t>
            </a:r>
            <a:r>
              <a:rPr lang="en-US" altLang="ko-KR" dirty="0"/>
              <a:t>7x7 </a:t>
            </a:r>
            <a:r>
              <a:rPr lang="ko-KR" altLang="en-US" dirty="0"/>
              <a:t>밖일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움직이지 않고 </a:t>
            </a:r>
            <a:r>
              <a:rPr lang="ko-KR" altLang="en-US" dirty="0" smtClean="0"/>
              <a:t>이동이 불가능하다고 </a:t>
            </a:r>
            <a:r>
              <a:rPr lang="ko-KR" altLang="en-US" dirty="0"/>
              <a:t>알리는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.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ko-KR" altLang="en-US" dirty="0" smtClean="0"/>
              <a:t>한 </a:t>
            </a:r>
            <a:r>
              <a:rPr lang="ko-KR" altLang="en-US" dirty="0"/>
              <a:t>번 움직일 때마다</a:t>
            </a:r>
            <a:r>
              <a:rPr lang="en-US" altLang="ko-KR" dirty="0"/>
              <a:t>  O</a:t>
            </a:r>
            <a:r>
              <a:rPr lang="ko-KR" altLang="en-US" dirty="0"/>
              <a:t>과 </a:t>
            </a:r>
            <a:r>
              <a:rPr lang="en-US" altLang="ko-KR" dirty="0"/>
              <a:t>-</a:t>
            </a:r>
            <a:r>
              <a:rPr lang="ko-KR" altLang="en-US" dirty="0"/>
              <a:t>등으로 </a:t>
            </a:r>
            <a:r>
              <a:rPr lang="en-US" altLang="ko-KR" dirty="0"/>
              <a:t>7x7 </a:t>
            </a:r>
            <a:r>
              <a:rPr lang="ko-KR" altLang="en-US" dirty="0"/>
              <a:t>칸과 체스말의 위치를 표현하는 기능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55681"/>
              </p:ext>
            </p:extLst>
          </p:nvPr>
        </p:nvGraphicFramePr>
        <p:xfrm>
          <a:off x="6726370" y="4638963"/>
          <a:ext cx="177615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231">
                  <a:extLst>
                    <a:ext uri="{9D8B030D-6E8A-4147-A177-3AD203B41FA5}">
                      <a16:colId xmlns:a16="http://schemas.microsoft.com/office/drawing/2014/main" val="4103410144"/>
                    </a:ext>
                  </a:extLst>
                </a:gridCol>
                <a:gridCol w="355231">
                  <a:extLst>
                    <a:ext uri="{9D8B030D-6E8A-4147-A177-3AD203B41FA5}">
                      <a16:colId xmlns:a16="http://schemas.microsoft.com/office/drawing/2014/main" val="2776017721"/>
                    </a:ext>
                  </a:extLst>
                </a:gridCol>
                <a:gridCol w="355231">
                  <a:extLst>
                    <a:ext uri="{9D8B030D-6E8A-4147-A177-3AD203B41FA5}">
                      <a16:colId xmlns:a16="http://schemas.microsoft.com/office/drawing/2014/main" val="1330094620"/>
                    </a:ext>
                  </a:extLst>
                </a:gridCol>
                <a:gridCol w="355231">
                  <a:extLst>
                    <a:ext uri="{9D8B030D-6E8A-4147-A177-3AD203B41FA5}">
                      <a16:colId xmlns:a16="http://schemas.microsoft.com/office/drawing/2014/main" val="4265497839"/>
                    </a:ext>
                  </a:extLst>
                </a:gridCol>
                <a:gridCol w="355231">
                  <a:extLst>
                    <a:ext uri="{9D8B030D-6E8A-4147-A177-3AD203B41FA5}">
                      <a16:colId xmlns:a16="http://schemas.microsoft.com/office/drawing/2014/main" val="4033702934"/>
                    </a:ext>
                  </a:extLst>
                </a:gridCol>
              </a:tblGrid>
              <a:tr h="3457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49920"/>
                  </a:ext>
                </a:extLst>
              </a:tr>
              <a:tr h="3457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043822"/>
                  </a:ext>
                </a:extLst>
              </a:tr>
              <a:tr h="3457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747627"/>
                  </a:ext>
                </a:extLst>
              </a:tr>
              <a:tr h="3457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02991"/>
                  </a:ext>
                </a:extLst>
              </a:tr>
              <a:tr h="3457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991000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 flipH="1" flipV="1">
            <a:off x="7531320" y="5466079"/>
            <a:ext cx="166254" cy="1745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flipH="1" flipV="1">
            <a:off x="7891538" y="4745642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flipH="1" flipV="1">
            <a:off x="7175952" y="4745641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flipH="1" flipV="1">
            <a:off x="6826817" y="5093854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flipH="1" flipV="1">
            <a:off x="6826817" y="5833686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flipH="1" flipV="1">
            <a:off x="7175952" y="6182821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flipH="1" flipV="1">
            <a:off x="7893616" y="6185130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flipH="1" flipV="1">
            <a:off x="8249158" y="5835995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flipH="1" flipV="1">
            <a:off x="8249158" y="5093853"/>
            <a:ext cx="166254" cy="1745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54821" y="4358577"/>
            <a:ext cx="231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&lt;Knight</a:t>
            </a:r>
            <a:r>
              <a:rPr lang="ko-KR" altLang="en-US" sz="1600" dirty="0" smtClean="0"/>
              <a:t> 이동 경우의 수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05663"/>
            <a:ext cx="48006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791382" y="4638963"/>
            <a:ext cx="231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실행 화면 예시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6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40" y="1073034"/>
            <a:ext cx="2809875" cy="1752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63439" y="1073034"/>
            <a:ext cx="385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지정한 크기의 체스 판과 현재 말의 위치를 출력해주는 함수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06" y="1719365"/>
            <a:ext cx="1476375" cy="1247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70962" y="2081642"/>
            <a:ext cx="114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처음 위치 </a:t>
            </a:r>
            <a:r>
              <a:rPr lang="en-US" altLang="ko-KR" sz="1400" dirty="0" smtClean="0">
                <a:latin typeface="+mn-ea"/>
              </a:rPr>
              <a:t>: (3, 3)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5" y="3621924"/>
            <a:ext cx="4171950" cy="2324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63437" y="3699856"/>
            <a:ext cx="385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입력한 방향으로 말의 위치를 이동시키는 함수</a:t>
            </a:r>
            <a:endParaRPr lang="ko-KR" altLang="en-US" dirty="0"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r="69010" b="12660"/>
          <a:stretch/>
        </p:blipFill>
        <p:spPr>
          <a:xfrm>
            <a:off x="6589392" y="4023021"/>
            <a:ext cx="1490663" cy="2479098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H="1" flipV="1">
            <a:off x="7141673" y="5655340"/>
            <a:ext cx="168242" cy="2630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85546" y="1968681"/>
            <a:ext cx="245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계산된 다음 위치가 체스 판을 벗어나는지 확인하는 함수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9" y="1977909"/>
            <a:ext cx="5838825" cy="904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3432461"/>
            <a:ext cx="1447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8825" cy="6372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04" y="714115"/>
            <a:ext cx="2886075" cy="197167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2327564" y="108065"/>
            <a:ext cx="3940232" cy="1180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211185" y="2685790"/>
            <a:ext cx="4555375" cy="1453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5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6" y="1314449"/>
            <a:ext cx="4878989" cy="1688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6" y="3412654"/>
            <a:ext cx="4095094" cy="14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Indexing</a:t>
            </a:r>
          </a:p>
          <a:p>
            <a:pPr lvl="1"/>
            <a:r>
              <a:rPr lang="en-US" altLang="ko-KR" dirty="0"/>
              <a:t>list[&lt;number&gt;]: </a:t>
            </a:r>
            <a:r>
              <a:rPr lang="ko-KR" altLang="en-US" dirty="0"/>
              <a:t>처음부터 </a:t>
            </a:r>
            <a:r>
              <a:rPr lang="en-US" altLang="ko-KR" dirty="0"/>
              <a:t>n+1</a:t>
            </a:r>
            <a:r>
              <a:rPr lang="ko-KR" altLang="en-US" dirty="0" smtClean="0"/>
              <a:t>번째 요소</a:t>
            </a:r>
            <a:endParaRPr lang="en-US" altLang="ko-KR" dirty="0"/>
          </a:p>
          <a:p>
            <a:pPr lvl="1"/>
            <a:r>
              <a:rPr lang="en-US" altLang="ko-KR" dirty="0" smtClean="0"/>
              <a:t>List</a:t>
            </a:r>
            <a:r>
              <a:rPr lang="en-US" altLang="ko-KR" dirty="0"/>
              <a:t>[-&lt;number&gt;]: </a:t>
            </a:r>
            <a:r>
              <a:rPr lang="ko-KR" altLang="en-US" dirty="0"/>
              <a:t>끝에서부터 </a:t>
            </a:r>
            <a:r>
              <a:rPr lang="en-US" altLang="ko-KR" dirty="0" smtClean="0"/>
              <a:t>–n</a:t>
            </a:r>
            <a:r>
              <a:rPr lang="ko-KR" altLang="en-US" dirty="0" smtClean="0"/>
              <a:t>번째 요소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Slicing</a:t>
            </a:r>
          </a:p>
          <a:p>
            <a:pPr lvl="1"/>
            <a:r>
              <a:rPr lang="en-US" altLang="ko-KR" dirty="0" smtClean="0"/>
              <a:t>list[start : end : step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start</a:t>
            </a:r>
            <a:r>
              <a:rPr lang="ko-KR" altLang="en-US" dirty="0"/>
              <a:t>는 포함</a:t>
            </a:r>
            <a:r>
              <a:rPr lang="en-US" altLang="ko-KR" dirty="0"/>
              <a:t>, end</a:t>
            </a:r>
            <a:r>
              <a:rPr lang="ko-KR" altLang="en-US" dirty="0"/>
              <a:t>는 포함하지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22" y="2235584"/>
            <a:ext cx="2733676" cy="1114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69" y="2562321"/>
            <a:ext cx="515172" cy="6822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563" y="4667985"/>
            <a:ext cx="3092318" cy="13961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722" y="5072067"/>
            <a:ext cx="3076543" cy="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Concatenate(+)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과 같이 </a:t>
            </a:r>
            <a:r>
              <a:rPr lang="en-US" altLang="ko-KR"/>
              <a:t>+</a:t>
            </a:r>
            <a:r>
              <a:rPr lang="ko-KR" altLang="en-US"/>
              <a:t>연산자를 통해 앞 뒤 </a:t>
            </a:r>
            <a:r>
              <a:rPr lang="en-US" altLang="ko-KR"/>
              <a:t>List</a:t>
            </a:r>
            <a:r>
              <a:rPr lang="ko-KR" altLang="en-US"/>
              <a:t>를 이을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Repeat(*)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과 같이 </a:t>
            </a:r>
            <a:r>
              <a:rPr lang="en-US" altLang="ko-KR"/>
              <a:t>*</a:t>
            </a:r>
            <a:r>
              <a:rPr lang="ko-KR" altLang="en-US"/>
              <a:t>연산자를 통해 </a:t>
            </a:r>
            <a:r>
              <a:rPr lang="en-US" altLang="ko-KR"/>
              <a:t>List</a:t>
            </a:r>
            <a:r>
              <a:rPr lang="ko-KR" altLang="en-US"/>
              <a:t>를 반복할 수 있음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Indexing, slicing</a:t>
            </a:r>
            <a:r>
              <a:rPr lang="ko-KR" altLang="en-US"/>
              <a:t>과 위 연산자에 대해 </a:t>
            </a:r>
            <a:r>
              <a:rPr lang="en-US" altLang="ko-KR"/>
              <a:t>String</a:t>
            </a:r>
            <a:r>
              <a:rPr lang="ko-KR" altLang="en-US"/>
              <a:t>과 동일한 특성을 가짐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21" y="3798832"/>
            <a:ext cx="2568941" cy="1585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54" y="4755274"/>
            <a:ext cx="3142443" cy="5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range(start, end, step)</a:t>
            </a:r>
          </a:p>
          <a:p>
            <a:pPr lvl="1"/>
            <a:r>
              <a:rPr lang="en-US" altLang="ko-KR"/>
              <a:t>start</a:t>
            </a:r>
            <a:r>
              <a:rPr lang="ko-KR" altLang="en-US"/>
              <a:t> 에서 </a:t>
            </a:r>
            <a:r>
              <a:rPr lang="en-US" altLang="ko-KR"/>
              <a:t>end</a:t>
            </a:r>
            <a:r>
              <a:rPr lang="ko-KR" altLang="en-US"/>
              <a:t>까지 </a:t>
            </a:r>
            <a:r>
              <a:rPr lang="en-US" altLang="ko-KR"/>
              <a:t>step</a:t>
            </a:r>
            <a:r>
              <a:rPr lang="ko-KR" altLang="en-US"/>
              <a:t>단위로 끊은 것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마지막 </a:t>
            </a:r>
            <a:r>
              <a:rPr lang="en-US" altLang="ko-KR"/>
              <a:t>end</a:t>
            </a:r>
            <a:r>
              <a:rPr lang="ko-KR" altLang="en-US"/>
              <a:t>는 포함하지 않는다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type</a:t>
            </a:r>
            <a:r>
              <a:rPr lang="ko-KR" altLang="en-US"/>
              <a:t>이 </a:t>
            </a:r>
            <a:r>
              <a:rPr lang="en-US" altLang="ko-KR"/>
              <a:t>list</a:t>
            </a:r>
            <a:r>
              <a:rPr lang="ko-KR" altLang="en-US"/>
              <a:t>가 아닌 </a:t>
            </a:r>
            <a:r>
              <a:rPr lang="en-US" altLang="ko-KR"/>
              <a:t>range</a:t>
            </a:r>
            <a:r>
              <a:rPr lang="ko-KR" altLang="en-US"/>
              <a:t> </a:t>
            </a:r>
            <a:r>
              <a:rPr lang="en-US" altLang="ko-KR"/>
              <a:t>class</a:t>
            </a:r>
            <a:r>
              <a:rPr lang="ko-KR" altLang="en-US"/>
              <a:t>이므로 </a:t>
            </a:r>
            <a:r>
              <a:rPr lang="en-US" altLang="ko-KR"/>
              <a:t>list</a:t>
            </a:r>
            <a:r>
              <a:rPr lang="ko-KR" altLang="en-US"/>
              <a:t>하기 위해 </a:t>
            </a:r>
            <a:r>
              <a:rPr lang="en-US" altLang="ko-KR"/>
              <a:t>list()</a:t>
            </a:r>
            <a:r>
              <a:rPr lang="ko-KR" altLang="en-US"/>
              <a:t>를 취해야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for</a:t>
            </a:r>
            <a:r>
              <a:rPr lang="ko-KR" altLang="en-US"/>
              <a:t>문에 자주 쓰인다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2D list</a:t>
            </a:r>
          </a:p>
          <a:p>
            <a:pPr lvl="1"/>
            <a:r>
              <a:rPr lang="en-US" altLang="ko-KR"/>
              <a:t>List</a:t>
            </a:r>
            <a:r>
              <a:rPr lang="ko-KR" altLang="en-US"/>
              <a:t>안에 </a:t>
            </a:r>
            <a:r>
              <a:rPr lang="en-US" altLang="ko-KR"/>
              <a:t>element</a:t>
            </a:r>
            <a:r>
              <a:rPr lang="ko-KR" altLang="en-US"/>
              <a:t>로 </a:t>
            </a:r>
            <a:r>
              <a:rPr lang="en-US" altLang="ko-KR"/>
              <a:t>list</a:t>
            </a:r>
            <a:r>
              <a:rPr lang="ko-KR" altLang="en-US"/>
              <a:t>를 넣은 형태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list[a][b] </a:t>
            </a:r>
            <a:r>
              <a:rPr lang="ko-KR" altLang="en-US"/>
              <a:t>와 같이 호출하거나 다룰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List</a:t>
            </a:r>
            <a:r>
              <a:rPr lang="ko-KR" altLang="en-US"/>
              <a:t>안에는 </a:t>
            </a:r>
            <a:r>
              <a:rPr lang="en-US" altLang="ko-KR"/>
              <a:t>list</a:t>
            </a:r>
            <a:r>
              <a:rPr lang="ko-KR" altLang="en-US"/>
              <a:t>뿐 아니라 모든 </a:t>
            </a:r>
            <a:r>
              <a:rPr lang="en-US" altLang="ko-KR"/>
              <a:t>object</a:t>
            </a:r>
            <a:r>
              <a:rPr lang="ko-KR" altLang="en-US"/>
              <a:t>를 </a:t>
            </a:r>
            <a:r>
              <a:rPr lang="en-US" altLang="ko-KR"/>
              <a:t>element</a:t>
            </a:r>
            <a:r>
              <a:rPr lang="ko-KR" altLang="en-US"/>
              <a:t>로 넣을 수 있다</a:t>
            </a:r>
            <a:r>
              <a:rPr lang="en-US" altLang="ko-KR"/>
              <a:t>.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Mutable object</a:t>
            </a:r>
          </a:p>
          <a:p>
            <a:pPr lvl="1"/>
            <a:r>
              <a:rPr lang="en-US" altLang="ko-KR" dirty="0"/>
              <a:t>b = a 	makes same address copy.</a:t>
            </a:r>
          </a:p>
          <a:p>
            <a:pPr lvl="1"/>
            <a:r>
              <a:rPr lang="en-US" altLang="ko-KR" dirty="0"/>
              <a:t>list, set, </a:t>
            </a:r>
            <a:r>
              <a:rPr lang="en-US" altLang="ko-KR" dirty="0" err="1"/>
              <a:t>dict</a:t>
            </a:r>
            <a:r>
              <a:rPr lang="ko-KR" altLang="en-US" dirty="0"/>
              <a:t>와 </a:t>
            </a:r>
            <a:r>
              <a:rPr lang="en-US" altLang="ko-KR" dirty="0"/>
              <a:t>user</a:t>
            </a:r>
            <a:r>
              <a:rPr lang="ko-KR" altLang="en-US" dirty="0"/>
              <a:t>가 작성한 일반적인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mutable</a:t>
            </a:r>
            <a:r>
              <a:rPr lang="ko-KR" altLang="en-US" dirty="0"/>
              <a:t>에 해당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Shallow copy</a:t>
            </a:r>
          </a:p>
          <a:p>
            <a:pPr lvl="1"/>
            <a:r>
              <a:rPr lang="en-US" altLang="ko-KR" dirty="0"/>
              <a:t>b = a[:] 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/>
              <a:t>b=</a:t>
            </a:r>
            <a:r>
              <a:rPr lang="en-US" altLang="ko-KR" dirty="0" err="1"/>
              <a:t>copy.copy</a:t>
            </a:r>
            <a:r>
              <a:rPr lang="en-US" altLang="ko-KR" dirty="0"/>
              <a:t>(a) (import </a:t>
            </a:r>
            <a:r>
              <a:rPr lang="ko-KR" altLang="en-US" dirty="0"/>
              <a:t>필요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id</a:t>
            </a:r>
            <a:r>
              <a:rPr lang="ko-KR" altLang="en-US" dirty="0"/>
              <a:t>가 부여되며 서로 영향을 받진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mutable </a:t>
            </a:r>
            <a:r>
              <a:rPr lang="ko-KR" altLang="en-US" dirty="0"/>
              <a:t>객체 안에 </a:t>
            </a:r>
            <a:r>
              <a:rPr lang="en-US" altLang="ko-KR" dirty="0"/>
              <a:t>mutable</a:t>
            </a:r>
            <a:r>
              <a:rPr lang="ko-KR" altLang="en-US" dirty="0"/>
              <a:t>객체가 있을 경우 내부가 같은 주소가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Deep copy</a:t>
            </a:r>
          </a:p>
          <a:p>
            <a:pPr lvl="1"/>
            <a:r>
              <a:rPr lang="en-US" altLang="ko-KR" dirty="0"/>
              <a:t>b = </a:t>
            </a:r>
            <a:r>
              <a:rPr lang="en-US" altLang="ko-KR" dirty="0" err="1"/>
              <a:t>copy.deepcopy</a:t>
            </a:r>
            <a:r>
              <a:rPr lang="en-US" altLang="ko-KR" dirty="0"/>
              <a:t>(a)</a:t>
            </a:r>
          </a:p>
          <a:p>
            <a:pPr lvl="1"/>
            <a:r>
              <a:rPr lang="ko-KR" altLang="en-US" dirty="0"/>
              <a:t>내부의 모든 객체들까지 새롭게 </a:t>
            </a:r>
            <a:r>
              <a:rPr lang="en-US" altLang="ko-KR" dirty="0"/>
              <a:t>copy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4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Mutable object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Shallow copy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84" y="1613037"/>
            <a:ext cx="1450738" cy="1220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90" y="2306969"/>
            <a:ext cx="1213944" cy="526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484" y="3542625"/>
            <a:ext cx="2151306" cy="2308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790" y="4725195"/>
            <a:ext cx="1757363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function</a:t>
            </a:r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(list) : list</a:t>
            </a:r>
            <a:r>
              <a:rPr lang="ko-KR" altLang="en-US" dirty="0"/>
              <a:t>의 길이 반환</a:t>
            </a:r>
            <a:endParaRPr lang="en-US" altLang="ko-KR" dirty="0"/>
          </a:p>
          <a:p>
            <a:pPr lvl="1"/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&lt;element&gt;</a:t>
            </a:r>
            <a:r>
              <a:rPr lang="en-US" altLang="ko-KR" dirty="0"/>
              <a:t>) : list</a:t>
            </a:r>
            <a:r>
              <a:rPr lang="ko-KR" altLang="en-US" dirty="0"/>
              <a:t>의 끝에 </a:t>
            </a:r>
            <a:r>
              <a:rPr lang="en-US" altLang="ko-KR" dirty="0"/>
              <a:t>element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lvl="1"/>
            <a:r>
              <a:rPr lang="en-US" altLang="ko-KR" dirty="0" err="1"/>
              <a:t>list.index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&lt;element&gt;</a:t>
            </a:r>
            <a:r>
              <a:rPr lang="en-US" altLang="ko-KR" dirty="0"/>
              <a:t>) : list</a:t>
            </a:r>
            <a:r>
              <a:rPr lang="ko-KR" altLang="en-US" dirty="0"/>
              <a:t>에 </a:t>
            </a:r>
            <a:r>
              <a:rPr lang="en-US" altLang="ko-KR" dirty="0"/>
              <a:t>element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번호를 </a:t>
            </a:r>
            <a:r>
              <a:rPr lang="en-US" altLang="ko-KR" dirty="0"/>
              <a:t>return</a:t>
            </a:r>
          </a:p>
          <a:p>
            <a:pPr lvl="1"/>
            <a:r>
              <a:rPr lang="en-US" altLang="ko-KR" dirty="0" err="1"/>
              <a:t>list.count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&lt;element&gt;</a:t>
            </a:r>
            <a:r>
              <a:rPr lang="en-US" altLang="ko-KR" dirty="0"/>
              <a:t>) : list</a:t>
            </a:r>
            <a:r>
              <a:rPr lang="ko-KR" altLang="en-US" dirty="0"/>
              <a:t>에 </a:t>
            </a:r>
            <a:r>
              <a:rPr lang="en-US" altLang="ko-KR" dirty="0"/>
              <a:t>element</a:t>
            </a:r>
            <a:r>
              <a:rPr lang="ko-KR" altLang="en-US" dirty="0"/>
              <a:t>가 몇 개 있는지 </a:t>
            </a:r>
            <a:r>
              <a:rPr lang="en-US" altLang="ko-KR" dirty="0"/>
              <a:t>return</a:t>
            </a:r>
          </a:p>
          <a:p>
            <a:pPr lvl="1"/>
            <a:r>
              <a:rPr lang="en-US" altLang="ko-KR" dirty="0" err="1"/>
              <a:t>list.insert</a:t>
            </a:r>
            <a:r>
              <a:rPr lang="en-US" altLang="ko-KR" dirty="0"/>
              <a:t>(&lt;index&gt;, </a:t>
            </a:r>
            <a:r>
              <a:rPr lang="en-US" altLang="ko-KR" dirty="0">
                <a:solidFill>
                  <a:srgbClr val="FF0000"/>
                </a:solidFill>
              </a:rPr>
              <a:t>&lt;element&gt;</a:t>
            </a:r>
            <a:r>
              <a:rPr lang="en-US" altLang="ko-KR" dirty="0"/>
              <a:t>) : index</a:t>
            </a:r>
            <a:r>
              <a:rPr lang="ko-KR" altLang="en-US" dirty="0"/>
              <a:t>순서에 </a:t>
            </a:r>
            <a:r>
              <a:rPr lang="en-US" altLang="ko-KR" dirty="0"/>
              <a:t>element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 err="1"/>
              <a:t>list.extend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&lt;list&gt;</a:t>
            </a:r>
            <a:r>
              <a:rPr lang="en-US" altLang="ko-KR" dirty="0"/>
              <a:t>) : list</a:t>
            </a:r>
            <a:r>
              <a:rPr lang="ko-KR" altLang="en-US" dirty="0"/>
              <a:t>에 </a:t>
            </a:r>
            <a:r>
              <a:rPr lang="en-US" altLang="ko-KR" dirty="0"/>
              <a:t>input concatenate</a:t>
            </a:r>
          </a:p>
          <a:p>
            <a:pPr lvl="1"/>
            <a:r>
              <a:rPr lang="en-US" altLang="ko-KR" dirty="0"/>
              <a:t>del list[</a:t>
            </a:r>
            <a:r>
              <a:rPr lang="en-US" altLang="ko-KR" dirty="0">
                <a:solidFill>
                  <a:srgbClr val="FF0000"/>
                </a:solidFill>
              </a:rPr>
              <a:t>&lt;index&gt;</a:t>
            </a:r>
            <a:r>
              <a:rPr lang="en-US" altLang="ko-KR" dirty="0"/>
              <a:t>] : list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에 있는 </a:t>
            </a:r>
            <a:r>
              <a:rPr lang="en-US" altLang="ko-KR" dirty="0"/>
              <a:t>element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 err="1"/>
              <a:t>list.remove</a:t>
            </a:r>
            <a:r>
              <a:rPr lang="en-US" altLang="ko-KR" dirty="0"/>
              <a:t>(&lt;element&gt;) : </a:t>
            </a:r>
            <a:r>
              <a:rPr lang="ko-KR" altLang="en-US" dirty="0" smtClean="0"/>
              <a:t>가장 앞에 있는 해당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lvl="1"/>
            <a:r>
              <a:rPr lang="en-US" altLang="ko-KR" dirty="0" err="1"/>
              <a:t>list.reverse</a:t>
            </a:r>
            <a:r>
              <a:rPr lang="en-US" altLang="ko-KR" dirty="0"/>
              <a:t>() : list</a:t>
            </a:r>
            <a:r>
              <a:rPr lang="ko-KR" altLang="en-US" dirty="0"/>
              <a:t>를 역순</a:t>
            </a:r>
            <a:r>
              <a:rPr lang="en-US" altLang="ko-KR" dirty="0"/>
              <a:t>sorted(&lt;list&gt;) : list</a:t>
            </a:r>
            <a:r>
              <a:rPr lang="ko-KR" altLang="en-US" dirty="0"/>
              <a:t>를 순서대로 정렬</a:t>
            </a:r>
            <a:endParaRPr lang="en-US" altLang="ko-KR" dirty="0"/>
          </a:p>
          <a:p>
            <a:pPr lvl="1"/>
            <a:r>
              <a:rPr lang="en-US" altLang="ko-KR" dirty="0"/>
              <a:t>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4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12847</TotalTime>
  <Words>816</Words>
  <Application>Microsoft Office PowerPoint</Application>
  <PresentationFormat>화면 슬라이드 쇼(4:3)</PresentationFormat>
  <Paragraphs>171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Cambria Math</vt:lpstr>
      <vt:lpstr>Wingdings</vt:lpstr>
      <vt:lpstr>디자인 사용자 지정</vt:lpstr>
      <vt:lpstr>List Function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List</vt:lpstr>
      <vt:lpstr>Tuple</vt:lpstr>
      <vt:lpstr>Function</vt:lpstr>
      <vt:lpstr>Function</vt:lpstr>
      <vt:lpstr>Function</vt:lpstr>
      <vt:lpstr>Function</vt:lpstr>
      <vt:lpstr>Function</vt:lpstr>
      <vt:lpstr>연습문제 1</vt:lpstr>
      <vt:lpstr>PowerPoint 프레젠테이션</vt:lpstr>
      <vt:lpstr>연습문제 2</vt:lpstr>
      <vt:lpstr>PowerPoint 프레젠테이션</vt:lpstr>
      <vt:lpstr>PowerPoint 프레젠테이션</vt:lpstr>
      <vt:lpstr>연습문제 3</vt:lpstr>
      <vt:lpstr>연습문제 3</vt:lpstr>
      <vt:lpstr>연습문제 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User</cp:lastModifiedBy>
  <cp:revision>313</cp:revision>
  <dcterms:created xsi:type="dcterms:W3CDTF">2016-11-18T06:48:03Z</dcterms:created>
  <dcterms:modified xsi:type="dcterms:W3CDTF">2022-05-10T09:08:06Z</dcterms:modified>
</cp:coreProperties>
</file>