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74" r:id="rId9"/>
    <p:sldId id="261" r:id="rId10"/>
    <p:sldId id="275" r:id="rId11"/>
    <p:sldId id="265" r:id="rId12"/>
    <p:sldId id="266" r:id="rId13"/>
    <p:sldId id="267" r:id="rId14"/>
    <p:sldId id="271" r:id="rId15"/>
    <p:sldId id="268" r:id="rId16"/>
    <p:sldId id="270" r:id="rId17"/>
    <p:sldId id="273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 dirty="0"/>
              <a:t>Introduction to </a:t>
            </a:r>
            <a:r>
              <a:rPr lang="en-US" altLang="ko-KR" sz="3200" dirty="0" err="1"/>
              <a:t>Pytorch</a:t>
            </a:r>
            <a:endParaRPr lang="en-US" altLang="ko-KR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김선우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swkim@islab.snu.ac.kr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A679-409B-4D09-9F4F-716A9EB2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4"/>
            <a:ext cx="7886700" cy="5400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AB402-7E57-45B9-B65C-1FCE299C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6913"/>
            <a:ext cx="7886700" cy="5732000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iloc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에서 특정 행</a:t>
            </a:r>
            <a:r>
              <a:rPr lang="en-US" altLang="ko-KR" dirty="0"/>
              <a:t>/</a:t>
            </a:r>
            <a:r>
              <a:rPr lang="ko-KR" altLang="en-US" dirty="0"/>
              <a:t>열을 선택하는 방법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702E74-6650-4475-9A45-ED15B316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02" y="1225137"/>
            <a:ext cx="3590389" cy="2292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FC8F14-7F8E-4160-9C99-D9C5D5B1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90" y="1359492"/>
            <a:ext cx="1789804" cy="1336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BA78D-8D2A-46B6-9F3B-46A97284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34" y="3111679"/>
            <a:ext cx="2927290" cy="3503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DD20B0-964C-4B62-9F0A-81D815928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64" y="5997792"/>
            <a:ext cx="1609725" cy="257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AE8803-7E83-4742-95B9-FE48147C9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323" y="4110544"/>
            <a:ext cx="4834249" cy="2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A679-409B-4D09-9F4F-716A9EB2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400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AB402-7E57-45B9-B65C-1FCE299C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000"/>
            <a:ext cx="7886700" cy="5638912"/>
          </a:xfrm>
        </p:spPr>
        <p:txBody>
          <a:bodyPr/>
          <a:lstStyle/>
          <a:p>
            <a:r>
              <a:rPr lang="en-US" altLang="ko-KR" dirty="0"/>
              <a:t>Dataset </a:t>
            </a:r>
          </a:p>
          <a:p>
            <a:pPr lvl="1"/>
            <a:r>
              <a:rPr lang="ko-KR" altLang="en-US" dirty="0"/>
              <a:t>하나의 샘플에 특징</a:t>
            </a:r>
            <a:r>
              <a:rPr lang="en-US" altLang="ko-KR" dirty="0"/>
              <a:t>(input</a:t>
            </a:r>
            <a:r>
              <a:rPr lang="ko-KR" altLang="en-US" dirty="0"/>
              <a:t> </a:t>
            </a:r>
            <a:r>
              <a:rPr lang="en-US" altLang="ko-KR" dirty="0"/>
              <a:t>feature)</a:t>
            </a:r>
            <a:r>
              <a:rPr lang="ko-KR" altLang="en-US" dirty="0"/>
              <a:t>과 정답</a:t>
            </a:r>
            <a:r>
              <a:rPr lang="en-US" altLang="ko-KR" dirty="0"/>
              <a:t>(label)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DataLoader</a:t>
            </a:r>
            <a:endParaRPr lang="en-US" altLang="ko-KR" dirty="0"/>
          </a:p>
          <a:p>
            <a:pPr lvl="1"/>
            <a:r>
              <a:rPr lang="ko-KR" altLang="en-US" dirty="0"/>
              <a:t>하나의 샘플에 특징 </a:t>
            </a:r>
            <a:r>
              <a:rPr lang="en-US" altLang="ko-KR" dirty="0"/>
              <a:t>(feature)</a:t>
            </a:r>
            <a:r>
              <a:rPr lang="ko-KR" altLang="en-US" dirty="0"/>
              <a:t>과 정답</a:t>
            </a:r>
            <a:r>
              <a:rPr lang="en-US" altLang="ko-KR" dirty="0"/>
              <a:t>(label)</a:t>
            </a:r>
            <a:r>
              <a:rPr lang="ko-KR" altLang="en-US" dirty="0"/>
              <a:t>을 포함하는 데이터셋을 가져온다</a:t>
            </a:r>
            <a:r>
              <a:rPr lang="en-US" altLang="ko-KR" dirty="0"/>
              <a:t>. </a:t>
            </a:r>
            <a:r>
              <a:rPr lang="ko-KR" altLang="en-US" dirty="0"/>
              <a:t>일반적으로 샘플들을 </a:t>
            </a:r>
            <a:r>
              <a:rPr lang="en-US" altLang="ko-KR" dirty="0"/>
              <a:t>minibatch</a:t>
            </a:r>
            <a:r>
              <a:rPr lang="ko-KR" altLang="en-US" dirty="0"/>
              <a:t>로 전달한다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ko-KR" altLang="en-US" dirty="0"/>
              <a:t> 전체 데이터가 </a:t>
            </a:r>
            <a:r>
              <a:rPr lang="en-US" altLang="ko-KR" dirty="0"/>
              <a:t>size 1000</a:t>
            </a:r>
            <a:r>
              <a:rPr lang="ko-KR" altLang="en-US" dirty="0"/>
              <a:t>인데 각 </a:t>
            </a:r>
            <a:r>
              <a:rPr lang="en-US" altLang="ko-KR" dirty="0"/>
              <a:t>minibatch</a:t>
            </a:r>
            <a:r>
              <a:rPr lang="ko-KR" altLang="en-US" dirty="0"/>
              <a:t>의 사이즈는 </a:t>
            </a:r>
            <a:r>
              <a:rPr lang="en-US" altLang="ko-KR" dirty="0"/>
              <a:t>64)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F25DF-FE30-43A3-A492-864A53DF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05" y="1306815"/>
            <a:ext cx="2610890" cy="2204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95A207-A538-4011-973C-933C083CCC8E}"/>
              </a:ext>
            </a:extLst>
          </p:cNvPr>
          <p:cNvSpPr txBox="1"/>
          <p:nvPr/>
        </p:nvSpPr>
        <p:spPr>
          <a:xfrm>
            <a:off x="3842158" y="494422"/>
            <a:ext cx="623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torch.utils.data</a:t>
            </a:r>
            <a:r>
              <a:rPr lang="en-US" dirty="0"/>
              <a:t> import Dataset, </a:t>
            </a:r>
            <a:r>
              <a:rPr lang="en-US" dirty="0" err="1"/>
              <a:t>DataLoader</a:t>
            </a:r>
            <a:r>
              <a:rPr 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CB1A1-8DA1-4E88-A4FC-2F7A236A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24" y="4857226"/>
            <a:ext cx="5341479" cy="8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5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19F92-75EE-42D3-845A-A3A8E00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2"/>
            <a:ext cx="8423910" cy="5040000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이미지를 분류하는 </a:t>
            </a:r>
            <a:r>
              <a:rPr lang="en-US" altLang="ko-KR" dirty="0"/>
              <a:t>2-layer FCDNN</a:t>
            </a:r>
            <a:r>
              <a:rPr lang="ko-KR" altLang="en-US" dirty="0"/>
              <a:t>을 만들어본다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MNIST </a:t>
            </a:r>
            <a:r>
              <a:rPr lang="ko-KR" altLang="en-US" dirty="0"/>
              <a:t>데이터는 손으로 쓴 숫자 데이터이다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0 ~ 9 </a:t>
            </a:r>
            <a:r>
              <a:rPr lang="ko-KR" altLang="en-US" dirty="0"/>
              <a:t>까지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b="1" dirty="0">
                <a:solidFill>
                  <a:srgbClr val="FF0000"/>
                </a:solidFill>
              </a:rPr>
              <a:t>label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훈련</a:t>
            </a:r>
            <a:r>
              <a:rPr lang="en-US" altLang="ko-KR" dirty="0"/>
              <a:t>: 60000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: 10000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이미지는 </a:t>
            </a:r>
            <a:r>
              <a:rPr lang="en-US" altLang="ko-KR" dirty="0"/>
              <a:t>28x28 pixel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flatten </a:t>
            </a:r>
            <a:r>
              <a:rPr lang="ko-KR" altLang="en-US" dirty="0"/>
              <a:t>하면 </a:t>
            </a:r>
            <a:br>
              <a:rPr lang="en-US" altLang="ko-KR" dirty="0"/>
            </a:br>
            <a:r>
              <a:rPr lang="en-US" altLang="ko-KR" dirty="0"/>
              <a:t>784-dimension </a:t>
            </a:r>
            <a:r>
              <a:rPr lang="en-US" altLang="ko-KR" b="1" dirty="0">
                <a:solidFill>
                  <a:srgbClr val="FF0000"/>
                </a:solidFill>
              </a:rPr>
              <a:t>feature </a:t>
            </a:r>
            <a:r>
              <a:rPr lang="en-US" altLang="ko-KR" dirty="0"/>
              <a:t>vector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ML/DL] MNIST with Pytorch">
            <a:extLst>
              <a:ext uri="{FF2B5EF4-FFF2-40B4-BE49-F238E27FC236}">
                <a16:creationId xmlns:a16="http://schemas.microsoft.com/office/drawing/2014/main" id="{A1BA8E93-0CC9-4C80-86EA-B9FAF26B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30" y="3641434"/>
            <a:ext cx="4853940" cy="32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5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019F92-75EE-42D3-845A-A3A8E00BE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25" y="967758"/>
                <a:ext cx="8423910" cy="3022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MNIST </a:t>
                </a:r>
                <a:r>
                  <a:rPr lang="ko-KR" altLang="en-US" dirty="0"/>
                  <a:t>이미지를 분류하는 학습된 </a:t>
                </a:r>
                <a:r>
                  <a:rPr lang="en-US" altLang="ko-KR" dirty="0"/>
                  <a:t>2-layer FCDNN</a:t>
                </a:r>
                <a:r>
                  <a:rPr lang="ko-KR" altLang="en-US" dirty="0"/>
                  <a:t>의 성능을 테스트 해본다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FCDNN(Fully Connected Deep Neural Network) </a:t>
                </a:r>
                <a:r>
                  <a:rPr lang="ko-KR" altLang="en-US" dirty="0"/>
                  <a:t>은 다음과 같은 구조이다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/>
                  <a:t>Input: (784,)             Hidden: (100,)            Output: (10,)</a:t>
                </a:r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각 층에서는 </a:t>
                </a:r>
                <a:r>
                  <a:rPr lang="en-US" altLang="ko-KR" dirty="0"/>
                  <a:t>(1) weight</a:t>
                </a:r>
                <a:r>
                  <a:rPr lang="ko-KR" altLang="en-US" dirty="0"/>
                  <a:t>를 곱하고 </a:t>
                </a:r>
                <a:r>
                  <a:rPr lang="en-US" altLang="ko-KR" dirty="0"/>
                  <a:t>(2) bias</a:t>
                </a:r>
                <a:r>
                  <a:rPr lang="ko-KR" altLang="en-US" dirty="0"/>
                  <a:t>를 더한 뒤 </a:t>
                </a:r>
                <a:r>
                  <a:rPr lang="en-US" altLang="ko-KR" dirty="0"/>
                  <a:t>(3)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activation function</a:t>
                </a:r>
                <a:r>
                  <a:rPr lang="ko-KR" altLang="en-US" dirty="0"/>
                  <a:t>을 통과시킨다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층에서는 </a:t>
                </a:r>
                <a:r>
                  <a:rPr lang="en-US" altLang="ko-KR" dirty="0"/>
                  <a:t>activation function </a:t>
                </a:r>
                <a:r>
                  <a:rPr lang="ko-KR" altLang="en-US" dirty="0"/>
                  <a:t>제외시킨다</a:t>
                </a:r>
                <a:r>
                  <a:rPr lang="en-US" altLang="ko-KR" dirty="0"/>
                  <a:t>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019F92-75EE-42D3-845A-A3A8E00BE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25" y="967758"/>
                <a:ext cx="8423910" cy="3022351"/>
              </a:xfrm>
              <a:blipFill>
                <a:blip r:embed="rId2"/>
                <a:stretch>
                  <a:fillRect l="-1013" t="-4234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인공지능 : MLP(Multilayer Perceptron) 개념">
            <a:extLst>
              <a:ext uri="{FF2B5EF4-FFF2-40B4-BE49-F238E27FC236}">
                <a16:creationId xmlns:a16="http://schemas.microsoft.com/office/drawing/2014/main" id="{93F0191F-E7A5-4FA8-A8F4-3507721A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5435"/>
            <a:ext cx="5065395" cy="302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B12719-F632-44A2-9808-F6CCC2DFC0B4}"/>
              </a:ext>
            </a:extLst>
          </p:cNvPr>
          <p:cNvSpPr/>
          <p:nvPr/>
        </p:nvSpPr>
        <p:spPr>
          <a:xfrm>
            <a:off x="1352707" y="3990109"/>
            <a:ext cx="1103326" cy="233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354D2-E142-4FB4-AB5A-DEEE080C3E4E}"/>
              </a:ext>
            </a:extLst>
          </p:cNvPr>
          <p:cNvSpPr txBox="1"/>
          <p:nvPr/>
        </p:nvSpPr>
        <p:spPr>
          <a:xfrm>
            <a:off x="2456033" y="3990109"/>
            <a:ext cx="248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Fully-Connected Layer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613D8E-A30C-4B5D-ACCA-43D6CE07D4B5}"/>
              </a:ext>
            </a:extLst>
          </p:cNvPr>
          <p:cNvSpPr/>
          <p:nvPr/>
        </p:nvSpPr>
        <p:spPr>
          <a:xfrm>
            <a:off x="2456033" y="4401644"/>
            <a:ext cx="1103326" cy="1681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3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22C75E-F55C-4ED3-8CD3-FAB9D457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4098" name="Picture 2" descr="Convolutional neural networks on the iPhone with VGGNet">
            <a:extLst>
              <a:ext uri="{FF2B5EF4-FFF2-40B4-BE49-F238E27FC236}">
                <a16:creationId xmlns:a16="http://schemas.microsoft.com/office/drawing/2014/main" id="{A5409547-6D0B-41EB-98D5-91E1C8C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22423"/>
            <a:ext cx="8877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2FD38-C5BB-4E7B-8B41-485994E68DBE}"/>
              </a:ext>
            </a:extLst>
          </p:cNvPr>
          <p:cNvSpPr txBox="1"/>
          <p:nvPr/>
        </p:nvSpPr>
        <p:spPr>
          <a:xfrm>
            <a:off x="2259549" y="5292546"/>
            <a:ext cx="565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Weight:				</a:t>
            </a:r>
            <a:r>
              <a:rPr lang="ko-KR" altLang="en-US" dirty="0"/>
              <a:t>가중치</a:t>
            </a:r>
            <a:endParaRPr lang="en-US" altLang="ko-KR" dirty="0"/>
          </a:p>
          <a:p>
            <a:r>
              <a:rPr lang="en-US" altLang="ko-KR" dirty="0"/>
              <a:t>Bias:					</a:t>
            </a:r>
            <a:r>
              <a:rPr lang="ko-KR" altLang="en-US" dirty="0"/>
              <a:t>편향치</a:t>
            </a:r>
            <a:endParaRPr lang="en-US" altLang="ko-KR" dirty="0"/>
          </a:p>
          <a:p>
            <a:r>
              <a:rPr lang="en-US" altLang="ko-KR" dirty="0"/>
              <a:t>Parameter:			</a:t>
            </a:r>
            <a:r>
              <a:rPr lang="ko-KR" altLang="en-US" dirty="0"/>
              <a:t>매개변수</a:t>
            </a:r>
            <a:r>
              <a:rPr lang="en-US" altLang="ko-KR" dirty="0"/>
              <a:t>	(weight &amp; bias)</a:t>
            </a:r>
          </a:p>
          <a:p>
            <a:r>
              <a:rPr lang="en-US" altLang="ko-KR" dirty="0"/>
              <a:t>Activation function:		</a:t>
            </a:r>
            <a:r>
              <a:rPr lang="ko-KR" altLang="en-US" dirty="0"/>
              <a:t>활성화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6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19F92-75EE-42D3-845A-A3A8E00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0"/>
            <a:ext cx="8423910" cy="5284561"/>
          </a:xfrm>
        </p:spPr>
        <p:txBody>
          <a:bodyPr>
            <a:norm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이미지를 분류하는 </a:t>
            </a:r>
            <a:r>
              <a:rPr lang="en-US" altLang="ko-KR" dirty="0"/>
              <a:t>2-layer FCDNN</a:t>
            </a:r>
            <a:r>
              <a:rPr lang="ko-KR" altLang="en-US" dirty="0"/>
              <a:t>을 만들어본다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훈련은 네트워크의 결과물 </a:t>
            </a:r>
            <a:r>
              <a:rPr lang="en-US" altLang="ko-KR" dirty="0"/>
              <a:t>(10,) </a:t>
            </a:r>
            <a:r>
              <a:rPr lang="ko-KR" altLang="en-US" dirty="0"/>
              <a:t>이 정답과 같아지도록 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/>
              <a:t>[0.1, 0.2, 0.05, … 0.5] vs</a:t>
            </a:r>
            <a:r>
              <a:rPr lang="ko-KR" altLang="en-US" dirty="0"/>
              <a:t> </a:t>
            </a:r>
            <a:r>
              <a:rPr lang="en-US" altLang="ko-KR" dirty="0"/>
              <a:t>[0,</a:t>
            </a:r>
            <a:r>
              <a:rPr lang="ko-KR" altLang="en-US" dirty="0"/>
              <a:t> </a:t>
            </a:r>
            <a:r>
              <a:rPr lang="en-US" altLang="ko-KR" dirty="0"/>
              <a:t>0, 0, 0, 0, 0, 1, 0 ,0, 0]</a:t>
            </a:r>
          </a:p>
          <a:p>
            <a:pPr lvl="1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이미 훈련된 </a:t>
            </a:r>
            <a:r>
              <a:rPr lang="en-US" altLang="ko-KR" dirty="0"/>
              <a:t>parameter 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가장 확률이 높은 </a:t>
            </a:r>
            <a:r>
              <a:rPr lang="en-US" altLang="ko-KR" dirty="0"/>
              <a:t>label</a:t>
            </a:r>
            <a:r>
              <a:rPr lang="ko-KR" altLang="en-US" dirty="0"/>
              <a:t>이 최종 </a:t>
            </a:r>
            <a:r>
              <a:rPr lang="en-US" altLang="ko-KR" dirty="0"/>
              <a:t>prediction.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데이터를 넣을 때는 </a:t>
            </a:r>
            <a:r>
              <a:rPr lang="en-US" altLang="ko-KR" dirty="0"/>
              <a:t>1</a:t>
            </a:r>
            <a:r>
              <a:rPr lang="ko-KR" altLang="en-US" dirty="0"/>
              <a:t>장씩 넣지 않는다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dirty="0"/>
              <a:t>너무 비효율적이기 때문에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일반화가 잘 되게 하기 위해서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Randomly selected (mini-)batch </a:t>
            </a:r>
            <a:r>
              <a:rPr lang="ko-KR" altLang="en-US" dirty="0"/>
              <a:t>를 구성해 한 번에 여러 장을 넣는다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06. 미니 배치와 데이터 로드(Mini Batch and Data Load) - PyTorch로 시작하는 딥 러닝 입문">
            <a:extLst>
              <a:ext uri="{FF2B5EF4-FFF2-40B4-BE49-F238E27FC236}">
                <a16:creationId xmlns:a16="http://schemas.microsoft.com/office/drawing/2014/main" id="{93A4E1CD-8C92-4948-93D5-52602654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00" y="3781190"/>
            <a:ext cx="3255561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19F92-75EE-42D3-845A-A3A8E00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" y="905125"/>
            <a:ext cx="8423910" cy="5284561"/>
          </a:xfrm>
        </p:spPr>
        <p:txBody>
          <a:bodyPr>
            <a:normAutofit/>
          </a:bodyPr>
          <a:lstStyle/>
          <a:p>
            <a:r>
              <a:rPr lang="en-US" altLang="ko-KR" dirty="0"/>
              <a:t>MNIST </a:t>
            </a:r>
            <a:r>
              <a:rPr lang="ko-KR" altLang="en-US" dirty="0"/>
              <a:t>이미지를 분류하는 학습된 </a:t>
            </a:r>
            <a:r>
              <a:rPr lang="en-US" altLang="ko-KR" dirty="0"/>
              <a:t>2-layer FCDNN</a:t>
            </a:r>
            <a:r>
              <a:rPr lang="ko-KR" altLang="en-US" dirty="0"/>
              <a:t>의 성능을 테스트해본다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Input: 			(B, 784)</a:t>
            </a:r>
          </a:p>
          <a:p>
            <a:pPr marL="457200" lvl="1" indent="0">
              <a:buNone/>
            </a:pPr>
            <a:r>
              <a:rPr lang="en-US" altLang="ko-KR" dirty="0"/>
              <a:t>Hidden: 			(B, 100)</a:t>
            </a:r>
          </a:p>
          <a:p>
            <a:pPr marL="457200" lvl="1" indent="0">
              <a:buNone/>
            </a:pPr>
            <a:r>
              <a:rPr lang="en-US" altLang="ko-KR" dirty="0"/>
              <a:t>Output: 			(B, 10)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Weight(Input-to-Hidden):	(100, 784)</a:t>
            </a:r>
          </a:p>
          <a:p>
            <a:pPr marL="457200" lvl="1" indent="0">
              <a:buNone/>
            </a:pPr>
            <a:r>
              <a:rPr lang="en-US" altLang="ko-KR" dirty="0"/>
              <a:t>Bias(Input-to-Hidden):	(100,)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Weight(Hidden-to-Output):	(10, 100)</a:t>
            </a:r>
          </a:p>
          <a:p>
            <a:pPr marL="457200" lvl="1" indent="0">
              <a:buNone/>
            </a:pPr>
            <a:r>
              <a:rPr lang="en-US" altLang="ko-KR" dirty="0"/>
              <a:t>Bias(Hidden-to-Output):	(10,)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Total #parameters = 79510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52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AE0624-BCBF-4975-A059-A8B02EDD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998"/>
            <a:ext cx="8137845" cy="5949000"/>
          </a:xfrm>
        </p:spPr>
        <p:txBody>
          <a:bodyPr/>
          <a:lstStyle/>
          <a:p>
            <a:r>
              <a:rPr lang="en-US" dirty="0"/>
              <a:t>MNIST</a:t>
            </a:r>
            <a:r>
              <a:rPr lang="ko-KR" altLang="en-US" dirty="0"/>
              <a:t>이미지를 분류하는 학습된 </a:t>
            </a:r>
            <a:r>
              <a:rPr lang="en-US" altLang="ko-KR" dirty="0"/>
              <a:t>2-layer</a:t>
            </a:r>
            <a:r>
              <a:rPr lang="ko-KR" altLang="en-US" dirty="0"/>
              <a:t> </a:t>
            </a:r>
            <a:r>
              <a:rPr lang="en-US" altLang="ko-KR" dirty="0"/>
              <a:t>FCDNN</a:t>
            </a:r>
            <a:r>
              <a:rPr lang="ko-KR" altLang="en-US" dirty="0"/>
              <a:t>의 성능을 테스트해본다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97E59-A768-4DED-8615-EC5CAF0F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7" y="5728993"/>
            <a:ext cx="2513584" cy="371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30F-0864-4AED-BAB7-2483D3E3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31" y="1318735"/>
            <a:ext cx="3831889" cy="4827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5C023-09A0-41B1-9484-2CA0F2EC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7" y="1582422"/>
            <a:ext cx="4066444" cy="4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8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19F92-75EE-42D3-845A-A3A8E00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0"/>
            <a:ext cx="8423910" cy="5284561"/>
          </a:xfrm>
        </p:spPr>
        <p:txBody>
          <a:bodyPr>
            <a:norm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데이터</a:t>
            </a:r>
            <a:r>
              <a:rPr lang="en-US" altLang="ko-KR" dirty="0"/>
              <a:t>(mnist_test.csv)</a:t>
            </a:r>
            <a:r>
              <a:rPr lang="ko-KR" altLang="en-US" dirty="0"/>
              <a:t>와 훈련된 모델</a:t>
            </a:r>
            <a:r>
              <a:rPr lang="en-US" altLang="ko-KR" dirty="0"/>
              <a:t>(</a:t>
            </a:r>
            <a:r>
              <a:rPr lang="en-US" altLang="ko-KR" dirty="0" err="1"/>
              <a:t>mnist_net.pth</a:t>
            </a:r>
            <a:r>
              <a:rPr lang="en-US" altLang="ko-KR" dirty="0"/>
              <a:t>)</a:t>
            </a:r>
            <a:r>
              <a:rPr lang="ko-KR" altLang="en-US" dirty="0"/>
              <a:t>가 주어졌을 때 </a:t>
            </a:r>
            <a:r>
              <a:rPr lang="en-US" altLang="ko-KR" dirty="0"/>
              <a:t>2-layer FCDNN</a:t>
            </a:r>
            <a:r>
              <a:rPr lang="ko-KR" altLang="en-US" dirty="0"/>
              <a:t>의 예상 결과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3809C-1E5D-4036-BF7A-75E21557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04" y="2207921"/>
            <a:ext cx="4583580" cy="35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7864-8223-4756-9030-2D68E3B1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7B9026-D66B-4E81-92CB-43B09BDD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39" y="905125"/>
            <a:ext cx="5155121" cy="53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torch</a:t>
            </a:r>
            <a:r>
              <a:rPr lang="ko-KR" altLang="en-US" dirty="0"/>
              <a:t>의 </a:t>
            </a:r>
            <a:r>
              <a:rPr lang="en-US" altLang="ko-KR" dirty="0"/>
              <a:t>matrix multiplication</a:t>
            </a:r>
          </a:p>
          <a:p>
            <a:pPr marL="457200" lvl="1" indent="0">
              <a:buNone/>
            </a:pPr>
            <a:r>
              <a:rPr lang="en-US" altLang="ko-KR" dirty="0" err="1"/>
              <a:t>torch.matmul</a:t>
            </a:r>
            <a:r>
              <a:rPr lang="en-US" altLang="ko-KR" dirty="0"/>
              <a:t>(a, b)</a:t>
            </a:r>
          </a:p>
          <a:p>
            <a:pPr marL="457200" lvl="1" indent="0">
              <a:buNone/>
            </a:pPr>
            <a:r>
              <a:rPr lang="en-US" altLang="ko-KR" dirty="0" err="1"/>
              <a:t>torch.mul</a:t>
            </a:r>
            <a:r>
              <a:rPr lang="en-US" altLang="ko-KR" dirty="0"/>
              <a:t>(a, b)</a:t>
            </a:r>
          </a:p>
          <a:p>
            <a:pPr marL="457200" lvl="1" indent="0">
              <a:buNone/>
            </a:pPr>
            <a:r>
              <a:rPr lang="en-US" altLang="ko-KR" dirty="0"/>
              <a:t>torch.mm(b)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C1F7B-35CE-4A3E-B3F5-85EDF8F5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70" y="2665531"/>
            <a:ext cx="2645678" cy="3623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34CB8A-4570-4100-9C65-C03DC671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67" y="1248640"/>
            <a:ext cx="19533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torch</a:t>
            </a:r>
            <a:r>
              <a:rPr lang="ko-KR" altLang="en-US" dirty="0"/>
              <a:t>의 </a:t>
            </a:r>
            <a:r>
              <a:rPr lang="en-US" altLang="ko-KR" dirty="0"/>
              <a:t>transpose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2A1147-7B93-433A-A136-168D827A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51" y="2360190"/>
            <a:ext cx="3447959" cy="2346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5CE336-65A6-46D3-AA10-3CDC5465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10" y="2360190"/>
            <a:ext cx="3626578" cy="23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BD052-E3FA-426B-B155-176320A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A157F-9BE0-4878-B004-92CF7C00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Axis of torch sum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006E61-D918-4A61-9C37-07A12958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1" y="1881895"/>
            <a:ext cx="3624700" cy="2666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294690-E9D0-4EE5-B4E0-403643AF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31" y="2309900"/>
            <a:ext cx="4486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C342-8EB7-4B69-95E3-3A5C889D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96FC2-A6BB-410C-9C91-861DF075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75" y="2346559"/>
            <a:ext cx="5162550" cy="148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2BA012-15B8-4F23-819B-1D2464DA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2" y="905125"/>
            <a:ext cx="2746339" cy="945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0989A4-BF32-4655-96B7-DFCFD777B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69" y="4511441"/>
            <a:ext cx="4705693" cy="10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BD052-E3FA-426B-B155-176320A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A157F-9BE0-4878-B004-92CF7C00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Transpose of 3D array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A9DBA-5B12-485A-AA19-65537B01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0" y="2010255"/>
            <a:ext cx="4146810" cy="2628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0C72BA-6C8A-4AB2-888F-ACE7046B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070" y="1602429"/>
            <a:ext cx="4181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BD052-E3FA-426B-B155-176320A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A157F-9BE0-4878-B004-92CF7C00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Indexing and Conversion between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en-US" altLang="ko-KR" dirty="0"/>
              <a:t> and Tensor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4CAFD6-8932-4485-BD1A-00FF34BA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10" y="2701255"/>
            <a:ext cx="2516912" cy="20554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D04FF0-E902-44DF-AB98-2D433460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87" y="3183330"/>
            <a:ext cx="3772949" cy="9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BD052-E3FA-426B-B155-176320AA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400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A157F-9BE0-4878-B004-92CF7C00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3006"/>
            <a:ext cx="7886700" cy="5360781"/>
          </a:xfrm>
        </p:spPr>
        <p:txBody>
          <a:bodyPr/>
          <a:lstStyle/>
          <a:p>
            <a:r>
              <a:rPr lang="en-US" altLang="ko-KR" dirty="0"/>
              <a:t>Create Tensor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nn</a:t>
            </a:r>
            <a:r>
              <a:rPr lang="en-US" altLang="ko-KR" dirty="0"/>
              <a:t> Module (Deep Learning)</a:t>
            </a:r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의 </a:t>
            </a:r>
            <a:r>
              <a:rPr lang="en-US" altLang="ko-KR" dirty="0" err="1"/>
              <a:t>nn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는 </a:t>
            </a:r>
            <a:r>
              <a:rPr lang="en-US" altLang="ko-KR" dirty="0"/>
              <a:t>deep neural network(DNN)</a:t>
            </a:r>
            <a:r>
              <a:rPr lang="ko-KR" altLang="en-US" dirty="0"/>
              <a:t>의 모든 것을 포괄하는 모든 신경망 모델의 </a:t>
            </a:r>
            <a:r>
              <a:rPr lang="en-US" altLang="ko-KR" dirty="0"/>
              <a:t>Base Class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  <a:r>
              <a:rPr lang="ko-KR" altLang="en-US" dirty="0"/>
              <a:t> </a:t>
            </a:r>
            <a:r>
              <a:rPr lang="en-US" altLang="ko-KR" dirty="0"/>
              <a:t>initialize; </a:t>
            </a:r>
            <a:r>
              <a:rPr lang="ko-KR" altLang="en-US" dirty="0"/>
              <a:t>내가 사용하고 싶은</a:t>
            </a:r>
            <a:r>
              <a:rPr lang="en-US" altLang="ko-KR" dirty="0"/>
              <a:t>, </a:t>
            </a:r>
            <a:r>
              <a:rPr lang="ko-KR" altLang="en-US" dirty="0"/>
              <a:t>내 신경망 모델에 사용될 구성품들을 정의 및 초기화 하는 메소드</a:t>
            </a:r>
            <a:endParaRPr lang="en-US" altLang="ko-KR" dirty="0"/>
          </a:p>
          <a:p>
            <a:pPr lvl="2"/>
            <a:r>
              <a:rPr lang="en-US" altLang="ko-KR" dirty="0"/>
              <a:t>forward(self, x): </a:t>
            </a:r>
            <a:r>
              <a:rPr lang="ko-KR" altLang="en-US" dirty="0"/>
              <a:t>신경망 모델의 구조를 연결하는 메소드이다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7E3793-11ED-481D-B3E7-8341D5F1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7" y="858148"/>
            <a:ext cx="2091709" cy="8735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4C2A34-7CE9-46B4-84FC-3FB5E970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87" y="858148"/>
            <a:ext cx="2169252" cy="939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2F92D3-2157-40A8-AA3F-3ABF2399D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5" y="3755496"/>
            <a:ext cx="2374084" cy="20582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60B465-228A-485D-BDEC-A265BCA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64" y="3837983"/>
            <a:ext cx="1816478" cy="2161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D00368-B292-4FD4-B97D-523FB41EDDE0}"/>
                  </a:ext>
                </a:extLst>
              </p:cNvPr>
              <p:cNvSpPr/>
              <p:nvPr/>
            </p:nvSpPr>
            <p:spPr>
              <a:xfrm>
                <a:off x="5959943" y="4060621"/>
                <a:ext cx="1762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D00368-B292-4FD4-B97D-523FB41ED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43" y="4060621"/>
                <a:ext cx="176253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E17FF-5A7C-46DF-956B-B45BF08701A7}"/>
              </a:ext>
            </a:extLst>
          </p:cNvPr>
          <p:cNvSpPr/>
          <p:nvPr/>
        </p:nvSpPr>
        <p:spPr>
          <a:xfrm>
            <a:off x="5180554" y="4514805"/>
            <a:ext cx="35946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 dirty="0"/>
              <a:t> 각 층에서는 </a:t>
            </a:r>
            <a:r>
              <a:rPr lang="en-US" altLang="ko-KR" dirty="0"/>
              <a:t>(1) weight</a:t>
            </a:r>
            <a:r>
              <a:rPr lang="ko-KR" altLang="en-US" dirty="0"/>
              <a:t>를 곱하고 </a:t>
            </a:r>
            <a:r>
              <a:rPr lang="en-US" altLang="ko-KR" dirty="0"/>
              <a:t>(2) bias</a:t>
            </a:r>
            <a:r>
              <a:rPr lang="ko-KR" altLang="en-US" dirty="0"/>
              <a:t>를 더한 뒤 </a:t>
            </a:r>
            <a:r>
              <a:rPr lang="en-US" altLang="ko-KR" dirty="0"/>
              <a:t>(3) activation function</a:t>
            </a:r>
            <a:r>
              <a:rPr lang="ko-KR" altLang="en-US" dirty="0"/>
              <a:t>을 통과시킨다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8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A679-409B-4D09-9F4F-716A9EB2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4"/>
            <a:ext cx="7886700" cy="5400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AB402-7E57-45B9-B65C-1FCE299C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6913"/>
            <a:ext cx="7886700" cy="5732000"/>
          </a:xfrm>
        </p:spPr>
        <p:txBody>
          <a:bodyPr/>
          <a:lstStyle/>
          <a:p>
            <a:r>
              <a:rPr lang="en-US" altLang="ko-KR" dirty="0" err="1"/>
              <a:t>nn.Sequential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1E3CA-91F3-4169-A5AB-C4B5FAE6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901" y="3779812"/>
            <a:ext cx="3473851" cy="1816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62A680-BCA9-4440-98BE-3305DB33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367" y="2027884"/>
            <a:ext cx="3504384" cy="1050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19844D-A224-4EE8-9333-753ECA46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932" y="1193588"/>
            <a:ext cx="5220278" cy="4354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FACBF0-61A7-44C1-BD37-76B242D20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54" y="3340796"/>
            <a:ext cx="2401453" cy="8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086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14528</TotalTime>
  <Words>625</Words>
  <Application>Microsoft Office PowerPoint</Application>
  <PresentationFormat>화면 슬라이드 쇼(4:3)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Wingdings</vt:lpstr>
      <vt:lpstr>디자인 사용자 지정</vt:lpstr>
      <vt:lpstr>Introduction to 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Pytorch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Glen Kim</cp:lastModifiedBy>
  <cp:revision>462</cp:revision>
  <dcterms:created xsi:type="dcterms:W3CDTF">2016-11-18T06:48:03Z</dcterms:created>
  <dcterms:modified xsi:type="dcterms:W3CDTF">2022-05-13T01:15:57Z</dcterms:modified>
</cp:coreProperties>
</file>